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webp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786563" cy="9923463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EFF"/>
    <a:srgbClr val="B115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400" autoAdjust="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B7D00-0D33-48B4-9652-2D26BDE389BD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BEF8F-7C59-40FB-8435-441E2D865E1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6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7B1350-CC43-4C32-8347-F00654CCA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6792F35-E91C-45D5-B167-A756D8FAC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AD6AD2-DD42-412D-8B20-03FB6CF1A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D56FBC-F69C-4125-8AE4-10079188E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E20628-6297-4DC7-B894-D91970F68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97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7E03EB-31C7-4091-A9AC-A3B1AEB77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698F02-67EE-47C6-A902-5579045C87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30D379-A20C-4B2E-B1FA-FDCB2615A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D738F7-CA35-4942-A4F7-2D5D5D144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2F5FA4-195F-45BD-9C7C-C37FDD2B8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719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42B56F1-1DDD-4290-950A-57BE19424D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196DF4E-D6EB-431B-BAD3-AE4E521A5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1B5185-44E8-4A45-8B54-2DB36C7C3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B6F343-35E8-4AB5-A732-F14CD6712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4E3731-E8B4-4083-B251-6615037A8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85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5FFB00-AA1E-47C6-A675-439AB311D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F31E11-E8B2-472B-9671-C6F00EC37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5807E4-A31C-46CC-ACE1-2F00168E4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865FD4-A0A7-4EE6-BA24-EF8CD476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5895DF-4AFB-46E6-ADC3-EEB88BE1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899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BB1FCB-D954-4BE5-A1E1-0F99CDE0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E7B098-2F5A-4FFA-9188-E7B601005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9D2281-2E1E-46CB-9777-69BDCA6D1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F5602A-0060-4F13-8A0E-42B7CBED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E7A2C8-7570-4390-BD83-E15BCCEDC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199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0BD1E7-2971-415B-83D5-6064C12AC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48082D-FA1B-4705-9FF4-B1E66254D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C105F4-ADAC-46AF-9924-3F0765B92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05E2E3F-68A3-41BE-B8B8-B833E784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E9F1BC-E29F-4D0A-B8BA-45629B65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33E0A65-A04B-4C09-9034-8FF6FBA10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714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F3B988-ED28-41F8-B7FC-D8B742F28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CFAB7E-6B09-46F4-AFE5-A36586E19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A85BD9D-9BCE-420D-BDAA-A0225FC3A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C87A6C6-6841-41FF-A133-812632625D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9795448-2CEB-4A5F-BDF6-E8FA1FCBBF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36434CD-B69B-476B-A67D-61ED4392B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B5C8975-AC31-48DE-85FA-D5BD0326E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B41719D-1F72-413B-9BDF-C12AD3952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309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6CF63C-1F78-4DB8-ABDF-DA08DEFDC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D804382-4B1D-427E-A071-8FDBA5103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1721717-6CA2-4144-B74A-7436BBBB3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B249B6-BC13-4FE6-BCEB-F1C2FCF7E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9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0FE020D-5151-4289-8E38-044E4CF91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71B9E3F-5869-40C9-8034-CCAACEC3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BB8883-2378-49E1-BC9B-603DABB7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69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CEF48A-5562-484B-AA50-06845B63D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D280A4-4837-4A12-8F0C-140162407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7CF65D-5DEC-4462-AEDB-DACB1BAAE7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D1AC5E7-6EAF-4B1E-A4BF-4036B8F22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8C550FA-04B6-4306-8672-C3A1DFBA0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3071F1-BEB2-4789-A88A-36859657E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341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FD4BC3-1828-415C-ABAB-3317024FD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0FB83F4-09A5-46E2-9E89-2424C7D5E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2BE26C3-3DA5-40AC-87D2-364722B624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7730BCB-6398-469E-BB63-FC8EBA1E8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E3EDA-F596-402F-BC3C-1C76D1296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08CE62-FC45-46B1-9906-30521BDF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58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EFE763-2B8F-467F-B97B-590EE034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646F6B-D9AA-4DBD-8114-395EC5AEE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A01382-5646-4B25-B1F5-77FB3BF96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05A67-3922-4894-BF51-CCE0626969E1}" type="datetimeFigureOut">
              <a:rPr lang="it-IT" smtClean="0"/>
              <a:t>19/09/2023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5B8F84-5ECB-46A6-B7BA-2D1478F4D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EDBF1B-23C3-4CDE-AA81-507FDBA32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B9CD0-7F48-4B97-B8BE-F95408DA67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4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12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8.png"/><Relationship Id="rId5" Type="http://schemas.openxmlformats.org/officeDocument/2006/relationships/image" Target="../media/image3.png"/><Relationship Id="rId10" Type="http://schemas.openxmlformats.org/officeDocument/2006/relationships/image" Target="../media/image27.png"/><Relationship Id="rId4" Type="http://schemas.microsoft.com/office/2007/relationships/hdphoto" Target="../media/hdphoto1.wdp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12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6.png"/><Relationship Id="rId5" Type="http://schemas.openxmlformats.org/officeDocument/2006/relationships/image" Target="../media/image3.png"/><Relationship Id="rId10" Type="http://schemas.microsoft.com/office/2007/relationships/hdphoto" Target="../media/hdphoto5.wdp"/><Relationship Id="rId4" Type="http://schemas.microsoft.com/office/2007/relationships/hdphoto" Target="../media/hdphoto1.wdp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42.png"/><Relationship Id="rId4" Type="http://schemas.microsoft.com/office/2007/relationships/hdphoto" Target="../media/hdphoto1.wdp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png"/><Relationship Id="rId7" Type="http://schemas.openxmlformats.org/officeDocument/2006/relationships/image" Target="../media/image4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.png"/><Relationship Id="rId7" Type="http://schemas.openxmlformats.org/officeDocument/2006/relationships/image" Target="../media/image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47.png"/><Relationship Id="rId4" Type="http://schemas.microsoft.com/office/2007/relationships/hdphoto" Target="../media/hdphoto1.wdp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2.png"/><Relationship Id="rId7" Type="http://schemas.openxmlformats.org/officeDocument/2006/relationships/image" Target="../media/image4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5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48.jpeg"/><Relationship Id="rId4" Type="http://schemas.microsoft.com/office/2007/relationships/hdphoto" Target="../media/hdphoto1.wdp"/><Relationship Id="rId9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59.jpg"/><Relationship Id="rId3" Type="http://schemas.openxmlformats.org/officeDocument/2006/relationships/image" Target="../media/image2.png"/><Relationship Id="rId7" Type="http://schemas.openxmlformats.org/officeDocument/2006/relationships/image" Target="../media/image54.jpeg"/><Relationship Id="rId12" Type="http://schemas.openxmlformats.org/officeDocument/2006/relationships/image" Target="../media/image5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57.jpeg"/><Relationship Id="rId5" Type="http://schemas.openxmlformats.org/officeDocument/2006/relationships/image" Target="../media/image3.png"/><Relationship Id="rId10" Type="http://schemas.openxmlformats.org/officeDocument/2006/relationships/image" Target="../media/image56.jpeg"/><Relationship Id="rId4" Type="http://schemas.microsoft.com/office/2007/relationships/hdphoto" Target="../media/hdphoto1.wdp"/><Relationship Id="rId9" Type="http://schemas.microsoft.com/office/2007/relationships/hdphoto" Target="../media/hdphoto6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jpeg"/><Relationship Id="rId3" Type="http://schemas.openxmlformats.org/officeDocument/2006/relationships/image" Target="../media/image2.png"/><Relationship Id="rId7" Type="http://schemas.openxmlformats.org/officeDocument/2006/relationships/image" Target="../media/image60.jpeg"/><Relationship Id="rId12" Type="http://schemas.openxmlformats.org/officeDocument/2006/relationships/image" Target="../media/image6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64.png"/><Relationship Id="rId5" Type="http://schemas.openxmlformats.org/officeDocument/2006/relationships/image" Target="../media/image3.png"/><Relationship Id="rId10" Type="http://schemas.openxmlformats.org/officeDocument/2006/relationships/image" Target="../media/image63.png"/><Relationship Id="rId4" Type="http://schemas.microsoft.com/office/2007/relationships/hdphoto" Target="../media/hdphoto1.wdp"/><Relationship Id="rId9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2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1.png"/><Relationship Id="rId5" Type="http://schemas.openxmlformats.org/officeDocument/2006/relationships/image" Target="../media/image3.png"/><Relationship Id="rId10" Type="http://schemas.openxmlformats.org/officeDocument/2006/relationships/image" Target="../media/image70.png"/><Relationship Id="rId4" Type="http://schemas.microsoft.com/office/2007/relationships/hdphoto" Target="../media/hdphoto1.wdp"/><Relationship Id="rId9" Type="http://schemas.openxmlformats.org/officeDocument/2006/relationships/image" Target="../media/image69.png"/><Relationship Id="rId1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2.png"/><Relationship Id="rId7" Type="http://schemas.openxmlformats.org/officeDocument/2006/relationships/image" Target="../media/image58.png"/><Relationship Id="rId12" Type="http://schemas.openxmlformats.org/officeDocument/2006/relationships/image" Target="../media/image7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70.png"/><Relationship Id="rId5" Type="http://schemas.openxmlformats.org/officeDocument/2006/relationships/image" Target="../media/image3.png"/><Relationship Id="rId10" Type="http://schemas.openxmlformats.org/officeDocument/2006/relationships/image" Target="../media/image76.png"/><Relationship Id="rId4" Type="http://schemas.microsoft.com/office/2007/relationships/hdphoto" Target="../media/hdphoto1.wdp"/><Relationship Id="rId9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GIF"/><Relationship Id="rId13" Type="http://schemas.openxmlformats.org/officeDocument/2006/relationships/image" Target="../media/image74.png"/><Relationship Id="rId3" Type="http://schemas.openxmlformats.org/officeDocument/2006/relationships/image" Target="../media/image2.png"/><Relationship Id="rId7" Type="http://schemas.openxmlformats.org/officeDocument/2006/relationships/image" Target="../media/image70.png"/><Relationship Id="rId12" Type="http://schemas.openxmlformats.org/officeDocument/2006/relationships/image" Target="../media/image7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69.png"/><Relationship Id="rId5" Type="http://schemas.openxmlformats.org/officeDocument/2006/relationships/image" Target="../media/image3.png"/><Relationship Id="rId10" Type="http://schemas.openxmlformats.org/officeDocument/2006/relationships/image" Target="../media/image75.png"/><Relationship Id="rId4" Type="http://schemas.microsoft.com/office/2007/relationships/hdphoto" Target="../media/hdphoto1.wdp"/><Relationship Id="rId9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2.png"/><Relationship Id="rId7" Type="http://schemas.openxmlformats.org/officeDocument/2006/relationships/image" Target="../media/image5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1.png"/><Relationship Id="rId5" Type="http://schemas.openxmlformats.org/officeDocument/2006/relationships/image" Target="../media/image3.png"/><Relationship Id="rId10" Type="http://schemas.openxmlformats.org/officeDocument/2006/relationships/image" Target="../media/image48.jpeg"/><Relationship Id="rId4" Type="http://schemas.microsoft.com/office/2007/relationships/hdphoto" Target="../media/hdphoto1.wdp"/><Relationship Id="rId9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ebp"/><Relationship Id="rId3" Type="http://schemas.openxmlformats.org/officeDocument/2006/relationships/image" Target="../media/image2.png"/><Relationship Id="rId7" Type="http://schemas.openxmlformats.org/officeDocument/2006/relationships/image" Target="../media/image8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2.png"/><Relationship Id="rId7" Type="http://schemas.openxmlformats.org/officeDocument/2006/relationships/image" Target="../media/image85.png"/><Relationship Id="rId12" Type="http://schemas.openxmlformats.org/officeDocument/2006/relationships/image" Target="../media/image8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4.png"/><Relationship Id="rId5" Type="http://schemas.openxmlformats.org/officeDocument/2006/relationships/image" Target="../media/image3.png"/><Relationship Id="rId10" Type="http://schemas.openxmlformats.org/officeDocument/2006/relationships/image" Target="../media/image64.png"/><Relationship Id="rId4" Type="http://schemas.microsoft.com/office/2007/relationships/hdphoto" Target="../media/hdphoto1.wdp"/><Relationship Id="rId9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3" Type="http://schemas.openxmlformats.org/officeDocument/2006/relationships/image" Target="../media/image2.png"/><Relationship Id="rId7" Type="http://schemas.openxmlformats.org/officeDocument/2006/relationships/image" Target="../media/image8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13" Type="http://schemas.microsoft.com/office/2007/relationships/hdphoto" Target="../media/hdphoto7.wdp"/><Relationship Id="rId18" Type="http://schemas.openxmlformats.org/officeDocument/2006/relationships/image" Target="../media/image73.png"/><Relationship Id="rId3" Type="http://schemas.openxmlformats.org/officeDocument/2006/relationships/image" Target="../media/image2.png"/><Relationship Id="rId7" Type="http://schemas.openxmlformats.org/officeDocument/2006/relationships/image" Target="../media/image54.jpeg"/><Relationship Id="rId12" Type="http://schemas.openxmlformats.org/officeDocument/2006/relationships/image" Target="../media/image91.png"/><Relationship Id="rId17" Type="http://schemas.microsoft.com/office/2007/relationships/hdphoto" Target="../media/hdphoto2.wdp"/><Relationship Id="rId2" Type="http://schemas.openxmlformats.org/officeDocument/2006/relationships/image" Target="../media/image6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7.emf"/><Relationship Id="rId5" Type="http://schemas.openxmlformats.org/officeDocument/2006/relationships/image" Target="../media/image3.png"/><Relationship Id="rId15" Type="http://schemas.openxmlformats.org/officeDocument/2006/relationships/image" Target="../media/image38.png"/><Relationship Id="rId10" Type="http://schemas.openxmlformats.org/officeDocument/2006/relationships/image" Target="../media/image57.jpeg"/><Relationship Id="rId4" Type="http://schemas.microsoft.com/office/2007/relationships/hdphoto" Target="../media/hdphoto1.wdp"/><Relationship Id="rId9" Type="http://schemas.openxmlformats.org/officeDocument/2006/relationships/image" Target="../media/image56.jpeg"/><Relationship Id="rId14" Type="http://schemas.openxmlformats.org/officeDocument/2006/relationships/image" Target="../media/image92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13" Type="http://schemas.openxmlformats.org/officeDocument/2006/relationships/image" Target="../media/image15.jpg"/><Relationship Id="rId3" Type="http://schemas.openxmlformats.org/officeDocument/2006/relationships/image" Target="../media/image2.png"/><Relationship Id="rId7" Type="http://schemas.openxmlformats.org/officeDocument/2006/relationships/image" Target="../media/image93.png"/><Relationship Id="rId12" Type="http://schemas.openxmlformats.org/officeDocument/2006/relationships/image" Target="../media/image44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5" Type="http://schemas.openxmlformats.org/officeDocument/2006/relationships/image" Target="../media/image96.jpeg"/><Relationship Id="rId4" Type="http://schemas.microsoft.com/office/2007/relationships/hdphoto" Target="../media/hdphoto1.wdp"/><Relationship Id="rId9" Type="http://schemas.openxmlformats.org/officeDocument/2006/relationships/image" Target="../media/image94.png"/><Relationship Id="rId14" Type="http://schemas.openxmlformats.org/officeDocument/2006/relationships/image" Target="../media/image9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9161"/>
            <a:ext cx="12192000" cy="1732713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DB464F1D-7B0C-4B3E-B96A-E1D93F5D278F}"/>
              </a:ext>
            </a:extLst>
          </p:cNvPr>
          <p:cNvGrpSpPr/>
          <p:nvPr/>
        </p:nvGrpSpPr>
        <p:grpSpPr>
          <a:xfrm>
            <a:off x="0" y="6424612"/>
            <a:ext cx="12192000" cy="433388"/>
            <a:chOff x="1" y="3152775"/>
            <a:chExt cx="12192000" cy="433388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3814D4CD-5271-4629-B12F-150D99D9B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" y="3152775"/>
              <a:ext cx="6118353" cy="433388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C6491D43-16E9-4236-8272-9EF78230D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>
              <a:off x="6073648" y="3152775"/>
              <a:ext cx="6118353" cy="433388"/>
            </a:xfrm>
            <a:prstGeom prst="rect">
              <a:avLst/>
            </a:prstGeom>
          </p:spPr>
        </p:pic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endParaRPr lang="it-IT" sz="2200" b="1">
                <a:solidFill>
                  <a:srgbClr val="0000CC"/>
                </a:solidFill>
                <a:latin typeface="+mj-lt"/>
              </a:endParaRP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346229" y="2952671"/>
            <a:ext cx="107331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Artificial intelligence in </a:t>
            </a:r>
            <a:r>
              <a:rPr lang="en-US" sz="2800" b="1" dirty="0" smtClean="0"/>
              <a:t>MS</a:t>
            </a:r>
          </a:p>
          <a:p>
            <a:endParaRPr lang="en-US" sz="2800" b="1" dirty="0" smtClean="0"/>
          </a:p>
          <a:p>
            <a:r>
              <a:rPr lang="en-US" sz="2400" b="1" dirty="0" smtClean="0"/>
              <a:t>Chiara Cordero</a:t>
            </a:r>
          </a:p>
          <a:p>
            <a:r>
              <a:rPr lang="en-US" sz="2000" dirty="0" err="1" smtClean="0"/>
              <a:t>Dipartimento</a:t>
            </a:r>
            <a:r>
              <a:rPr lang="en-US" sz="2000" dirty="0" smtClean="0"/>
              <a:t> di </a:t>
            </a:r>
            <a:r>
              <a:rPr lang="en-US" sz="2000" dirty="0" err="1" smtClean="0"/>
              <a:t>Scienza</a:t>
            </a:r>
            <a:r>
              <a:rPr lang="en-US" sz="2000" dirty="0" smtClean="0"/>
              <a:t> e </a:t>
            </a:r>
            <a:r>
              <a:rPr lang="en-US" sz="2000" dirty="0" err="1" smtClean="0"/>
              <a:t>Tecnologia</a:t>
            </a:r>
            <a:r>
              <a:rPr lang="en-US" sz="2000" dirty="0" smtClean="0"/>
              <a:t> del </a:t>
            </a:r>
            <a:r>
              <a:rPr lang="en-US" sz="2000" dirty="0" err="1" smtClean="0"/>
              <a:t>Farmaco</a:t>
            </a:r>
            <a:endParaRPr lang="en-US" sz="2000" dirty="0" smtClean="0"/>
          </a:p>
          <a:p>
            <a:r>
              <a:rPr lang="en-US" sz="2000" dirty="0" err="1" smtClean="0"/>
              <a:t>Università</a:t>
            </a:r>
            <a:r>
              <a:rPr lang="en-US" sz="2000" dirty="0" smtClean="0"/>
              <a:t> di Torino</a:t>
            </a:r>
            <a:endParaRPr lang="en-US" sz="20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446" y="479678"/>
            <a:ext cx="2409789" cy="251653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1272" y="758243"/>
            <a:ext cx="6607493" cy="1769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208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3409" y="3458943"/>
            <a:ext cx="4148343" cy="64633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Profiling</a:t>
            </a:r>
            <a:r>
              <a:rPr lang="en-US" b="1" baseline="30000" dirty="0" smtClean="0"/>
              <a:t>1</a:t>
            </a:r>
          </a:p>
          <a:p>
            <a:r>
              <a:rPr lang="en-US" dirty="0" smtClean="0"/>
              <a:t>detailed analysis of the chemical pattern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463408" y="4288761"/>
            <a:ext cx="414834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dirty="0" smtClean="0">
                <a:latin typeface="+mn-lt"/>
              </a:rPr>
              <a:t>Target(</a:t>
            </a:r>
            <a:r>
              <a:rPr lang="en-US" b="1" dirty="0" err="1" smtClean="0">
                <a:latin typeface="+mn-lt"/>
              </a:rPr>
              <a:t>ed</a:t>
            </a:r>
            <a:r>
              <a:rPr lang="en-US" b="1" dirty="0" smtClean="0">
                <a:latin typeface="+mn-lt"/>
              </a:rPr>
              <a:t>) analysis</a:t>
            </a:r>
            <a:r>
              <a:rPr lang="en-US" b="1" baseline="30000" dirty="0" smtClean="0">
                <a:latin typeface="+mn-lt"/>
              </a:rPr>
              <a:t>2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latin typeface="+mn-lt"/>
              </a:rPr>
              <a:t>GC-MS metadata (retention and spectra)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latin typeface="+mn-lt"/>
              </a:rPr>
              <a:t>analytes </a:t>
            </a:r>
            <a:r>
              <a:rPr lang="en-US" u="sng" dirty="0" smtClean="0">
                <a:latin typeface="+mn-lt"/>
              </a:rPr>
              <a:t>identity</a:t>
            </a:r>
            <a:r>
              <a:rPr lang="en-US" dirty="0" smtClean="0">
                <a:latin typeface="+mn-lt"/>
              </a:rPr>
              <a:t> and </a:t>
            </a:r>
            <a:r>
              <a:rPr lang="en-US" u="sng" dirty="0" smtClean="0">
                <a:latin typeface="+mn-lt"/>
              </a:rPr>
              <a:t>amount</a:t>
            </a:r>
            <a:endParaRPr lang="en-US" dirty="0" smtClean="0">
              <a:latin typeface="+mn-lt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78038" y="5314303"/>
            <a:ext cx="4133713" cy="92333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Chromatographic fingerprinting</a:t>
            </a:r>
            <a:r>
              <a:rPr lang="en-US" b="1" baseline="30000" dirty="0" smtClean="0"/>
              <a:t>1,3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general and rapid high-throughput screening -&gt; discriminate/classify samples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8908378" y="1863089"/>
            <a:ext cx="29888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[1] </a:t>
            </a:r>
            <a:r>
              <a:rPr lang="en-US" sz="800" dirty="0" err="1" smtClean="0"/>
              <a:t>Harrigan</a:t>
            </a:r>
            <a:r>
              <a:rPr lang="en-US" sz="800" dirty="0" smtClean="0"/>
              <a:t> G., </a:t>
            </a:r>
            <a:r>
              <a:rPr lang="en-US" sz="800" dirty="0" err="1" smtClean="0"/>
              <a:t>Goodacre</a:t>
            </a:r>
            <a:r>
              <a:rPr lang="en-US" sz="800" dirty="0" smtClean="0"/>
              <a:t> R. (2003) Metabolic profiling: its role in biomarker discovery and gene function analysis. </a:t>
            </a:r>
            <a:r>
              <a:rPr lang="en-US" sz="800" dirty="0" err="1" smtClean="0"/>
              <a:t>Kluwer</a:t>
            </a:r>
            <a:r>
              <a:rPr lang="en-US" sz="800" dirty="0" smtClean="0"/>
              <a:t> Academic Publishers: Boston</a:t>
            </a:r>
            <a:endParaRPr lang="de-DE" sz="800" dirty="0" smtClean="0"/>
          </a:p>
          <a:p>
            <a:r>
              <a:rPr lang="de-DE" sz="800" dirty="0" smtClean="0"/>
              <a:t>[2] S.E. Reichenbach et al.  J. </a:t>
            </a:r>
            <a:r>
              <a:rPr lang="de-DE" sz="800" dirty="0" err="1" smtClean="0"/>
              <a:t>Chromatogr</a:t>
            </a:r>
            <a:r>
              <a:rPr lang="de-DE" sz="800" dirty="0" smtClean="0"/>
              <a:t>. A 1226 (2012) 140– 148</a:t>
            </a:r>
          </a:p>
          <a:p>
            <a:r>
              <a:rPr lang="de-DE" sz="800" dirty="0" smtClean="0"/>
              <a:t>[3</a:t>
            </a:r>
            <a:r>
              <a:rPr lang="de-DE" sz="800" dirty="0"/>
              <a:t>] </a:t>
            </a:r>
            <a:r>
              <a:rPr lang="de-DE" sz="800" dirty="0" err="1"/>
              <a:t>Stilo</a:t>
            </a:r>
            <a:r>
              <a:rPr lang="de-DE" sz="800" dirty="0"/>
              <a:t>, F., </a:t>
            </a:r>
            <a:r>
              <a:rPr lang="de-DE" sz="800" dirty="0" err="1"/>
              <a:t>Bicchi</a:t>
            </a:r>
            <a:r>
              <a:rPr lang="de-DE" sz="800" dirty="0"/>
              <a:t>, C., Jimenez-</a:t>
            </a:r>
            <a:r>
              <a:rPr lang="de-DE" sz="800" dirty="0" err="1"/>
              <a:t>Carvelo</a:t>
            </a:r>
            <a:r>
              <a:rPr lang="de-DE" sz="800" dirty="0"/>
              <a:t>, A.M., </a:t>
            </a:r>
            <a:r>
              <a:rPr lang="de-DE" sz="800" dirty="0" err="1"/>
              <a:t>Cuadros</a:t>
            </a:r>
            <a:r>
              <a:rPr lang="de-DE" sz="800" dirty="0"/>
              <a:t>-Rodriguez, L., Reichenbach, S.E., Cordero, C. </a:t>
            </a:r>
            <a:r>
              <a:rPr lang="de-DE" sz="800" dirty="0" err="1"/>
              <a:t>TrAC</a:t>
            </a:r>
            <a:r>
              <a:rPr lang="de-DE" sz="800" dirty="0"/>
              <a:t> Trends Anal. Chem. 134 (2021) </a:t>
            </a:r>
            <a:r>
              <a:rPr lang="de-DE" sz="800" dirty="0" smtClean="0"/>
              <a:t>116133</a:t>
            </a:r>
          </a:p>
          <a:p>
            <a:r>
              <a:rPr lang="de-DE" sz="800" dirty="0" smtClean="0"/>
              <a:t>[4] </a:t>
            </a:r>
            <a:r>
              <a:rPr lang="en-US" sz="800" dirty="0"/>
              <a:t>Giddings, J. C. (1995</a:t>
            </a:r>
            <a:r>
              <a:rPr lang="en-US" sz="800" dirty="0" smtClean="0"/>
              <a:t>) </a:t>
            </a:r>
            <a:r>
              <a:rPr lang="en-US" sz="800" dirty="0"/>
              <a:t>J. </a:t>
            </a:r>
            <a:r>
              <a:rPr lang="en-US" sz="800" dirty="0" err="1" smtClean="0"/>
              <a:t>Chromatogr</a:t>
            </a:r>
            <a:r>
              <a:rPr lang="en-US" sz="800" dirty="0" smtClean="0"/>
              <a:t>. A</a:t>
            </a:r>
            <a:r>
              <a:rPr lang="en-US" sz="800" dirty="0"/>
              <a:t>. 703, 3–15. 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1422139" y="1183496"/>
            <a:ext cx="3218873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Conventional </a:t>
            </a:r>
            <a:r>
              <a:rPr lang="en-GB" sz="2000" dirty="0"/>
              <a:t>1</a:t>
            </a:r>
            <a:r>
              <a:rPr lang="en-GB" sz="2000" dirty="0" smtClean="0"/>
              <a:t>D GC</a:t>
            </a:r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6"/>
          <a:stretch/>
        </p:blipFill>
        <p:spPr>
          <a:xfrm>
            <a:off x="5202697" y="1700192"/>
            <a:ext cx="2140042" cy="1491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CasellaDiTesto 27"/>
          <p:cNvSpPr txBox="1"/>
          <p:nvPr/>
        </p:nvSpPr>
        <p:spPr>
          <a:xfrm>
            <a:off x="5202697" y="3474189"/>
            <a:ext cx="4708870" cy="258532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Limits</a:t>
            </a:r>
            <a:endParaRPr lang="en-US" b="1" baseline="30000" dirty="0" smtClean="0"/>
          </a:p>
          <a:p>
            <a:r>
              <a:rPr lang="en-US" dirty="0" smtClean="0"/>
              <a:t>high chemical dimensionality</a:t>
            </a:r>
            <a:r>
              <a:rPr lang="en-US" baseline="30000" dirty="0" smtClean="0"/>
              <a:t>4</a:t>
            </a:r>
          </a:p>
          <a:p>
            <a:r>
              <a:rPr lang="en-US" dirty="0" smtClean="0"/>
              <a:t>complexity of food samples </a:t>
            </a:r>
          </a:p>
          <a:p>
            <a:endParaRPr lang="en-US" dirty="0"/>
          </a:p>
          <a:p>
            <a:r>
              <a:rPr lang="en-US" dirty="0" smtClean="0"/>
              <a:t>isomers/isobars might co-elute and analytes discrimination becomes challenging</a:t>
            </a:r>
          </a:p>
          <a:p>
            <a:endParaRPr lang="en-US" dirty="0"/>
          </a:p>
          <a:p>
            <a:r>
              <a:rPr lang="en-US" dirty="0"/>
              <a:t>N</a:t>
            </a:r>
            <a:r>
              <a:rPr lang="en-US" dirty="0" smtClean="0"/>
              <a:t>eed of multiple dimensions (separation / detection) to explore compositional complexity</a:t>
            </a:r>
            <a:r>
              <a:rPr lang="en-US" baseline="30000" dirty="0"/>
              <a:t>4</a:t>
            </a:r>
            <a:endParaRPr lang="en-US" dirty="0"/>
          </a:p>
        </p:txBody>
      </p:sp>
      <p:sp>
        <p:nvSpPr>
          <p:cNvPr id="29" name="Freccia a destra 28"/>
          <p:cNvSpPr/>
          <p:nvPr/>
        </p:nvSpPr>
        <p:spPr>
          <a:xfrm>
            <a:off x="4435770" y="4209855"/>
            <a:ext cx="561685" cy="111399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8">
            <a:biLevel thresh="7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86000"/>
                    </a14:imgEffect>
                    <a14:imgEffect>
                      <a14:brightnessContrast bright="-1000" contrast="69000"/>
                    </a14:imgEffect>
                  </a14:imgLayer>
                </a14:imgProps>
              </a:ext>
            </a:extLst>
          </a:blip>
          <a:srcRect r="9740"/>
          <a:stretch/>
        </p:blipFill>
        <p:spPr>
          <a:xfrm>
            <a:off x="478039" y="1645370"/>
            <a:ext cx="4148343" cy="171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611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899723" y="745951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7615445" y="1207192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615" y="2894874"/>
            <a:ext cx="4147200" cy="1513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CasellaDiTesto 22"/>
          <p:cNvSpPr txBox="1"/>
          <p:nvPr/>
        </p:nvSpPr>
        <p:spPr>
          <a:xfrm>
            <a:off x="7382841" y="3975146"/>
            <a:ext cx="426720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i="1" dirty="0" smtClean="0"/>
              <a:t>2D/3D Chromatographic fingerprinting</a:t>
            </a:r>
            <a:r>
              <a:rPr lang="en-US" b="1" i="1" baseline="30000" dirty="0" smtClean="0"/>
              <a:t>1</a:t>
            </a:r>
            <a:endParaRPr lang="en-US" b="1" baseline="30000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u="sng" dirty="0" smtClean="0"/>
              <a:t>pattern recognition (forensics)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comprehensive sample comparison</a:t>
            </a:r>
            <a:endParaRPr lang="en-US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7315557" y="5983618"/>
            <a:ext cx="4720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[1</a:t>
            </a:r>
            <a:r>
              <a:rPr lang="it-IT" sz="800" dirty="0"/>
              <a:t>] Stilo, F., </a:t>
            </a:r>
            <a:r>
              <a:rPr lang="it-IT" sz="800" dirty="0" err="1"/>
              <a:t>Bicchi</a:t>
            </a:r>
            <a:r>
              <a:rPr lang="it-IT" sz="800" dirty="0"/>
              <a:t>, C., Jimenez-</a:t>
            </a:r>
            <a:r>
              <a:rPr lang="it-IT" sz="800" dirty="0" err="1"/>
              <a:t>Carvelo</a:t>
            </a:r>
            <a:r>
              <a:rPr lang="it-IT" sz="800" dirty="0"/>
              <a:t>, A. M., </a:t>
            </a:r>
            <a:r>
              <a:rPr lang="it-IT" sz="800" dirty="0" err="1"/>
              <a:t>Cuadros-Rodriguez</a:t>
            </a:r>
            <a:r>
              <a:rPr lang="it-IT" sz="800" dirty="0"/>
              <a:t>, L., </a:t>
            </a:r>
            <a:r>
              <a:rPr lang="it-IT" sz="800" dirty="0" err="1"/>
              <a:t>Reichenbach</a:t>
            </a:r>
            <a:r>
              <a:rPr lang="it-IT" sz="800" dirty="0"/>
              <a:t>, S. E., &amp; Cordero, C. (2021). </a:t>
            </a:r>
            <a:r>
              <a:rPr lang="it-IT" sz="800" dirty="0" err="1" smtClean="0"/>
              <a:t>TrAC</a:t>
            </a:r>
            <a:r>
              <a:rPr lang="it-IT" sz="800" dirty="0" smtClean="0"/>
              <a:t> </a:t>
            </a:r>
            <a:r>
              <a:rPr lang="it-IT" sz="800" dirty="0"/>
              <a:t>Trends in </a:t>
            </a:r>
            <a:r>
              <a:rPr lang="it-IT" sz="800" dirty="0" err="1"/>
              <a:t>Analytical</a:t>
            </a:r>
            <a:r>
              <a:rPr lang="it-IT" sz="800" dirty="0"/>
              <a:t> </a:t>
            </a:r>
            <a:r>
              <a:rPr lang="it-IT" sz="800" dirty="0" err="1"/>
              <a:t>Chemistry</a:t>
            </a:r>
            <a:r>
              <a:rPr lang="it-IT" sz="800" dirty="0"/>
              <a:t>, 134, 116133. </a:t>
            </a:r>
            <a:endParaRPr lang="en-US" sz="8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7382841" y="2934611"/>
            <a:ext cx="426720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i="1" dirty="0" smtClean="0"/>
              <a:t>“High resolution”  profiling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GC×GC </a:t>
            </a:r>
            <a:r>
              <a:rPr lang="en-US" u="sng" dirty="0" smtClean="0"/>
              <a:t>separation power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accurate quantitative profiling</a:t>
            </a:r>
            <a:endParaRPr lang="en-US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7382841" y="5015681"/>
            <a:ext cx="426720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dirty="0" smtClean="0"/>
              <a:t>Group-Type Analysis</a:t>
            </a:r>
          </a:p>
          <a:p>
            <a:pPr>
              <a:defRPr/>
            </a:pPr>
            <a:r>
              <a:rPr lang="en-US" dirty="0"/>
              <a:t>Rational retention </a:t>
            </a:r>
            <a:r>
              <a:rPr lang="en-US" dirty="0" smtClean="0"/>
              <a:t>logic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Ordered elution patterns</a:t>
            </a:r>
            <a:endParaRPr lang="en-US" dirty="0"/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45"/>
          <a:stretch/>
        </p:blipFill>
        <p:spPr>
          <a:xfrm>
            <a:off x="4701692" y="1105916"/>
            <a:ext cx="2249076" cy="1491134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9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86000"/>
                    </a14:imgEffect>
                    <a14:imgEffect>
                      <a14:brightnessContrast bright="-1000" contrast="69000"/>
                    </a14:imgEffect>
                  </a14:imgLayer>
                </a14:imgProps>
              </a:ext>
            </a:extLst>
          </a:blip>
          <a:srcRect r="9740"/>
          <a:stretch/>
        </p:blipFill>
        <p:spPr>
          <a:xfrm>
            <a:off x="385705" y="957310"/>
            <a:ext cx="4148343" cy="171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CasellaDiTesto 28"/>
          <p:cNvSpPr txBox="1"/>
          <p:nvPr/>
        </p:nvSpPr>
        <p:spPr>
          <a:xfrm>
            <a:off x="1315175" y="700699"/>
            <a:ext cx="3218873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Conventional </a:t>
            </a:r>
            <a:r>
              <a:rPr lang="en-GB" sz="2000" dirty="0"/>
              <a:t>1</a:t>
            </a:r>
            <a:r>
              <a:rPr lang="en-GB" sz="2000" dirty="0" smtClean="0"/>
              <a:t>D GC</a:t>
            </a:r>
          </a:p>
        </p:txBody>
      </p:sp>
      <p:sp>
        <p:nvSpPr>
          <p:cNvPr id="30" name="Rettangolo 29"/>
          <p:cNvSpPr/>
          <p:nvPr/>
        </p:nvSpPr>
        <p:spPr>
          <a:xfrm>
            <a:off x="1151732" y="3679697"/>
            <a:ext cx="925644" cy="44560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15" t="3481" r="-1" b="8522"/>
          <a:stretch/>
        </p:blipFill>
        <p:spPr>
          <a:xfrm flipH="1">
            <a:off x="4701692" y="2917517"/>
            <a:ext cx="2249076" cy="149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153" y="1083943"/>
            <a:ext cx="724689" cy="1449378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82526" flipH="1">
            <a:off x="4873414" y="2901621"/>
            <a:ext cx="1859832" cy="1859832"/>
          </a:xfrm>
          <a:prstGeom prst="rect">
            <a:avLst/>
          </a:prstGeom>
        </p:spPr>
      </p:pic>
      <p:pic>
        <p:nvPicPr>
          <p:cNvPr id="34" name="Picture 2" descr="http://sr.photos3.fotosearch.com/bthumb/CSP/CSP993/k15447005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65147" y="1927424"/>
            <a:ext cx="769789" cy="1168431"/>
          </a:xfrm>
          <a:prstGeom prst="rect">
            <a:avLst/>
          </a:prstGeom>
          <a:noFill/>
        </p:spPr>
      </p:pic>
      <p:sp>
        <p:nvSpPr>
          <p:cNvPr id="35" name="CasellaDiTesto 34"/>
          <p:cNvSpPr txBox="1"/>
          <p:nvPr/>
        </p:nvSpPr>
        <p:spPr>
          <a:xfrm>
            <a:off x="1315175" y="2705111"/>
            <a:ext cx="3218873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Comprehensive 2D GC</a:t>
            </a:r>
          </a:p>
        </p:txBody>
      </p:sp>
      <p:pic>
        <p:nvPicPr>
          <p:cNvPr id="36" name="Immagin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3166" y="4493931"/>
            <a:ext cx="6549225" cy="2240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928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grpSp>
        <p:nvGrpSpPr>
          <p:cNvPr id="22" name="Gruppo 73"/>
          <p:cNvGrpSpPr/>
          <p:nvPr/>
        </p:nvGrpSpPr>
        <p:grpSpPr>
          <a:xfrm>
            <a:off x="6200703" y="2236136"/>
            <a:ext cx="5441565" cy="3181434"/>
            <a:chOff x="3613371" y="3055297"/>
            <a:chExt cx="3930429" cy="3181435"/>
          </a:xfrm>
        </p:grpSpPr>
        <p:cxnSp>
          <p:nvCxnSpPr>
            <p:cNvPr id="23" name="Connettore 2 22"/>
            <p:cNvCxnSpPr/>
            <p:nvPr/>
          </p:nvCxnSpPr>
          <p:spPr>
            <a:xfrm flipV="1">
              <a:off x="4038600" y="3276600"/>
              <a:ext cx="0" cy="243840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2 23"/>
            <p:cNvCxnSpPr/>
            <p:nvPr/>
          </p:nvCxnSpPr>
          <p:spPr>
            <a:xfrm>
              <a:off x="4038600" y="5715000"/>
              <a:ext cx="3505200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24"/>
            <p:cNvSpPr txBox="1"/>
            <p:nvPr/>
          </p:nvSpPr>
          <p:spPr>
            <a:xfrm>
              <a:off x="4572000" y="5867400"/>
              <a:ext cx="25392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smtClean="0"/>
                <a:t>1</a:t>
              </a:r>
              <a:r>
                <a:rPr lang="en-US" smtClean="0"/>
                <a:t>D  - </a:t>
              </a:r>
              <a:r>
                <a:rPr lang="en-US" b="1" smtClean="0">
                  <a:solidFill>
                    <a:srgbClr val="00B050"/>
                  </a:solidFill>
                </a:rPr>
                <a:t>volatility separation</a:t>
              </a:r>
              <a:endParaRPr lang="en-US" b="1">
                <a:solidFill>
                  <a:srgbClr val="00B050"/>
                </a:solidFill>
              </a:endParaRPr>
            </a:p>
          </p:txBody>
        </p:sp>
        <p:sp>
          <p:nvSpPr>
            <p:cNvPr id="26" name="CasellaDiTesto 25"/>
            <p:cNvSpPr txBox="1"/>
            <p:nvPr/>
          </p:nvSpPr>
          <p:spPr>
            <a:xfrm rot="16200000">
              <a:off x="2618579" y="4050089"/>
              <a:ext cx="23589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/>
                <a:t>2</a:t>
              </a:r>
              <a:r>
                <a:rPr lang="en-US" dirty="0" smtClean="0"/>
                <a:t>D – </a:t>
              </a:r>
              <a:r>
                <a:rPr lang="en-US" b="1" dirty="0" smtClean="0">
                  <a:solidFill>
                    <a:schemeClr val="accent2"/>
                  </a:solidFill>
                </a:rPr>
                <a:t>polarity/volatility 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7" name="Ovale 26"/>
            <p:cNvSpPr/>
            <p:nvPr/>
          </p:nvSpPr>
          <p:spPr>
            <a:xfrm>
              <a:off x="4271454" y="4796033"/>
              <a:ext cx="228600" cy="304800"/>
            </a:xfrm>
            <a:prstGeom prst="ellipse">
              <a:avLst/>
            </a:prstGeom>
            <a:solidFill>
              <a:srgbClr val="1126E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e 27"/>
            <p:cNvSpPr/>
            <p:nvPr/>
          </p:nvSpPr>
          <p:spPr>
            <a:xfrm>
              <a:off x="6309446" y="5125726"/>
              <a:ext cx="228600" cy="304800"/>
            </a:xfrm>
            <a:prstGeom prst="ellipse">
              <a:avLst/>
            </a:prstGeom>
            <a:solidFill>
              <a:srgbClr val="C3DEB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e 28"/>
            <p:cNvSpPr/>
            <p:nvPr/>
          </p:nvSpPr>
          <p:spPr>
            <a:xfrm>
              <a:off x="7139322" y="4683592"/>
              <a:ext cx="228600" cy="3048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e 29"/>
            <p:cNvSpPr/>
            <p:nvPr/>
          </p:nvSpPr>
          <p:spPr>
            <a:xfrm>
              <a:off x="5593123" y="4850047"/>
              <a:ext cx="228600" cy="304800"/>
            </a:xfrm>
            <a:prstGeom prst="ellipse">
              <a:avLst/>
            </a:prstGeom>
            <a:solidFill>
              <a:srgbClr val="BBDBA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e 30"/>
            <p:cNvSpPr/>
            <p:nvPr/>
          </p:nvSpPr>
          <p:spPr>
            <a:xfrm>
              <a:off x="5978791" y="5146052"/>
              <a:ext cx="228600" cy="304800"/>
            </a:xfrm>
            <a:prstGeom prst="ellipse">
              <a:avLst/>
            </a:prstGeom>
            <a:solidFill>
              <a:srgbClr val="A4CE8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e 31"/>
            <p:cNvSpPr/>
            <p:nvPr/>
          </p:nvSpPr>
          <p:spPr>
            <a:xfrm>
              <a:off x="4172165" y="4200006"/>
              <a:ext cx="228600" cy="304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e 32"/>
            <p:cNvSpPr/>
            <p:nvPr/>
          </p:nvSpPr>
          <p:spPr>
            <a:xfrm>
              <a:off x="4932958" y="4601771"/>
              <a:ext cx="228600" cy="3048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e 33"/>
            <p:cNvSpPr/>
            <p:nvPr/>
          </p:nvSpPr>
          <p:spPr>
            <a:xfrm>
              <a:off x="4674035" y="4390973"/>
              <a:ext cx="228600" cy="304800"/>
            </a:xfrm>
            <a:prstGeom prst="ellipse">
              <a:avLst/>
            </a:prstGeom>
            <a:solidFill>
              <a:srgbClr val="5766F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e 34"/>
            <p:cNvSpPr/>
            <p:nvPr/>
          </p:nvSpPr>
          <p:spPr>
            <a:xfrm>
              <a:off x="5120251" y="4141731"/>
              <a:ext cx="228600" cy="304800"/>
            </a:xfrm>
            <a:prstGeom prst="ellipse">
              <a:avLst/>
            </a:prstGeom>
            <a:solidFill>
              <a:srgbClr val="969F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e 35"/>
            <p:cNvSpPr/>
            <p:nvPr/>
          </p:nvSpPr>
          <p:spPr>
            <a:xfrm>
              <a:off x="5658528" y="4043292"/>
              <a:ext cx="228600" cy="304800"/>
            </a:xfrm>
            <a:prstGeom prst="ellipse">
              <a:avLst/>
            </a:prstGeom>
            <a:solidFill>
              <a:srgbClr val="A5ADF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e 36"/>
            <p:cNvSpPr/>
            <p:nvPr/>
          </p:nvSpPr>
          <p:spPr>
            <a:xfrm>
              <a:off x="6120209" y="3902832"/>
              <a:ext cx="228600" cy="304800"/>
            </a:xfrm>
            <a:prstGeom prst="ellipse">
              <a:avLst/>
            </a:prstGeom>
            <a:solidFill>
              <a:srgbClr val="CCD1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e 37"/>
            <p:cNvSpPr/>
            <p:nvPr/>
          </p:nvSpPr>
          <p:spPr>
            <a:xfrm>
              <a:off x="4750651" y="5164968"/>
              <a:ext cx="228600" cy="3048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e 38"/>
            <p:cNvSpPr/>
            <p:nvPr/>
          </p:nvSpPr>
          <p:spPr>
            <a:xfrm>
              <a:off x="5140597" y="4931702"/>
              <a:ext cx="228600" cy="304800"/>
            </a:xfrm>
            <a:prstGeom prst="ellipse">
              <a:avLst/>
            </a:prstGeom>
            <a:solidFill>
              <a:srgbClr val="91C46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e 39"/>
            <p:cNvSpPr/>
            <p:nvPr/>
          </p:nvSpPr>
          <p:spPr>
            <a:xfrm>
              <a:off x="6669239" y="5110817"/>
              <a:ext cx="228600" cy="304800"/>
            </a:xfrm>
            <a:prstGeom prst="ellipse">
              <a:avLst/>
            </a:prstGeom>
            <a:solidFill>
              <a:srgbClr val="DEEDD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e 40"/>
            <p:cNvSpPr/>
            <p:nvPr/>
          </p:nvSpPr>
          <p:spPr>
            <a:xfrm>
              <a:off x="5438735" y="4459668"/>
              <a:ext cx="228600" cy="304800"/>
            </a:xfrm>
            <a:prstGeom prst="ellipse">
              <a:avLst/>
            </a:prstGeom>
            <a:solidFill>
              <a:srgbClr val="FF5B5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e 41"/>
            <p:cNvSpPr/>
            <p:nvPr/>
          </p:nvSpPr>
          <p:spPr>
            <a:xfrm>
              <a:off x="5951697" y="4449371"/>
              <a:ext cx="228600" cy="304800"/>
            </a:xfrm>
            <a:prstGeom prst="ellipse">
              <a:avLst/>
            </a:prstGeom>
            <a:solidFill>
              <a:srgbClr val="FF818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e 42"/>
            <p:cNvSpPr/>
            <p:nvPr/>
          </p:nvSpPr>
          <p:spPr>
            <a:xfrm>
              <a:off x="6523152" y="4389934"/>
              <a:ext cx="228600" cy="304800"/>
            </a:xfrm>
            <a:prstGeom prst="ellipse">
              <a:avLst/>
            </a:prstGeom>
            <a:solidFill>
              <a:srgbClr val="FFCDC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e 43"/>
            <p:cNvSpPr/>
            <p:nvPr/>
          </p:nvSpPr>
          <p:spPr>
            <a:xfrm>
              <a:off x="4492096" y="3824751"/>
              <a:ext cx="228600" cy="304800"/>
            </a:xfrm>
            <a:prstGeom prst="ellipse">
              <a:avLst/>
            </a:prstGeom>
            <a:solidFill>
              <a:srgbClr val="41414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e 44"/>
            <p:cNvSpPr/>
            <p:nvPr/>
          </p:nvSpPr>
          <p:spPr>
            <a:xfrm>
              <a:off x="4864951" y="3551807"/>
              <a:ext cx="228600" cy="3048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e 45"/>
            <p:cNvSpPr/>
            <p:nvPr/>
          </p:nvSpPr>
          <p:spPr>
            <a:xfrm>
              <a:off x="5324435" y="3471378"/>
              <a:ext cx="228600" cy="304800"/>
            </a:xfrm>
            <a:prstGeom prst="ellipse">
              <a:avLst/>
            </a:prstGeom>
            <a:solidFill>
              <a:srgbClr val="9F9B9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e 46"/>
            <p:cNvSpPr/>
            <p:nvPr/>
          </p:nvSpPr>
          <p:spPr>
            <a:xfrm>
              <a:off x="5776486" y="3388938"/>
              <a:ext cx="228600" cy="304800"/>
            </a:xfrm>
            <a:prstGeom prst="ellipse">
              <a:avLst/>
            </a:prstGeom>
            <a:solidFill>
              <a:srgbClr val="A9A5A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e 47"/>
            <p:cNvSpPr/>
            <p:nvPr/>
          </p:nvSpPr>
          <p:spPr>
            <a:xfrm>
              <a:off x="6255713" y="3376733"/>
              <a:ext cx="228600" cy="304800"/>
            </a:xfrm>
            <a:prstGeom prst="ellipse">
              <a:avLst/>
            </a:prstGeom>
            <a:solidFill>
              <a:srgbClr val="CCCAC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uppo 85"/>
          <p:cNvGrpSpPr/>
          <p:nvPr/>
        </p:nvGrpSpPr>
        <p:grpSpPr>
          <a:xfrm>
            <a:off x="3920552" y="2676191"/>
            <a:ext cx="1256626" cy="1455622"/>
            <a:chOff x="1600200" y="4166755"/>
            <a:chExt cx="840531" cy="1014845"/>
          </a:xfrm>
        </p:grpSpPr>
        <p:pic>
          <p:nvPicPr>
            <p:cNvPr id="50" name="Picture 2" descr="http://images.all-free-download.com/images/graphiclarge/chemistry_flask_clip_art_15998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00200" y="4166755"/>
              <a:ext cx="840531" cy="1014845"/>
            </a:xfrm>
            <a:prstGeom prst="rect">
              <a:avLst/>
            </a:prstGeom>
            <a:noFill/>
          </p:spPr>
        </p:pic>
        <p:grpSp>
          <p:nvGrpSpPr>
            <p:cNvPr id="51" name="Gruppo 81"/>
            <p:cNvGrpSpPr/>
            <p:nvPr/>
          </p:nvGrpSpPr>
          <p:grpSpPr>
            <a:xfrm>
              <a:off x="1828800" y="4724400"/>
              <a:ext cx="351702" cy="386834"/>
              <a:chOff x="3124200" y="4343400"/>
              <a:chExt cx="533400" cy="762000"/>
            </a:xfrm>
          </p:grpSpPr>
          <p:sp>
            <p:nvSpPr>
              <p:cNvPr id="52" name="Ovale 51"/>
              <p:cNvSpPr/>
              <p:nvPr/>
            </p:nvSpPr>
            <p:spPr>
              <a:xfrm>
                <a:off x="3200400" y="4724400"/>
                <a:ext cx="228600" cy="304800"/>
              </a:xfrm>
              <a:prstGeom prst="ellipse">
                <a:avLst/>
              </a:prstGeom>
              <a:solidFill>
                <a:srgbClr val="1126E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e 52"/>
              <p:cNvSpPr/>
              <p:nvPr/>
            </p:nvSpPr>
            <p:spPr>
              <a:xfrm>
                <a:off x="3429000" y="4419600"/>
                <a:ext cx="228600" cy="3048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e 53"/>
              <p:cNvSpPr/>
              <p:nvPr/>
            </p:nvSpPr>
            <p:spPr>
              <a:xfrm>
                <a:off x="3124200" y="4419600"/>
                <a:ext cx="228600" cy="3048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e 54"/>
              <p:cNvSpPr/>
              <p:nvPr/>
            </p:nvSpPr>
            <p:spPr>
              <a:xfrm>
                <a:off x="3352800" y="4572000"/>
                <a:ext cx="228600" cy="3048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e 55"/>
              <p:cNvSpPr/>
              <p:nvPr/>
            </p:nvSpPr>
            <p:spPr>
              <a:xfrm>
                <a:off x="3276600" y="4343400"/>
                <a:ext cx="228600" cy="3048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e 56"/>
              <p:cNvSpPr/>
              <p:nvPr/>
            </p:nvSpPr>
            <p:spPr>
              <a:xfrm>
                <a:off x="3352800" y="4800600"/>
                <a:ext cx="228600" cy="3048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e 57"/>
              <p:cNvSpPr/>
              <p:nvPr/>
            </p:nvSpPr>
            <p:spPr>
              <a:xfrm>
                <a:off x="3200400" y="4572000"/>
                <a:ext cx="228600" cy="3048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9" name="Freccia a destra 58"/>
          <p:cNvSpPr/>
          <p:nvPr/>
        </p:nvSpPr>
        <p:spPr>
          <a:xfrm>
            <a:off x="5381848" y="3017308"/>
            <a:ext cx="609600" cy="610711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Connettore 2 59"/>
          <p:cNvCxnSpPr/>
          <p:nvPr/>
        </p:nvCxnSpPr>
        <p:spPr>
          <a:xfrm flipH="1">
            <a:off x="4993107" y="4895838"/>
            <a:ext cx="1803824" cy="76507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8" cstate="print"/>
          <a:srcRect l="6023" r="76352" b="84658"/>
          <a:stretch>
            <a:fillRect/>
          </a:stretch>
        </p:blipFill>
        <p:spPr bwMode="auto">
          <a:xfrm rot="20240452">
            <a:off x="4849485" y="4569457"/>
            <a:ext cx="1876147" cy="68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CasellaDiTesto 61"/>
          <p:cNvSpPr txBox="1"/>
          <p:nvPr/>
        </p:nvSpPr>
        <p:spPr>
          <a:xfrm rot="19872180">
            <a:off x="5645642" y="5164111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 - Odor</a:t>
            </a:r>
            <a:endParaRPr lang="en-US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Connettore 1 111"/>
          <p:cNvCxnSpPr>
            <a:stCxn id="92" idx="0"/>
            <a:endCxn id="85" idx="1"/>
          </p:cNvCxnSpPr>
          <p:nvPr/>
        </p:nvCxnSpPr>
        <p:spPr>
          <a:xfrm>
            <a:off x="1869842" y="2208241"/>
            <a:ext cx="28906" cy="643079"/>
          </a:xfrm>
          <a:prstGeom prst="line">
            <a:avLst/>
          </a:prstGeom>
          <a:ln w="63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1 112"/>
          <p:cNvCxnSpPr>
            <a:stCxn id="88" idx="2"/>
            <a:endCxn id="85" idx="7"/>
          </p:cNvCxnSpPr>
          <p:nvPr/>
        </p:nvCxnSpPr>
        <p:spPr>
          <a:xfrm flipH="1">
            <a:off x="2060394" y="2676193"/>
            <a:ext cx="22289" cy="1751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sellaDiTesto 64"/>
          <p:cNvSpPr txBox="1"/>
          <p:nvPr/>
        </p:nvSpPr>
        <p:spPr>
          <a:xfrm>
            <a:off x="1450744" y="1598641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smtClean="0">
                <a:solidFill>
                  <a:schemeClr val="accent4"/>
                </a:solidFill>
              </a:rPr>
              <a:t>Sniffing </a:t>
            </a:r>
            <a:r>
              <a:rPr lang="it-IT" sz="1000" b="1" err="1" smtClean="0">
                <a:solidFill>
                  <a:schemeClr val="accent4"/>
                </a:solidFill>
              </a:rPr>
              <a:t>port</a:t>
            </a:r>
            <a:endParaRPr lang="it-IT" sz="1000" b="1">
              <a:solidFill>
                <a:schemeClr val="accent4"/>
              </a:solidFill>
            </a:endParaRPr>
          </a:p>
        </p:txBody>
      </p:sp>
      <p:sp>
        <p:nvSpPr>
          <p:cNvPr id="66" name="Rettangolo 65"/>
          <p:cNvSpPr/>
          <p:nvPr/>
        </p:nvSpPr>
        <p:spPr>
          <a:xfrm>
            <a:off x="764942" y="2055840"/>
            <a:ext cx="2286000" cy="152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Rettangolo 66"/>
          <p:cNvSpPr/>
          <p:nvPr/>
        </p:nvSpPr>
        <p:spPr>
          <a:xfrm>
            <a:off x="975074" y="1827240"/>
            <a:ext cx="152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Rettangolo 67"/>
          <p:cNvSpPr/>
          <p:nvPr/>
        </p:nvSpPr>
        <p:spPr>
          <a:xfrm>
            <a:off x="2529617" y="1827240"/>
            <a:ext cx="1524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9" name="Gruppo 14"/>
          <p:cNvGrpSpPr/>
          <p:nvPr/>
        </p:nvGrpSpPr>
        <p:grpSpPr>
          <a:xfrm>
            <a:off x="1051274" y="2513040"/>
            <a:ext cx="685800" cy="685800"/>
            <a:chOff x="4038600" y="1828800"/>
            <a:chExt cx="533400" cy="533400"/>
          </a:xfrm>
        </p:grpSpPr>
        <p:sp>
          <p:nvSpPr>
            <p:cNvPr id="70" name="Ovale 9"/>
            <p:cNvSpPr/>
            <p:nvPr/>
          </p:nvSpPr>
          <p:spPr>
            <a:xfrm>
              <a:off x="40386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Ovale 10"/>
            <p:cNvSpPr/>
            <p:nvPr/>
          </p:nvSpPr>
          <p:spPr>
            <a:xfrm>
              <a:off x="41148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Ovale 71"/>
            <p:cNvSpPr/>
            <p:nvPr/>
          </p:nvSpPr>
          <p:spPr>
            <a:xfrm>
              <a:off x="41910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Ovale 72"/>
            <p:cNvSpPr/>
            <p:nvPr/>
          </p:nvSpPr>
          <p:spPr>
            <a:xfrm>
              <a:off x="42672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Ovale 73"/>
            <p:cNvSpPr/>
            <p:nvPr/>
          </p:nvSpPr>
          <p:spPr>
            <a:xfrm>
              <a:off x="43434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75" name="Gruppo 15"/>
          <p:cNvGrpSpPr/>
          <p:nvPr/>
        </p:nvGrpSpPr>
        <p:grpSpPr>
          <a:xfrm>
            <a:off x="2290135" y="2513040"/>
            <a:ext cx="391886" cy="685800"/>
            <a:chOff x="4267200" y="1828800"/>
            <a:chExt cx="304800" cy="533400"/>
          </a:xfrm>
        </p:grpSpPr>
        <p:sp>
          <p:nvSpPr>
            <p:cNvPr id="76" name="Ovale 75"/>
            <p:cNvSpPr/>
            <p:nvPr/>
          </p:nvSpPr>
          <p:spPr>
            <a:xfrm>
              <a:off x="42672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Ovale 76"/>
            <p:cNvSpPr/>
            <p:nvPr/>
          </p:nvSpPr>
          <p:spPr>
            <a:xfrm>
              <a:off x="4343400" y="1828800"/>
              <a:ext cx="228600" cy="5334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8" name="CasellaDiTesto 77"/>
          <p:cNvSpPr txBox="1"/>
          <p:nvPr/>
        </p:nvSpPr>
        <p:spPr>
          <a:xfrm>
            <a:off x="1203674" y="3198841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aseline="30000" smtClean="0"/>
              <a:t>1</a:t>
            </a:r>
            <a:r>
              <a:rPr lang="it-IT" sz="1400" smtClean="0"/>
              <a:t>D</a:t>
            </a:r>
            <a:endParaRPr lang="it-IT" sz="1400"/>
          </a:p>
        </p:txBody>
      </p:sp>
      <p:sp>
        <p:nvSpPr>
          <p:cNvPr id="79" name="CasellaDiTesto 78"/>
          <p:cNvSpPr txBox="1"/>
          <p:nvPr/>
        </p:nvSpPr>
        <p:spPr>
          <a:xfrm>
            <a:off x="2288942" y="3195865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aseline="30000" smtClean="0"/>
              <a:t>2</a:t>
            </a:r>
            <a:r>
              <a:rPr lang="it-IT" sz="1400" smtClean="0"/>
              <a:t>D</a:t>
            </a:r>
            <a:endParaRPr lang="it-IT" sz="1400"/>
          </a:p>
        </p:txBody>
      </p:sp>
      <p:sp>
        <p:nvSpPr>
          <p:cNvPr id="80" name="CasellaDiTesto 79"/>
          <p:cNvSpPr txBox="1"/>
          <p:nvPr/>
        </p:nvSpPr>
        <p:spPr>
          <a:xfrm>
            <a:off x="898874" y="1598641"/>
            <a:ext cx="314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err="1" smtClean="0"/>
              <a:t>Inj</a:t>
            </a:r>
            <a:endParaRPr lang="it-IT" sz="1000"/>
          </a:p>
        </p:txBody>
      </p:sp>
      <p:sp>
        <p:nvSpPr>
          <p:cNvPr id="81" name="CasellaDiTesto 80"/>
          <p:cNvSpPr txBox="1"/>
          <p:nvPr/>
        </p:nvSpPr>
        <p:spPr>
          <a:xfrm>
            <a:off x="2422876" y="1598641"/>
            <a:ext cx="8691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smtClean="0"/>
              <a:t>MS detector </a:t>
            </a:r>
            <a:endParaRPr lang="it-IT" sz="1000" b="1"/>
          </a:p>
        </p:txBody>
      </p:sp>
      <p:cxnSp>
        <p:nvCxnSpPr>
          <p:cNvPr id="82" name="Connettore 1 131"/>
          <p:cNvCxnSpPr>
            <a:stCxn id="77" idx="6"/>
            <a:endCxn id="68" idx="2"/>
          </p:cNvCxnSpPr>
          <p:nvPr/>
        </p:nvCxnSpPr>
        <p:spPr>
          <a:xfrm flipH="1" flipV="1">
            <a:off x="2605819" y="2284441"/>
            <a:ext cx="76205" cy="5715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1 132"/>
          <p:cNvCxnSpPr/>
          <p:nvPr/>
        </p:nvCxnSpPr>
        <p:spPr>
          <a:xfrm flipV="1">
            <a:off x="1051274" y="2208241"/>
            <a:ext cx="0" cy="5715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1 133"/>
          <p:cNvCxnSpPr>
            <a:stCxn id="74" idx="4"/>
            <a:endCxn id="87" idx="2"/>
          </p:cNvCxnSpPr>
          <p:nvPr/>
        </p:nvCxnSpPr>
        <p:spPr>
          <a:xfrm flipV="1">
            <a:off x="1590119" y="3198613"/>
            <a:ext cx="344575" cy="22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e 84"/>
          <p:cNvSpPr/>
          <p:nvPr/>
        </p:nvSpPr>
        <p:spPr>
          <a:xfrm>
            <a:off x="1865270" y="2817840"/>
            <a:ext cx="228600" cy="2286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6" name="Connettore 1 135"/>
          <p:cNvCxnSpPr/>
          <p:nvPr/>
        </p:nvCxnSpPr>
        <p:spPr>
          <a:xfrm flipV="1">
            <a:off x="2060344" y="2513041"/>
            <a:ext cx="373639" cy="178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Arco 86"/>
          <p:cNvSpPr/>
          <p:nvPr/>
        </p:nvSpPr>
        <p:spPr>
          <a:xfrm>
            <a:off x="1889474" y="2741640"/>
            <a:ext cx="94668" cy="457200"/>
          </a:xfrm>
          <a:prstGeom prst="arc">
            <a:avLst>
              <a:gd name="adj1" fmla="val 21591369"/>
              <a:gd name="adj2" fmla="val 5431846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Ovale 87"/>
          <p:cNvSpPr>
            <a:spLocks noChangeAspect="1"/>
          </p:cNvSpPr>
          <p:nvPr/>
        </p:nvSpPr>
        <p:spPr>
          <a:xfrm rot="14104113">
            <a:off x="1971409" y="2503882"/>
            <a:ext cx="141515" cy="228601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9" name="Freccia in giù 88"/>
          <p:cNvSpPr>
            <a:spLocks noChangeAspect="1"/>
          </p:cNvSpPr>
          <p:nvPr/>
        </p:nvSpPr>
        <p:spPr>
          <a:xfrm>
            <a:off x="1907942" y="2284440"/>
            <a:ext cx="228600" cy="228600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Freccia in giù 89"/>
          <p:cNvSpPr>
            <a:spLocks noChangeAspect="1"/>
          </p:cNvSpPr>
          <p:nvPr/>
        </p:nvSpPr>
        <p:spPr>
          <a:xfrm rot="16200000">
            <a:off x="1755542" y="2436840"/>
            <a:ext cx="228600" cy="228600"/>
          </a:xfrm>
          <a:prstGeom prst="down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CasellaDiTesto 90"/>
          <p:cNvSpPr txBox="1"/>
          <p:nvPr/>
        </p:nvSpPr>
        <p:spPr>
          <a:xfrm>
            <a:off x="764944" y="366770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GC×GC</a:t>
            </a:r>
            <a:endParaRPr lang="en-US" b="1"/>
          </a:p>
        </p:txBody>
      </p:sp>
      <p:sp>
        <p:nvSpPr>
          <p:cNvPr id="92" name="Triangolo isoscele 91"/>
          <p:cNvSpPr/>
          <p:nvPr/>
        </p:nvSpPr>
        <p:spPr>
          <a:xfrm rot="10800000">
            <a:off x="1679342" y="1827240"/>
            <a:ext cx="381000" cy="3810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CasellaDiTesto 92"/>
          <p:cNvSpPr txBox="1"/>
          <p:nvPr/>
        </p:nvSpPr>
        <p:spPr>
          <a:xfrm>
            <a:off x="764942" y="3667708"/>
            <a:ext cx="151996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GC(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O</a:t>
            </a:r>
            <a:r>
              <a:rPr lang="en-US" b="1" dirty="0" smtClean="0"/>
              <a:t>)×GC-</a:t>
            </a:r>
            <a:r>
              <a:rPr lang="en-US" b="1" dirty="0" smtClean="0">
                <a:solidFill>
                  <a:schemeClr val="accent2"/>
                </a:solidFill>
              </a:rPr>
              <a:t>MS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94" name="CasellaDiTesto 93"/>
          <p:cNvSpPr txBox="1"/>
          <p:nvPr/>
        </p:nvSpPr>
        <p:spPr>
          <a:xfrm>
            <a:off x="6902700" y="920369"/>
            <a:ext cx="3200400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dirty="0" smtClean="0"/>
              <a:t>Chemical dimensions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b="1" i="1" dirty="0" smtClean="0"/>
              <a:t>Sample dimensionality</a:t>
            </a:r>
            <a:r>
              <a:rPr lang="en-US" b="1" baseline="30000" dirty="0" smtClean="0"/>
              <a:t>1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rationalized separation patterns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limit co-</a:t>
            </a:r>
            <a:r>
              <a:rPr lang="en-US" dirty="0" err="1" smtClean="0"/>
              <a:t>elutions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6901517" y="919878"/>
            <a:ext cx="32004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b="1" dirty="0" smtClean="0"/>
              <a:t>Information dimensions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spectral signature (identity)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volatility/polarity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sensory descriptor (bio-assay)</a:t>
            </a:r>
          </a:p>
        </p:txBody>
      </p:sp>
      <p:grpSp>
        <p:nvGrpSpPr>
          <p:cNvPr id="96" name="Gruppo 86"/>
          <p:cNvGrpSpPr/>
          <p:nvPr/>
        </p:nvGrpSpPr>
        <p:grpSpPr>
          <a:xfrm>
            <a:off x="536342" y="1446240"/>
            <a:ext cx="2895600" cy="2895600"/>
            <a:chOff x="457200" y="1219200"/>
            <a:chExt cx="2895600" cy="2895600"/>
          </a:xfrm>
        </p:grpSpPr>
        <p:sp>
          <p:nvSpPr>
            <p:cNvPr id="97" name="Rettangolo 96"/>
            <p:cNvSpPr/>
            <p:nvPr/>
          </p:nvSpPr>
          <p:spPr>
            <a:xfrm>
              <a:off x="457200" y="1219200"/>
              <a:ext cx="2895600" cy="2895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8" name="Gruppo 48"/>
            <p:cNvGrpSpPr/>
            <p:nvPr/>
          </p:nvGrpSpPr>
          <p:grpSpPr>
            <a:xfrm>
              <a:off x="685800" y="1371600"/>
              <a:ext cx="2286000" cy="2438400"/>
              <a:chOff x="685800" y="1371600"/>
              <a:chExt cx="2286000" cy="2438400"/>
            </a:xfrm>
          </p:grpSpPr>
          <p:cxnSp>
            <p:nvCxnSpPr>
              <p:cNvPr id="99" name="Connettore 1 3"/>
              <p:cNvCxnSpPr>
                <a:stCxn id="115" idx="2"/>
                <a:endCxn id="112" idx="7"/>
              </p:cNvCxnSpPr>
              <p:nvPr/>
            </p:nvCxnSpPr>
            <p:spPr>
              <a:xfrm flipH="1">
                <a:off x="1981250" y="2449151"/>
                <a:ext cx="22289" cy="1751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ettangolo 99"/>
              <p:cNvSpPr/>
              <p:nvPr/>
            </p:nvSpPr>
            <p:spPr>
              <a:xfrm>
                <a:off x="685800" y="1828800"/>
                <a:ext cx="2286000" cy="1524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Rettangolo 100"/>
              <p:cNvSpPr/>
              <p:nvPr/>
            </p:nvSpPr>
            <p:spPr>
              <a:xfrm>
                <a:off x="895932" y="1600200"/>
                <a:ext cx="152400" cy="457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Rettangolo 101"/>
              <p:cNvSpPr/>
              <p:nvPr/>
            </p:nvSpPr>
            <p:spPr>
              <a:xfrm>
                <a:off x="2450475" y="1600200"/>
                <a:ext cx="152400" cy="4572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03" name="Gruppo 14"/>
              <p:cNvGrpSpPr/>
              <p:nvPr/>
            </p:nvGrpSpPr>
            <p:grpSpPr>
              <a:xfrm>
                <a:off x="972132" y="2286000"/>
                <a:ext cx="685800" cy="685800"/>
                <a:chOff x="4038600" y="1828800"/>
                <a:chExt cx="533400" cy="533400"/>
              </a:xfrm>
            </p:grpSpPr>
            <p:sp>
              <p:nvSpPr>
                <p:cNvPr id="129" name="Ovale 9"/>
                <p:cNvSpPr/>
                <p:nvPr/>
              </p:nvSpPr>
              <p:spPr>
                <a:xfrm>
                  <a:off x="40386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0" name="Ovale 129"/>
                <p:cNvSpPr/>
                <p:nvPr/>
              </p:nvSpPr>
              <p:spPr>
                <a:xfrm>
                  <a:off x="41148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1" name="Ovale 130"/>
                <p:cNvSpPr/>
                <p:nvPr/>
              </p:nvSpPr>
              <p:spPr>
                <a:xfrm>
                  <a:off x="41910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2" name="Ovale 131"/>
                <p:cNvSpPr/>
                <p:nvPr/>
              </p:nvSpPr>
              <p:spPr>
                <a:xfrm>
                  <a:off x="42672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3" name="Ovale 132"/>
                <p:cNvSpPr/>
                <p:nvPr/>
              </p:nvSpPr>
              <p:spPr>
                <a:xfrm>
                  <a:off x="43434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04" name="Gruppo 15"/>
              <p:cNvGrpSpPr/>
              <p:nvPr/>
            </p:nvGrpSpPr>
            <p:grpSpPr>
              <a:xfrm>
                <a:off x="2210993" y="2286000"/>
                <a:ext cx="391886" cy="685800"/>
                <a:chOff x="4267200" y="1828800"/>
                <a:chExt cx="304800" cy="533400"/>
              </a:xfrm>
            </p:grpSpPr>
            <p:sp>
              <p:nvSpPr>
                <p:cNvPr id="127" name="Ovale 126"/>
                <p:cNvSpPr/>
                <p:nvPr/>
              </p:nvSpPr>
              <p:spPr>
                <a:xfrm>
                  <a:off x="42672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8" name="Ovale 127"/>
                <p:cNvSpPr/>
                <p:nvPr/>
              </p:nvSpPr>
              <p:spPr>
                <a:xfrm>
                  <a:off x="43434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05" name="CasellaDiTesto 104"/>
              <p:cNvSpPr txBox="1"/>
              <p:nvPr/>
            </p:nvSpPr>
            <p:spPr>
              <a:xfrm>
                <a:off x="1124532" y="2971800"/>
                <a:ext cx="3561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aseline="30000" smtClean="0"/>
                  <a:t>1</a:t>
                </a:r>
                <a:r>
                  <a:rPr lang="it-IT" sz="1400" smtClean="0"/>
                  <a:t>D</a:t>
                </a:r>
                <a:endParaRPr lang="it-IT" sz="1400"/>
              </a:p>
            </p:txBody>
          </p:sp>
          <p:sp>
            <p:nvSpPr>
              <p:cNvPr id="106" name="CasellaDiTesto 105"/>
              <p:cNvSpPr txBox="1"/>
              <p:nvPr/>
            </p:nvSpPr>
            <p:spPr>
              <a:xfrm>
                <a:off x="2209800" y="2968823"/>
                <a:ext cx="3561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aseline="30000" smtClean="0"/>
                  <a:t>2</a:t>
                </a:r>
                <a:r>
                  <a:rPr lang="it-IT" sz="1400" smtClean="0"/>
                  <a:t>D</a:t>
                </a:r>
                <a:endParaRPr lang="it-IT" sz="1400"/>
              </a:p>
            </p:txBody>
          </p:sp>
          <p:sp>
            <p:nvSpPr>
              <p:cNvPr id="107" name="CasellaDiTesto 106"/>
              <p:cNvSpPr txBox="1"/>
              <p:nvPr/>
            </p:nvSpPr>
            <p:spPr>
              <a:xfrm>
                <a:off x="819732" y="1371600"/>
                <a:ext cx="3145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err="1" smtClean="0"/>
                  <a:t>Inj</a:t>
                </a:r>
                <a:endParaRPr lang="it-IT" sz="1000"/>
              </a:p>
            </p:txBody>
          </p:sp>
          <p:sp>
            <p:nvSpPr>
              <p:cNvPr id="108" name="CasellaDiTesto 107"/>
              <p:cNvSpPr txBox="1"/>
              <p:nvPr/>
            </p:nvSpPr>
            <p:spPr>
              <a:xfrm>
                <a:off x="2343732" y="137160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b="1" dirty="0" smtClean="0"/>
                  <a:t>MS  FID</a:t>
                </a:r>
                <a:endParaRPr lang="it-IT" sz="1000" b="1" dirty="0"/>
              </a:p>
            </p:txBody>
          </p:sp>
          <p:cxnSp>
            <p:nvCxnSpPr>
              <p:cNvPr id="109" name="Connettore 1 109"/>
              <p:cNvCxnSpPr>
                <a:stCxn id="128" idx="6"/>
                <a:endCxn id="102" idx="2"/>
              </p:cNvCxnSpPr>
              <p:nvPr/>
            </p:nvCxnSpPr>
            <p:spPr>
              <a:xfrm flipH="1" flipV="1">
                <a:off x="2526675" y="2057400"/>
                <a:ext cx="76205" cy="5715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ttore 1 114"/>
              <p:cNvCxnSpPr/>
              <p:nvPr/>
            </p:nvCxnSpPr>
            <p:spPr>
              <a:xfrm flipV="1">
                <a:off x="972132" y="1981200"/>
                <a:ext cx="0" cy="5715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ttore 1 115"/>
              <p:cNvCxnSpPr>
                <a:stCxn id="133" idx="4"/>
                <a:endCxn id="114" idx="2"/>
              </p:cNvCxnSpPr>
              <p:nvPr/>
            </p:nvCxnSpPr>
            <p:spPr>
              <a:xfrm flipV="1">
                <a:off x="1510975" y="2971572"/>
                <a:ext cx="344575" cy="22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Ovale 111"/>
              <p:cNvSpPr/>
              <p:nvPr/>
            </p:nvSpPr>
            <p:spPr>
              <a:xfrm>
                <a:off x="1786128" y="2590800"/>
                <a:ext cx="228600" cy="2286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13" name="Connettore 1 125"/>
              <p:cNvCxnSpPr/>
              <p:nvPr/>
            </p:nvCxnSpPr>
            <p:spPr>
              <a:xfrm flipV="1">
                <a:off x="1981200" y="2286000"/>
                <a:ext cx="373639" cy="17844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Arco 113"/>
              <p:cNvSpPr/>
              <p:nvPr/>
            </p:nvSpPr>
            <p:spPr>
              <a:xfrm>
                <a:off x="1810332" y="2514600"/>
                <a:ext cx="94668" cy="457200"/>
              </a:xfrm>
              <a:prstGeom prst="arc">
                <a:avLst>
                  <a:gd name="adj1" fmla="val 21591369"/>
                  <a:gd name="adj2" fmla="val 5431846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5" name="Ovale 114"/>
              <p:cNvSpPr>
                <a:spLocks noChangeAspect="1"/>
              </p:cNvSpPr>
              <p:nvPr/>
            </p:nvSpPr>
            <p:spPr>
              <a:xfrm rot="14104113">
                <a:off x="1892266" y="2276841"/>
                <a:ext cx="141515" cy="228601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6" name="Freccia in giù 115"/>
              <p:cNvSpPr>
                <a:spLocks noChangeAspect="1"/>
              </p:cNvSpPr>
              <p:nvPr/>
            </p:nvSpPr>
            <p:spPr>
              <a:xfrm>
                <a:off x="1828800" y="2057400"/>
                <a:ext cx="228600" cy="228600"/>
              </a:xfrm>
              <a:prstGeom prst="downArrow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Freccia in giù 116"/>
              <p:cNvSpPr>
                <a:spLocks noChangeAspect="1"/>
              </p:cNvSpPr>
              <p:nvPr/>
            </p:nvSpPr>
            <p:spPr>
              <a:xfrm rot="16200000">
                <a:off x="1676400" y="2209800"/>
                <a:ext cx="228600" cy="228600"/>
              </a:xfrm>
              <a:prstGeom prst="downArrow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CasellaDiTesto 117"/>
              <p:cNvSpPr txBox="1"/>
              <p:nvPr/>
            </p:nvSpPr>
            <p:spPr>
              <a:xfrm>
                <a:off x="685800" y="3440668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smtClean="0"/>
                  <a:t>GC×GC</a:t>
                </a:r>
                <a:endParaRPr lang="en-US" b="1"/>
              </a:p>
            </p:txBody>
          </p:sp>
          <p:sp>
            <p:nvSpPr>
              <p:cNvPr id="119" name="CasellaDiTesto 118"/>
              <p:cNvSpPr txBox="1"/>
              <p:nvPr/>
            </p:nvSpPr>
            <p:spPr>
              <a:xfrm>
                <a:off x="685800" y="3440668"/>
                <a:ext cx="1749197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GC×2GC-MS/</a:t>
                </a:r>
                <a:r>
                  <a:rPr lang="en-US" b="1" dirty="0" smtClean="0">
                    <a:solidFill>
                      <a:schemeClr val="accent2"/>
                    </a:solidFill>
                  </a:rPr>
                  <a:t>FID</a:t>
                </a:r>
                <a:endParaRPr lang="en-US" b="1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120" name="Gruppo 15"/>
              <p:cNvGrpSpPr/>
              <p:nvPr/>
            </p:nvGrpSpPr>
            <p:grpSpPr>
              <a:xfrm>
                <a:off x="2427513" y="2286000"/>
                <a:ext cx="391886" cy="685800"/>
                <a:chOff x="4267200" y="1828800"/>
                <a:chExt cx="304800" cy="533400"/>
              </a:xfrm>
            </p:grpSpPr>
            <p:sp>
              <p:nvSpPr>
                <p:cNvPr id="125" name="Ovale 124"/>
                <p:cNvSpPr/>
                <p:nvPr/>
              </p:nvSpPr>
              <p:spPr>
                <a:xfrm>
                  <a:off x="42672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6" name="Ovale 125"/>
                <p:cNvSpPr/>
                <p:nvPr/>
              </p:nvSpPr>
              <p:spPr>
                <a:xfrm>
                  <a:off x="4343400" y="1828800"/>
                  <a:ext cx="228600" cy="533400"/>
                </a:xfrm>
                <a:prstGeom prst="ellipse">
                  <a:avLst/>
                </a:prstGeom>
                <a:noFill/>
                <a:ln w="63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cxnSp>
            <p:nvCxnSpPr>
              <p:cNvPr id="121" name="Connettore 1 152"/>
              <p:cNvCxnSpPr>
                <a:stCxn id="126" idx="6"/>
              </p:cNvCxnSpPr>
              <p:nvPr/>
            </p:nvCxnSpPr>
            <p:spPr>
              <a:xfrm flipH="1" flipV="1">
                <a:off x="2743195" y="2057400"/>
                <a:ext cx="76205" cy="571500"/>
              </a:xfrm>
              <a:prstGeom prst="line">
                <a:avLst/>
              </a:prstGeom>
              <a:ln w="63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Rettangolo 121"/>
              <p:cNvSpPr/>
              <p:nvPr/>
            </p:nvSpPr>
            <p:spPr>
              <a:xfrm>
                <a:off x="2667000" y="1600200"/>
                <a:ext cx="152400" cy="457200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23" name="Connettore 1 154"/>
              <p:cNvCxnSpPr/>
              <p:nvPr/>
            </p:nvCxnSpPr>
            <p:spPr>
              <a:xfrm flipV="1">
                <a:off x="2057400" y="2362200"/>
                <a:ext cx="503700" cy="10751"/>
              </a:xfrm>
              <a:prstGeom prst="line">
                <a:avLst/>
              </a:prstGeom>
              <a:ln w="63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ttore 1 155"/>
              <p:cNvCxnSpPr>
                <a:stCxn id="115" idx="0"/>
                <a:endCxn id="112" idx="0"/>
              </p:cNvCxnSpPr>
              <p:nvPr/>
            </p:nvCxnSpPr>
            <p:spPr>
              <a:xfrm>
                <a:off x="1869315" y="2456589"/>
                <a:ext cx="31113" cy="134211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34" name="Connettore 2 133"/>
          <p:cNvCxnSpPr/>
          <p:nvPr/>
        </p:nvCxnSpPr>
        <p:spPr>
          <a:xfrm flipH="1">
            <a:off x="4993106" y="4892521"/>
            <a:ext cx="1827872" cy="771706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CasellaDiTesto 134"/>
          <p:cNvSpPr txBox="1"/>
          <p:nvPr/>
        </p:nvSpPr>
        <p:spPr>
          <a:xfrm rot="19872180">
            <a:off x="5811203" y="5106246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 - FID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6" name="Gruppo 135"/>
          <p:cNvGrpSpPr/>
          <p:nvPr/>
        </p:nvGrpSpPr>
        <p:grpSpPr>
          <a:xfrm>
            <a:off x="460142" y="1370040"/>
            <a:ext cx="3168047" cy="3678198"/>
            <a:chOff x="-3168047" y="2895600"/>
            <a:chExt cx="3168047" cy="3678198"/>
          </a:xfrm>
        </p:grpSpPr>
        <p:sp>
          <p:nvSpPr>
            <p:cNvPr id="137" name="Rettangolo 136"/>
            <p:cNvSpPr/>
            <p:nvPr/>
          </p:nvSpPr>
          <p:spPr>
            <a:xfrm>
              <a:off x="-3124200" y="2895600"/>
              <a:ext cx="3124200" cy="3581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8" name="Gruppo 137"/>
            <p:cNvGrpSpPr/>
            <p:nvPr/>
          </p:nvGrpSpPr>
          <p:grpSpPr>
            <a:xfrm>
              <a:off x="-3168047" y="2895600"/>
              <a:ext cx="3168047" cy="3678198"/>
              <a:chOff x="6096000" y="2895600"/>
              <a:chExt cx="3168047" cy="3678198"/>
            </a:xfrm>
          </p:grpSpPr>
          <p:grpSp>
            <p:nvGrpSpPr>
              <p:cNvPr id="139" name="Gruppo 289"/>
              <p:cNvGrpSpPr/>
              <p:nvPr/>
            </p:nvGrpSpPr>
            <p:grpSpPr>
              <a:xfrm>
                <a:off x="6469008" y="3669268"/>
                <a:ext cx="2446392" cy="1981200"/>
                <a:chOff x="5715000" y="3733800"/>
                <a:chExt cx="2446392" cy="1981200"/>
              </a:xfrm>
            </p:grpSpPr>
            <p:grpSp>
              <p:nvGrpSpPr>
                <p:cNvPr id="146" name="Gruppo 154"/>
                <p:cNvGrpSpPr>
                  <a:grpSpLocks noChangeAspect="1"/>
                </p:cNvGrpSpPr>
                <p:nvPr/>
              </p:nvGrpSpPr>
              <p:grpSpPr>
                <a:xfrm>
                  <a:off x="5715000" y="3733800"/>
                  <a:ext cx="2286000" cy="1981200"/>
                  <a:chOff x="4267200" y="762000"/>
                  <a:chExt cx="2286000" cy="1981200"/>
                </a:xfrm>
              </p:grpSpPr>
              <p:sp>
                <p:nvSpPr>
                  <p:cNvPr id="160" name="Rettangolo 159"/>
                  <p:cNvSpPr/>
                  <p:nvPr/>
                </p:nvSpPr>
                <p:spPr>
                  <a:xfrm>
                    <a:off x="4267200" y="1219200"/>
                    <a:ext cx="2286000" cy="15240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61" name="Rettangolo 160"/>
                  <p:cNvSpPr/>
                  <p:nvPr/>
                </p:nvSpPr>
                <p:spPr>
                  <a:xfrm>
                    <a:off x="4477332" y="990600"/>
                    <a:ext cx="152400" cy="4572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62" name="Rettangolo 161"/>
                  <p:cNvSpPr/>
                  <p:nvPr/>
                </p:nvSpPr>
                <p:spPr>
                  <a:xfrm>
                    <a:off x="6031875" y="990600"/>
                    <a:ext cx="152400" cy="4572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grpSp>
                <p:nvGrpSpPr>
                  <p:cNvPr id="163" name="Gruppo 14"/>
                  <p:cNvGrpSpPr/>
                  <p:nvPr/>
                </p:nvGrpSpPr>
                <p:grpSpPr>
                  <a:xfrm>
                    <a:off x="4553532" y="1676400"/>
                    <a:ext cx="685800" cy="685800"/>
                    <a:chOff x="4038600" y="1828800"/>
                    <a:chExt cx="533400" cy="533400"/>
                  </a:xfrm>
                </p:grpSpPr>
                <p:sp>
                  <p:nvSpPr>
                    <p:cNvPr id="176" name="Ovale 9"/>
                    <p:cNvSpPr/>
                    <p:nvPr/>
                  </p:nvSpPr>
                  <p:spPr>
                    <a:xfrm>
                      <a:off x="40386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77" name="Ovale 10"/>
                    <p:cNvSpPr/>
                    <p:nvPr/>
                  </p:nvSpPr>
                  <p:spPr>
                    <a:xfrm>
                      <a:off x="41148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78" name="Ovale 177"/>
                    <p:cNvSpPr/>
                    <p:nvPr/>
                  </p:nvSpPr>
                  <p:spPr>
                    <a:xfrm>
                      <a:off x="41910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79" name="Ovale 178"/>
                    <p:cNvSpPr/>
                    <p:nvPr/>
                  </p:nvSpPr>
                  <p:spPr>
                    <a:xfrm>
                      <a:off x="42672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80" name="Ovale 179"/>
                    <p:cNvSpPr/>
                    <p:nvPr/>
                  </p:nvSpPr>
                  <p:spPr>
                    <a:xfrm>
                      <a:off x="43434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grpSp>
                <p:nvGrpSpPr>
                  <p:cNvPr id="164" name="Gruppo 15"/>
                  <p:cNvGrpSpPr/>
                  <p:nvPr/>
                </p:nvGrpSpPr>
                <p:grpSpPr>
                  <a:xfrm>
                    <a:off x="5792393" y="1676400"/>
                    <a:ext cx="391886" cy="685800"/>
                    <a:chOff x="4267200" y="1828800"/>
                    <a:chExt cx="304800" cy="533400"/>
                  </a:xfrm>
                </p:grpSpPr>
                <p:sp>
                  <p:nvSpPr>
                    <p:cNvPr id="174" name="Ovale 173"/>
                    <p:cNvSpPr/>
                    <p:nvPr/>
                  </p:nvSpPr>
                  <p:spPr>
                    <a:xfrm>
                      <a:off x="42672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175" name="Ovale 174"/>
                    <p:cNvSpPr/>
                    <p:nvPr/>
                  </p:nvSpPr>
                  <p:spPr>
                    <a:xfrm>
                      <a:off x="4343400" y="1828800"/>
                      <a:ext cx="228600" cy="533400"/>
                    </a:xfrm>
                    <a:prstGeom prst="ellipse">
                      <a:avLst/>
                    </a:prstGeom>
                    <a:no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sp>
                <p:nvSpPr>
                  <p:cNvPr id="165" name="CasellaDiTesto 164"/>
                  <p:cNvSpPr txBox="1"/>
                  <p:nvPr/>
                </p:nvSpPr>
                <p:spPr>
                  <a:xfrm>
                    <a:off x="4705932" y="2362200"/>
                    <a:ext cx="35618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1400" baseline="30000" dirty="0" smtClean="0"/>
                      <a:t>1</a:t>
                    </a:r>
                    <a:r>
                      <a:rPr lang="it-IT" sz="1400" dirty="0" smtClean="0"/>
                      <a:t>D</a:t>
                    </a:r>
                    <a:endParaRPr lang="it-IT" sz="1400" dirty="0"/>
                  </a:p>
                </p:txBody>
              </p:sp>
              <p:sp>
                <p:nvSpPr>
                  <p:cNvPr id="166" name="CasellaDiTesto 165"/>
                  <p:cNvSpPr txBox="1"/>
                  <p:nvPr/>
                </p:nvSpPr>
                <p:spPr>
                  <a:xfrm>
                    <a:off x="5791200" y="2359223"/>
                    <a:ext cx="52610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1400" dirty="0" smtClean="0"/>
                      <a:t>2x</a:t>
                    </a:r>
                    <a:r>
                      <a:rPr lang="it-IT" sz="1400" baseline="30000" dirty="0" smtClean="0"/>
                      <a:t>2</a:t>
                    </a:r>
                    <a:r>
                      <a:rPr lang="it-IT" sz="1400" dirty="0" smtClean="0"/>
                      <a:t>D</a:t>
                    </a:r>
                    <a:endParaRPr lang="it-IT" sz="1400" dirty="0"/>
                  </a:p>
                </p:txBody>
              </p:sp>
              <p:sp>
                <p:nvSpPr>
                  <p:cNvPr id="167" name="CasellaDiTesto 166"/>
                  <p:cNvSpPr txBox="1"/>
                  <p:nvPr/>
                </p:nvSpPr>
                <p:spPr>
                  <a:xfrm>
                    <a:off x="5925132" y="762000"/>
                    <a:ext cx="46519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it-IT" sz="1000" dirty="0" smtClean="0"/>
                      <a:t>Det1 </a:t>
                    </a:r>
                    <a:endParaRPr lang="it-IT" sz="1000" dirty="0"/>
                  </a:p>
                </p:txBody>
              </p:sp>
              <p:cxnSp>
                <p:nvCxnSpPr>
                  <p:cNvPr id="168" name="Connettore 1 199"/>
                  <p:cNvCxnSpPr>
                    <a:stCxn id="175" idx="6"/>
                    <a:endCxn id="162" idx="2"/>
                  </p:cNvCxnSpPr>
                  <p:nvPr/>
                </p:nvCxnSpPr>
                <p:spPr>
                  <a:xfrm flipH="1" flipV="1">
                    <a:off x="6108075" y="1447800"/>
                    <a:ext cx="76205" cy="5715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ttore 1 200"/>
                  <p:cNvCxnSpPr/>
                  <p:nvPr/>
                </p:nvCxnSpPr>
                <p:spPr>
                  <a:xfrm flipV="1">
                    <a:off x="4553532" y="1371600"/>
                    <a:ext cx="0" cy="57150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Connettore 1 201"/>
                  <p:cNvCxnSpPr>
                    <a:stCxn id="180" idx="4"/>
                    <a:endCxn id="173" idx="2"/>
                  </p:cNvCxnSpPr>
                  <p:nvPr/>
                </p:nvCxnSpPr>
                <p:spPr>
                  <a:xfrm flipV="1">
                    <a:off x="5092375" y="2361972"/>
                    <a:ext cx="344575" cy="228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Ovale 170"/>
                  <p:cNvSpPr/>
                  <p:nvPr/>
                </p:nvSpPr>
                <p:spPr>
                  <a:xfrm>
                    <a:off x="5367528" y="1981200"/>
                    <a:ext cx="228600" cy="22860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172" name="Connettore 1 203"/>
                  <p:cNvCxnSpPr/>
                  <p:nvPr/>
                </p:nvCxnSpPr>
                <p:spPr>
                  <a:xfrm flipV="1">
                    <a:off x="5562600" y="1676400"/>
                    <a:ext cx="373639" cy="17844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Arco 172"/>
                  <p:cNvSpPr/>
                  <p:nvPr/>
                </p:nvSpPr>
                <p:spPr>
                  <a:xfrm>
                    <a:off x="5391732" y="1905000"/>
                    <a:ext cx="94668" cy="457200"/>
                  </a:xfrm>
                  <a:prstGeom prst="arc">
                    <a:avLst>
                      <a:gd name="adj1" fmla="val 21591369"/>
                      <a:gd name="adj2" fmla="val 5431846"/>
                    </a:avLst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sp>
              <p:nvSpPr>
                <p:cNvPr id="147" name="CasellaDiTesto 146"/>
                <p:cNvSpPr txBox="1">
                  <a:spLocks noChangeAspect="1"/>
                </p:cNvSpPr>
                <p:nvPr/>
              </p:nvSpPr>
              <p:spPr>
                <a:xfrm>
                  <a:off x="7696200" y="3733800"/>
                  <a:ext cx="46519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000" dirty="0" smtClean="0"/>
                    <a:t>Det2 </a:t>
                  </a:r>
                  <a:endParaRPr lang="it-IT" sz="1000" dirty="0"/>
                </a:p>
              </p:txBody>
            </p:sp>
            <p:sp>
              <p:nvSpPr>
                <p:cNvPr id="148" name="Ovale 147"/>
                <p:cNvSpPr>
                  <a:spLocks noChangeAspect="1"/>
                </p:cNvSpPr>
                <p:nvPr/>
              </p:nvSpPr>
              <p:spPr>
                <a:xfrm>
                  <a:off x="7532913" y="4724400"/>
                  <a:ext cx="293915" cy="685800"/>
                </a:xfrm>
                <a:prstGeom prst="ellipse">
                  <a:avLst/>
                </a:prstGeom>
                <a:noFill/>
                <a:ln w="63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49" name="Ovale 148"/>
                <p:cNvSpPr>
                  <a:spLocks noChangeAspect="1"/>
                </p:cNvSpPr>
                <p:nvPr/>
              </p:nvSpPr>
              <p:spPr>
                <a:xfrm>
                  <a:off x="7630885" y="4724400"/>
                  <a:ext cx="293915" cy="685800"/>
                </a:xfrm>
                <a:prstGeom prst="ellipse">
                  <a:avLst/>
                </a:prstGeom>
                <a:noFill/>
                <a:ln w="63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50" name="Connettore 1 181"/>
                <p:cNvCxnSpPr>
                  <a:cxnSpLocks noChangeAspect="1"/>
                  <a:stCxn id="149" idx="6"/>
                  <a:endCxn id="159" idx="2"/>
                </p:cNvCxnSpPr>
                <p:nvPr/>
              </p:nvCxnSpPr>
              <p:spPr>
                <a:xfrm flipH="1" flipV="1">
                  <a:off x="7848600" y="4419600"/>
                  <a:ext cx="76200" cy="647700"/>
                </a:xfrm>
                <a:prstGeom prst="line">
                  <a:avLst/>
                </a:prstGeom>
                <a:ln w="63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nettore 1 182"/>
                <p:cNvCxnSpPr>
                  <a:cxnSpLocks noChangeAspect="1"/>
                  <a:stCxn id="152" idx="3"/>
                </p:cNvCxnSpPr>
                <p:nvPr/>
              </p:nvCxnSpPr>
              <p:spPr>
                <a:xfrm flipV="1">
                  <a:off x="7087134" y="4724400"/>
                  <a:ext cx="609061" cy="23682"/>
                </a:xfrm>
                <a:prstGeom prst="line">
                  <a:avLst/>
                </a:prstGeom>
                <a:ln w="63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Ovale 151"/>
                <p:cNvSpPr>
                  <a:spLocks noChangeAspect="1"/>
                </p:cNvSpPr>
                <p:nvPr/>
              </p:nvSpPr>
              <p:spPr>
                <a:xfrm rot="14104113">
                  <a:off x="6921466" y="4639041"/>
                  <a:ext cx="141515" cy="228601"/>
                </a:xfrm>
                <a:prstGeom prst="ellipse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3" name="Ovale 152"/>
                <p:cNvSpPr>
                  <a:spLocks noChangeAspect="1"/>
                </p:cNvSpPr>
                <p:nvPr/>
              </p:nvSpPr>
              <p:spPr>
                <a:xfrm rot="14104113">
                  <a:off x="6921466" y="4657357"/>
                  <a:ext cx="141515" cy="228601"/>
                </a:xfrm>
                <a:prstGeom prst="ellipse">
                  <a:avLst/>
                </a:prstGeom>
                <a:noFill/>
                <a:ln w="63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4" name="Freccia in giù 153"/>
                <p:cNvSpPr>
                  <a:spLocks noChangeAspect="1"/>
                </p:cNvSpPr>
                <p:nvPr/>
              </p:nvSpPr>
              <p:spPr>
                <a:xfrm>
                  <a:off x="6858000" y="4419600"/>
                  <a:ext cx="228600" cy="228600"/>
                </a:xfrm>
                <a:prstGeom prst="downArrow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5" name="Freccia in giù 154"/>
                <p:cNvSpPr>
                  <a:spLocks noChangeAspect="1"/>
                </p:cNvSpPr>
                <p:nvPr/>
              </p:nvSpPr>
              <p:spPr>
                <a:xfrm rot="16200000">
                  <a:off x="6705600" y="4572000"/>
                  <a:ext cx="228600" cy="228600"/>
                </a:xfrm>
                <a:prstGeom prst="downArrow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56" name="Connettore 1 187"/>
                <p:cNvCxnSpPr>
                  <a:cxnSpLocks noChangeAspect="1"/>
                  <a:stCxn id="153" idx="2"/>
                </p:cNvCxnSpPr>
                <p:nvPr/>
              </p:nvCxnSpPr>
              <p:spPr>
                <a:xfrm flipH="1">
                  <a:off x="7010400" y="4829667"/>
                  <a:ext cx="22339" cy="19953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Connettore 1 188"/>
                <p:cNvCxnSpPr>
                  <a:cxnSpLocks noChangeAspect="1"/>
                  <a:stCxn id="152" idx="0"/>
                </p:cNvCxnSpPr>
                <p:nvPr/>
              </p:nvCxnSpPr>
              <p:spPr>
                <a:xfrm flipH="1">
                  <a:off x="6858001" y="4818789"/>
                  <a:ext cx="40514" cy="210411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8" name="CasellaDiTesto 157"/>
                <p:cNvSpPr txBox="1">
                  <a:spLocks noChangeAspect="1"/>
                </p:cNvSpPr>
                <p:nvPr/>
              </p:nvSpPr>
              <p:spPr>
                <a:xfrm>
                  <a:off x="6400800" y="4267200"/>
                  <a:ext cx="5334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600" dirty="0" err="1" smtClean="0"/>
                    <a:t>Loop</a:t>
                  </a:r>
                  <a:r>
                    <a:rPr lang="it-IT" sz="600" dirty="0" smtClean="0"/>
                    <a:t> </a:t>
                  </a:r>
                  <a:r>
                    <a:rPr lang="it-IT" sz="600" dirty="0" err="1" smtClean="0"/>
                    <a:t>Type</a:t>
                  </a:r>
                  <a:r>
                    <a:rPr lang="it-IT" sz="600" dirty="0" smtClean="0"/>
                    <a:t> </a:t>
                  </a:r>
                  <a:r>
                    <a:rPr lang="it-IT" sz="600" dirty="0" err="1" smtClean="0"/>
                    <a:t>modulator</a:t>
                  </a:r>
                  <a:endParaRPr lang="it-IT" sz="600" dirty="0"/>
                </a:p>
              </p:txBody>
            </p:sp>
            <p:sp>
              <p:nvSpPr>
                <p:cNvPr id="159" name="Rettangolo 158"/>
                <p:cNvSpPr/>
                <p:nvPr/>
              </p:nvSpPr>
              <p:spPr>
                <a:xfrm>
                  <a:off x="7772400" y="3962400"/>
                  <a:ext cx="152400" cy="4572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40" name="CasellaDiTesto 139"/>
              <p:cNvSpPr txBox="1"/>
              <p:nvPr/>
            </p:nvSpPr>
            <p:spPr>
              <a:xfrm>
                <a:off x="6096000" y="5650468"/>
                <a:ext cx="316804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Sample prep - GC×2GC-MS/FID</a:t>
                </a:r>
              </a:p>
              <a:p>
                <a:r>
                  <a:rPr lang="en-US" b="1" dirty="0" smtClean="0"/>
                  <a:t>Sample prep - GC(O)×GC-MS</a:t>
                </a:r>
              </a:p>
              <a:p>
                <a:endParaRPr lang="en-US" dirty="0"/>
              </a:p>
            </p:txBody>
          </p:sp>
          <p:sp>
            <p:nvSpPr>
              <p:cNvPr id="141" name="Rettangolo 140"/>
              <p:cNvSpPr/>
              <p:nvPr/>
            </p:nvSpPr>
            <p:spPr>
              <a:xfrm>
                <a:off x="6400800" y="3200400"/>
                <a:ext cx="2438400" cy="304800"/>
              </a:xfrm>
              <a:prstGeom prst="rect">
                <a:avLst/>
              </a:prstGeom>
              <a:ln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ttangolo 141"/>
              <p:cNvSpPr/>
              <p:nvPr/>
            </p:nvSpPr>
            <p:spPr>
              <a:xfrm>
                <a:off x="6611112" y="2971800"/>
                <a:ext cx="304800" cy="76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3" name="Picture 5" descr="http://4.bp.blogspot.com/-RBzYrbS3Au4/Tw3JKyRF_YI/AAAAAAAAApQ/aYXSEYaZdCQ/s1600/jaic44-01-002-ch2fg1.jp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 l="87671" t="58957" r="3196" b="12018"/>
              <a:stretch>
                <a:fillRect/>
              </a:stretch>
            </p:blipFill>
            <p:spPr bwMode="auto">
              <a:xfrm>
                <a:off x="6684264" y="2895600"/>
                <a:ext cx="154781" cy="990600"/>
              </a:xfrm>
              <a:prstGeom prst="rect">
                <a:avLst/>
              </a:prstGeom>
              <a:noFill/>
            </p:spPr>
          </p:pic>
          <p:pic>
            <p:nvPicPr>
              <p:cNvPr id="144" name="Picture 7" descr="http://www.gerstel.com/images/dhs-process-full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12800" r="80800" b="51943"/>
              <a:stretch>
                <a:fillRect/>
              </a:stretch>
            </p:blipFill>
            <p:spPr bwMode="auto">
              <a:xfrm flipH="1">
                <a:off x="7086600" y="3048000"/>
                <a:ext cx="161365" cy="685800"/>
              </a:xfrm>
              <a:prstGeom prst="rect">
                <a:avLst/>
              </a:prstGeom>
              <a:noFill/>
            </p:spPr>
          </p:pic>
          <p:pic>
            <p:nvPicPr>
              <p:cNvPr id="145" name="Picture 9" descr="http://www.gerstel.com/images/dhs-process-full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76800" r="12000" b="51943"/>
              <a:stretch>
                <a:fillRect/>
              </a:stretch>
            </p:blipFill>
            <p:spPr bwMode="auto">
              <a:xfrm>
                <a:off x="7391400" y="3048000"/>
                <a:ext cx="282388" cy="68580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81" name="Immagine 180"/>
          <p:cNvPicPr>
            <a:picLocks noChangeAspect="1"/>
          </p:cNvPicPr>
          <p:nvPr/>
        </p:nvPicPr>
        <p:blipFill rotWithShape="1">
          <a:blip r:embed="rId11"/>
          <a:srcRect r="34599"/>
          <a:stretch/>
        </p:blipFill>
        <p:spPr>
          <a:xfrm>
            <a:off x="6861758" y="2418998"/>
            <a:ext cx="4651391" cy="2432745"/>
          </a:xfrm>
          <a:prstGeom prst="rect">
            <a:avLst/>
          </a:prstGeom>
        </p:spPr>
      </p:pic>
      <p:cxnSp>
        <p:nvCxnSpPr>
          <p:cNvPr id="182" name="Connettore 2 181"/>
          <p:cNvCxnSpPr/>
          <p:nvPr/>
        </p:nvCxnSpPr>
        <p:spPr>
          <a:xfrm flipV="1">
            <a:off x="6820979" y="2683629"/>
            <a:ext cx="2624669" cy="2207356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3" name="Picture 2" descr="http://www.sepscience.com/images/Articles/MSsol/16/fig-2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2798" r="9143"/>
          <a:stretch/>
        </p:blipFill>
        <p:spPr bwMode="auto">
          <a:xfrm rot="19211204">
            <a:off x="6484551" y="2750351"/>
            <a:ext cx="2993783" cy="1073217"/>
          </a:xfrm>
          <a:prstGeom prst="rect">
            <a:avLst/>
          </a:prstGeom>
          <a:noFill/>
        </p:spPr>
      </p:pic>
      <p:sp>
        <p:nvSpPr>
          <p:cNvPr id="184" name="CasellaDiTesto 183"/>
          <p:cNvSpPr txBox="1"/>
          <p:nvPr/>
        </p:nvSpPr>
        <p:spPr>
          <a:xfrm rot="19237812">
            <a:off x="7832862" y="3553441"/>
            <a:ext cx="191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 - MS Spectrum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5" name="CasellaDiTesto 184"/>
          <p:cNvSpPr txBox="1"/>
          <p:nvPr/>
        </p:nvSpPr>
        <p:spPr>
          <a:xfrm>
            <a:off x="162469" y="6072352"/>
            <a:ext cx="76649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[1] J.C. Giddings J. </a:t>
            </a:r>
            <a:r>
              <a:rPr lang="en-US" sz="800" dirty="0" err="1" smtClean="0"/>
              <a:t>Chromatogr</a:t>
            </a:r>
            <a:r>
              <a:rPr lang="en-US" sz="800" dirty="0" smtClean="0"/>
              <a:t>. A 703(1995) 3–15.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304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  <p:bldP spid="62" grpId="0"/>
      <p:bldP spid="62" grpId="1"/>
      <p:bldP spid="65" grpId="0"/>
      <p:bldP spid="81" grpId="0"/>
      <p:bldP spid="92" grpId="0" animBg="1"/>
      <p:bldP spid="93" grpId="0" animBg="1"/>
      <p:bldP spid="94" grpId="0" animBg="1"/>
      <p:bldP spid="95" grpId="0" animBg="1"/>
      <p:bldP spid="135" grpId="0"/>
      <p:bldP spid="1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79613" y="581518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661720" y="994920"/>
            <a:ext cx="5360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Raw hazelnut </a:t>
            </a:r>
            <a:r>
              <a:rPr lang="en-US" b="1" dirty="0" smtClean="0">
                <a:solidFill>
                  <a:srgbClr val="FF0000"/>
                </a:solidFill>
              </a:rPr>
              <a:t>volatiles -</a:t>
            </a:r>
            <a:r>
              <a:rPr lang="en-US" b="1" dirty="0" smtClean="0"/>
              <a:t> Rancid sample Origin Turkey</a:t>
            </a:r>
            <a:endParaRPr lang="en-US" b="1" dirty="0"/>
          </a:p>
          <a:p>
            <a:r>
              <a:rPr lang="en-US" b="1" dirty="0"/>
              <a:t>HS-SPME (CAR/PDMS/DVB) - </a:t>
            </a:r>
            <a:r>
              <a:rPr lang="en-US" b="1" dirty="0" smtClean="0"/>
              <a:t>125 </a:t>
            </a:r>
            <a:r>
              <a:rPr lang="en-US" b="1" dirty="0"/>
              <a:t>mg - 50°C/50 min 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2494267" y="5366847"/>
            <a:ext cx="900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About</a:t>
            </a:r>
            <a:r>
              <a:rPr lang="en-US" sz="1400" b="1" dirty="0" smtClean="0">
                <a:solidFill>
                  <a:srgbClr val="FF0000"/>
                </a:solidFill>
              </a:rPr>
              <a:t> 700 detectable features </a:t>
            </a:r>
            <a:r>
              <a:rPr lang="en-US" sz="1400" b="1" dirty="0" smtClean="0"/>
              <a:t>(2D peaks) over 20 S/N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Of them </a:t>
            </a:r>
            <a:r>
              <a:rPr lang="en-US" sz="1400" dirty="0" smtClean="0">
                <a:solidFill>
                  <a:srgbClr val="FF0000"/>
                </a:solidFill>
              </a:rPr>
              <a:t>250 </a:t>
            </a:r>
            <a:r>
              <a:rPr lang="en-US" sz="1400" dirty="0">
                <a:solidFill>
                  <a:srgbClr val="FF0000"/>
                </a:solidFill>
              </a:rPr>
              <a:t>reliably identified </a:t>
            </a:r>
            <a:r>
              <a:rPr lang="en-US" sz="1400" dirty="0"/>
              <a:t>by 70 </a:t>
            </a:r>
            <a:r>
              <a:rPr lang="en-US" sz="1400" dirty="0" smtClean="0"/>
              <a:t>eV </a:t>
            </a:r>
            <a:r>
              <a:rPr lang="en-US" sz="1400" dirty="0"/>
              <a:t>spectrum and </a:t>
            </a:r>
            <a:r>
              <a:rPr lang="en-US" sz="1400" i="1" dirty="0" smtClean="0"/>
              <a:t>I</a:t>
            </a:r>
            <a:r>
              <a:rPr lang="en-US" sz="1400" i="1" baseline="30000" dirty="0" smtClean="0"/>
              <a:t>T</a:t>
            </a:r>
            <a:r>
              <a:rPr lang="en-US" sz="1400" dirty="0" smtClean="0"/>
              <a:t> </a:t>
            </a:r>
            <a:r>
              <a:rPr lang="en-US" sz="1400" dirty="0"/>
              <a:t>coherence</a:t>
            </a:r>
          </a:p>
          <a:p>
            <a:r>
              <a:rPr lang="en-US" sz="1400" b="1" dirty="0"/>
              <a:t>Various chemical classes </a:t>
            </a:r>
            <a:r>
              <a:rPr lang="en-US" sz="1400" dirty="0"/>
              <a:t>highly correlated with </a:t>
            </a:r>
            <a:r>
              <a:rPr lang="en-US" sz="1400" b="1" dirty="0"/>
              <a:t>autoxidation</a:t>
            </a:r>
            <a:r>
              <a:rPr lang="en-US" sz="1400" dirty="0"/>
              <a:t> processes , enzymatic </a:t>
            </a:r>
            <a:r>
              <a:rPr lang="en-US" sz="1400" b="1" dirty="0"/>
              <a:t>peroxidation</a:t>
            </a:r>
            <a:r>
              <a:rPr lang="en-US" sz="1400" dirty="0"/>
              <a:t>, </a:t>
            </a:r>
            <a:endParaRPr lang="en-US" sz="1400" dirty="0" smtClean="0"/>
          </a:p>
          <a:p>
            <a:r>
              <a:rPr lang="en-US" sz="1400" b="1" dirty="0" smtClean="0"/>
              <a:t>aroma</a:t>
            </a:r>
            <a:r>
              <a:rPr lang="en-US" sz="1400" dirty="0" smtClean="0"/>
              <a:t> </a:t>
            </a:r>
            <a:r>
              <a:rPr lang="en-US" sz="1400" b="1" dirty="0"/>
              <a:t>compounds</a:t>
            </a:r>
            <a:r>
              <a:rPr lang="en-US" sz="1400" dirty="0"/>
              <a:t> and </a:t>
            </a:r>
            <a:r>
              <a:rPr lang="en-US" sz="1400" b="1" dirty="0"/>
              <a:t>potent</a:t>
            </a:r>
            <a:r>
              <a:rPr lang="en-US" sz="1400" dirty="0"/>
              <a:t> </a:t>
            </a:r>
            <a:r>
              <a:rPr lang="en-US" sz="1400" b="1" dirty="0" smtClean="0"/>
              <a:t>odorants</a:t>
            </a:r>
            <a:endParaRPr lang="en-US" sz="1400" b="1" dirty="0"/>
          </a:p>
        </p:txBody>
      </p:sp>
      <p:sp>
        <p:nvSpPr>
          <p:cNvPr id="25" name="CasellaDiTesto 24"/>
          <p:cNvSpPr txBox="1"/>
          <p:nvPr/>
        </p:nvSpPr>
        <p:spPr>
          <a:xfrm rot="16200000">
            <a:off x="282573" y="3120480"/>
            <a:ext cx="3152775" cy="43088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bg1"/>
                </a:solidFill>
              </a:rPr>
              <a:t>Chemical dimensions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26" name="Freccia a destra 25"/>
          <p:cNvSpPr/>
          <p:nvPr/>
        </p:nvSpPr>
        <p:spPr>
          <a:xfrm>
            <a:off x="1505929" y="5398211"/>
            <a:ext cx="881743" cy="859971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/>
          <p:cNvSpPr txBox="1"/>
          <p:nvPr/>
        </p:nvSpPr>
        <p:spPr>
          <a:xfrm>
            <a:off x="4835773" y="5051909"/>
            <a:ext cx="498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D  - polarity/volatility separation (PEG / </a:t>
            </a:r>
            <a:r>
              <a:rPr lang="en-US" dirty="0" err="1" smtClean="0"/>
              <a:t>Carbowax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8" name="CasellaDiTesto 27"/>
          <p:cNvSpPr txBox="1"/>
          <p:nvPr/>
        </p:nvSpPr>
        <p:spPr>
          <a:xfrm rot="16200000">
            <a:off x="719197" y="3101478"/>
            <a:ext cx="3180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</a:t>
            </a:r>
            <a:r>
              <a:rPr lang="en-US" dirty="0" smtClean="0"/>
              <a:t>D  - volatility separation (DB17)</a:t>
            </a:r>
            <a:endParaRPr lang="en-US" dirty="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1720" y="1759537"/>
            <a:ext cx="8001000" cy="315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75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sp>
        <p:nvSpPr>
          <p:cNvPr id="22" name="CasellaDiTesto 21"/>
          <p:cNvSpPr txBox="1"/>
          <p:nvPr/>
        </p:nvSpPr>
        <p:spPr>
          <a:xfrm rot="16200000">
            <a:off x="-1454729" y="3456567"/>
            <a:ext cx="4290199" cy="4308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bg1"/>
                </a:solidFill>
              </a:rPr>
              <a:t>Information dimensions</a:t>
            </a:r>
            <a:endParaRPr lang="en-GB" sz="2200" dirty="0">
              <a:solidFill>
                <a:schemeClr val="bg1"/>
              </a:solidFill>
            </a:endParaRP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6036" y="1517941"/>
            <a:ext cx="10910280" cy="4299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Ovale 23"/>
          <p:cNvSpPr/>
          <p:nvPr/>
        </p:nvSpPr>
        <p:spPr>
          <a:xfrm>
            <a:off x="1380741" y="4764235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e 24"/>
          <p:cNvSpPr/>
          <p:nvPr/>
        </p:nvSpPr>
        <p:spPr>
          <a:xfrm>
            <a:off x="1602682" y="4186669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e 25"/>
          <p:cNvSpPr/>
          <p:nvPr/>
        </p:nvSpPr>
        <p:spPr>
          <a:xfrm>
            <a:off x="1925480" y="3667526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e 26"/>
          <p:cNvSpPr/>
          <p:nvPr/>
        </p:nvSpPr>
        <p:spPr>
          <a:xfrm>
            <a:off x="2387119" y="2960562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e 27"/>
          <p:cNvSpPr/>
          <p:nvPr/>
        </p:nvSpPr>
        <p:spPr>
          <a:xfrm>
            <a:off x="2886173" y="2315745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e 28"/>
          <p:cNvSpPr/>
          <p:nvPr/>
        </p:nvSpPr>
        <p:spPr>
          <a:xfrm>
            <a:off x="3578632" y="2142628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e 29"/>
          <p:cNvSpPr/>
          <p:nvPr/>
        </p:nvSpPr>
        <p:spPr>
          <a:xfrm>
            <a:off x="4555175" y="2031657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e 30"/>
          <p:cNvSpPr/>
          <p:nvPr/>
        </p:nvSpPr>
        <p:spPr>
          <a:xfrm>
            <a:off x="5510453" y="2031657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e 31"/>
          <p:cNvSpPr/>
          <p:nvPr/>
        </p:nvSpPr>
        <p:spPr>
          <a:xfrm>
            <a:off x="6406048" y="2093803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e 32"/>
          <p:cNvSpPr/>
          <p:nvPr/>
        </p:nvSpPr>
        <p:spPr>
          <a:xfrm>
            <a:off x="7301643" y="2110226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e 33"/>
          <p:cNvSpPr/>
          <p:nvPr/>
        </p:nvSpPr>
        <p:spPr>
          <a:xfrm>
            <a:off x="8174616" y="2094249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e 34"/>
          <p:cNvSpPr/>
          <p:nvPr/>
        </p:nvSpPr>
        <p:spPr>
          <a:xfrm>
            <a:off x="8981862" y="2088928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e 35"/>
          <p:cNvSpPr/>
          <p:nvPr/>
        </p:nvSpPr>
        <p:spPr>
          <a:xfrm>
            <a:off x="9764573" y="2031657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e 36"/>
          <p:cNvSpPr/>
          <p:nvPr/>
        </p:nvSpPr>
        <p:spPr>
          <a:xfrm>
            <a:off x="7007844" y="5154810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e 37"/>
          <p:cNvSpPr/>
          <p:nvPr/>
        </p:nvSpPr>
        <p:spPr>
          <a:xfrm>
            <a:off x="7845163" y="5161188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e 38"/>
          <p:cNvSpPr/>
          <p:nvPr/>
        </p:nvSpPr>
        <p:spPr>
          <a:xfrm>
            <a:off x="8531753" y="5151395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e 39"/>
          <p:cNvSpPr/>
          <p:nvPr/>
        </p:nvSpPr>
        <p:spPr>
          <a:xfrm>
            <a:off x="9412906" y="5145017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e 40"/>
          <p:cNvSpPr/>
          <p:nvPr/>
        </p:nvSpPr>
        <p:spPr>
          <a:xfrm>
            <a:off x="10210466" y="5145017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e 41"/>
          <p:cNvSpPr/>
          <p:nvPr/>
        </p:nvSpPr>
        <p:spPr>
          <a:xfrm>
            <a:off x="10989416" y="5145018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e 42"/>
          <p:cNvSpPr/>
          <p:nvPr/>
        </p:nvSpPr>
        <p:spPr>
          <a:xfrm>
            <a:off x="11734375" y="5103846"/>
            <a:ext cx="221941" cy="2219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e 43"/>
          <p:cNvSpPr/>
          <p:nvPr/>
        </p:nvSpPr>
        <p:spPr>
          <a:xfrm>
            <a:off x="2293071" y="5151395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e 44"/>
          <p:cNvSpPr/>
          <p:nvPr/>
        </p:nvSpPr>
        <p:spPr>
          <a:xfrm>
            <a:off x="2783402" y="5117863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e 45"/>
          <p:cNvSpPr/>
          <p:nvPr/>
        </p:nvSpPr>
        <p:spPr>
          <a:xfrm>
            <a:off x="3077193" y="5117863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e 46"/>
          <p:cNvSpPr/>
          <p:nvPr/>
        </p:nvSpPr>
        <p:spPr>
          <a:xfrm>
            <a:off x="3499676" y="5106582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e 47"/>
          <p:cNvSpPr/>
          <p:nvPr/>
        </p:nvSpPr>
        <p:spPr>
          <a:xfrm>
            <a:off x="4005694" y="5053484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e 48"/>
          <p:cNvSpPr/>
          <p:nvPr/>
        </p:nvSpPr>
        <p:spPr>
          <a:xfrm>
            <a:off x="5023585" y="5037647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e 49"/>
          <p:cNvSpPr/>
          <p:nvPr/>
        </p:nvSpPr>
        <p:spPr>
          <a:xfrm>
            <a:off x="6010517" y="5014316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e 50"/>
          <p:cNvSpPr/>
          <p:nvPr/>
        </p:nvSpPr>
        <p:spPr>
          <a:xfrm>
            <a:off x="6885435" y="4909722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e 51"/>
          <p:cNvSpPr/>
          <p:nvPr/>
        </p:nvSpPr>
        <p:spPr>
          <a:xfrm>
            <a:off x="7814248" y="4804564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e 52"/>
          <p:cNvSpPr/>
          <p:nvPr/>
        </p:nvSpPr>
        <p:spPr>
          <a:xfrm>
            <a:off x="8338083" y="4800778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e 53"/>
          <p:cNvSpPr/>
          <p:nvPr/>
        </p:nvSpPr>
        <p:spPr>
          <a:xfrm>
            <a:off x="9023720" y="4800778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e 54"/>
          <p:cNvSpPr/>
          <p:nvPr/>
        </p:nvSpPr>
        <p:spPr>
          <a:xfrm>
            <a:off x="9693410" y="4788664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e 55"/>
          <p:cNvSpPr/>
          <p:nvPr/>
        </p:nvSpPr>
        <p:spPr>
          <a:xfrm>
            <a:off x="10233192" y="4825791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e 56"/>
          <p:cNvSpPr/>
          <p:nvPr/>
        </p:nvSpPr>
        <p:spPr>
          <a:xfrm>
            <a:off x="10872813" y="4773660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e 57"/>
          <p:cNvSpPr/>
          <p:nvPr/>
        </p:nvSpPr>
        <p:spPr>
          <a:xfrm>
            <a:off x="1904038" y="5015514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e 58"/>
          <p:cNvSpPr/>
          <p:nvPr/>
        </p:nvSpPr>
        <p:spPr>
          <a:xfrm>
            <a:off x="2599757" y="4728846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e 59"/>
          <p:cNvSpPr/>
          <p:nvPr/>
        </p:nvSpPr>
        <p:spPr>
          <a:xfrm>
            <a:off x="3474047" y="4524489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e 60"/>
          <p:cNvSpPr/>
          <p:nvPr/>
        </p:nvSpPr>
        <p:spPr>
          <a:xfrm>
            <a:off x="5462349" y="4310435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e 61"/>
          <p:cNvSpPr/>
          <p:nvPr/>
        </p:nvSpPr>
        <p:spPr>
          <a:xfrm>
            <a:off x="4416313" y="4396614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e 62"/>
          <p:cNvSpPr/>
          <p:nvPr/>
        </p:nvSpPr>
        <p:spPr>
          <a:xfrm>
            <a:off x="6446911" y="4239918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e 63"/>
          <p:cNvSpPr/>
          <p:nvPr/>
        </p:nvSpPr>
        <p:spPr>
          <a:xfrm>
            <a:off x="7320502" y="4199464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e 64"/>
          <p:cNvSpPr/>
          <p:nvPr/>
        </p:nvSpPr>
        <p:spPr>
          <a:xfrm>
            <a:off x="8188209" y="4128947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e 65"/>
          <p:cNvSpPr/>
          <p:nvPr/>
        </p:nvSpPr>
        <p:spPr>
          <a:xfrm>
            <a:off x="9086211" y="4067475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e 66"/>
          <p:cNvSpPr/>
          <p:nvPr/>
        </p:nvSpPr>
        <p:spPr>
          <a:xfrm>
            <a:off x="9917952" y="3999109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e 67"/>
          <p:cNvSpPr/>
          <p:nvPr/>
        </p:nvSpPr>
        <p:spPr>
          <a:xfrm>
            <a:off x="10696539" y="3991703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e 68"/>
          <p:cNvSpPr/>
          <p:nvPr/>
        </p:nvSpPr>
        <p:spPr>
          <a:xfrm>
            <a:off x="11447593" y="3947791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e 69"/>
          <p:cNvSpPr/>
          <p:nvPr/>
        </p:nvSpPr>
        <p:spPr>
          <a:xfrm>
            <a:off x="4572548" y="4674835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e 70"/>
          <p:cNvSpPr/>
          <p:nvPr/>
        </p:nvSpPr>
        <p:spPr>
          <a:xfrm>
            <a:off x="5729554" y="4527793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e 71"/>
          <p:cNvSpPr/>
          <p:nvPr/>
        </p:nvSpPr>
        <p:spPr>
          <a:xfrm>
            <a:off x="6730326" y="4469028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e 72"/>
          <p:cNvSpPr/>
          <p:nvPr/>
        </p:nvSpPr>
        <p:spPr>
          <a:xfrm>
            <a:off x="7603917" y="4369294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e 73"/>
          <p:cNvSpPr/>
          <p:nvPr/>
        </p:nvSpPr>
        <p:spPr>
          <a:xfrm>
            <a:off x="8592897" y="4340262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e 74"/>
          <p:cNvSpPr/>
          <p:nvPr/>
        </p:nvSpPr>
        <p:spPr>
          <a:xfrm>
            <a:off x="9385730" y="4282182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e 75"/>
          <p:cNvSpPr/>
          <p:nvPr/>
        </p:nvSpPr>
        <p:spPr>
          <a:xfrm>
            <a:off x="10158644" y="4243764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e 76"/>
          <p:cNvSpPr/>
          <p:nvPr/>
        </p:nvSpPr>
        <p:spPr>
          <a:xfrm>
            <a:off x="2897435" y="3778496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e 77"/>
          <p:cNvSpPr/>
          <p:nvPr/>
        </p:nvSpPr>
        <p:spPr>
          <a:xfrm>
            <a:off x="3289791" y="3802279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e 78"/>
          <p:cNvSpPr/>
          <p:nvPr/>
        </p:nvSpPr>
        <p:spPr>
          <a:xfrm>
            <a:off x="3689602" y="3752014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e 79"/>
          <p:cNvSpPr/>
          <p:nvPr/>
        </p:nvSpPr>
        <p:spPr>
          <a:xfrm>
            <a:off x="4040845" y="3795647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e 80"/>
          <p:cNvSpPr/>
          <p:nvPr/>
        </p:nvSpPr>
        <p:spPr>
          <a:xfrm>
            <a:off x="4350607" y="3900352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e 81"/>
          <p:cNvSpPr/>
          <p:nvPr/>
        </p:nvSpPr>
        <p:spPr>
          <a:xfrm>
            <a:off x="4579419" y="3933703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e 82"/>
          <p:cNvSpPr/>
          <p:nvPr/>
        </p:nvSpPr>
        <p:spPr>
          <a:xfrm>
            <a:off x="4236201" y="4039029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e 83"/>
          <p:cNvSpPr/>
          <p:nvPr/>
        </p:nvSpPr>
        <p:spPr>
          <a:xfrm>
            <a:off x="3823766" y="3931954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CasellaDiTesto 84"/>
          <p:cNvSpPr txBox="1"/>
          <p:nvPr/>
        </p:nvSpPr>
        <p:spPr>
          <a:xfrm>
            <a:off x="816593" y="5981997"/>
            <a:ext cx="1100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i="1" dirty="0" smtClean="0"/>
              <a:t>n-</a:t>
            </a:r>
            <a:r>
              <a:rPr lang="en-US" dirty="0" smtClean="0"/>
              <a:t>alkanes       primary alcohols      fatty acids       saturated aldehydes       unsaturated aldehydes      monoterpenes</a:t>
            </a:r>
            <a:endParaRPr lang="en-US" dirty="0"/>
          </a:p>
        </p:txBody>
      </p:sp>
      <p:sp>
        <p:nvSpPr>
          <p:cNvPr id="86" name="Ovale 85"/>
          <p:cNvSpPr/>
          <p:nvPr/>
        </p:nvSpPr>
        <p:spPr>
          <a:xfrm>
            <a:off x="856112" y="6062804"/>
            <a:ext cx="221941" cy="22194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e 86"/>
          <p:cNvSpPr/>
          <p:nvPr/>
        </p:nvSpPr>
        <p:spPr>
          <a:xfrm>
            <a:off x="2175441" y="6062804"/>
            <a:ext cx="221941" cy="2219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e 87"/>
          <p:cNvSpPr/>
          <p:nvPr/>
        </p:nvSpPr>
        <p:spPr>
          <a:xfrm>
            <a:off x="4033587" y="6074271"/>
            <a:ext cx="221941" cy="221941"/>
          </a:xfrm>
          <a:prstGeom prst="ellipse">
            <a:avLst/>
          </a:prstGeom>
          <a:solidFill>
            <a:srgbClr val="73B34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e 88"/>
          <p:cNvSpPr/>
          <p:nvPr/>
        </p:nvSpPr>
        <p:spPr>
          <a:xfrm>
            <a:off x="5314816" y="6074271"/>
            <a:ext cx="221941" cy="221941"/>
          </a:xfrm>
          <a:prstGeom prst="ellipse">
            <a:avLst/>
          </a:prstGeom>
          <a:solidFill>
            <a:srgbClr val="73A9F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e 89"/>
          <p:cNvSpPr/>
          <p:nvPr/>
        </p:nvSpPr>
        <p:spPr>
          <a:xfrm>
            <a:off x="7559576" y="6072288"/>
            <a:ext cx="221941" cy="221941"/>
          </a:xfrm>
          <a:prstGeom prst="ellipse">
            <a:avLst/>
          </a:prstGeom>
          <a:solidFill>
            <a:srgbClr val="6DEA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e 90"/>
          <p:cNvSpPr/>
          <p:nvPr/>
        </p:nvSpPr>
        <p:spPr>
          <a:xfrm>
            <a:off x="10013708" y="6066363"/>
            <a:ext cx="221941" cy="221941"/>
          </a:xfrm>
          <a:prstGeom prst="ellipse">
            <a:avLst/>
          </a:prstGeom>
          <a:solidFill>
            <a:srgbClr val="66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CasellaDiTesto 91"/>
          <p:cNvSpPr txBox="1"/>
          <p:nvPr/>
        </p:nvSpPr>
        <p:spPr>
          <a:xfrm>
            <a:off x="957849" y="1131550"/>
            <a:ext cx="8353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Raw hazelnut </a:t>
            </a:r>
            <a:r>
              <a:rPr lang="en-US" sz="1400" b="1" dirty="0" smtClean="0">
                <a:solidFill>
                  <a:srgbClr val="FF0000"/>
                </a:solidFill>
              </a:rPr>
              <a:t>volatiles -</a:t>
            </a:r>
            <a:r>
              <a:rPr lang="en-US" sz="1400" b="1" dirty="0" smtClean="0"/>
              <a:t> Rancid sample Origin Turkey HS-SPME </a:t>
            </a:r>
            <a:r>
              <a:rPr lang="en-US" sz="1400" b="1" dirty="0"/>
              <a:t>(CAR/PDMS/DVB) - </a:t>
            </a:r>
            <a:r>
              <a:rPr lang="en-US" sz="1400" b="1" dirty="0" smtClean="0"/>
              <a:t>125 </a:t>
            </a:r>
            <a:r>
              <a:rPr lang="en-US" sz="1400" b="1" dirty="0"/>
              <a:t>mg - 50°C/50 min </a:t>
            </a:r>
          </a:p>
        </p:txBody>
      </p:sp>
    </p:spTree>
    <p:extLst>
      <p:ext uri="{BB962C8B-B14F-4D97-AF65-F5344CB8AC3E}">
        <p14:creationId xmlns:p14="http://schemas.microsoft.com/office/powerpoint/2010/main" val="18542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30" y="782504"/>
            <a:ext cx="8634382" cy="5445239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508" y="2051008"/>
            <a:ext cx="1979686" cy="2668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ttangolo 23"/>
          <p:cNvSpPr/>
          <p:nvPr/>
        </p:nvSpPr>
        <p:spPr>
          <a:xfrm>
            <a:off x="3068430" y="782504"/>
            <a:ext cx="8724502" cy="3346436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ttangolo 24"/>
          <p:cNvSpPr/>
          <p:nvPr/>
        </p:nvSpPr>
        <p:spPr>
          <a:xfrm>
            <a:off x="3068430" y="4195007"/>
            <a:ext cx="8724502" cy="2032736"/>
          </a:xfrm>
          <a:prstGeom prst="rect">
            <a:avLst/>
          </a:prstGeom>
          <a:noFill/>
          <a:ln w="28575">
            <a:solidFill>
              <a:srgbClr val="F236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236DC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 rot="16200000">
            <a:off x="2143306" y="1614424"/>
            <a:ext cx="1670009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Data processing</a:t>
            </a:r>
            <a:endParaRPr lang="en-US" dirty="0"/>
          </a:p>
        </p:txBody>
      </p:sp>
      <p:sp>
        <p:nvSpPr>
          <p:cNvPr id="27" name="CasellaDiTesto 26"/>
          <p:cNvSpPr txBox="1"/>
          <p:nvPr/>
        </p:nvSpPr>
        <p:spPr>
          <a:xfrm rot="16200000">
            <a:off x="2276356" y="4960860"/>
            <a:ext cx="1403910" cy="369332"/>
          </a:xfrm>
          <a:prstGeom prst="rect">
            <a:avLst/>
          </a:prstGeom>
          <a:solidFill>
            <a:srgbClr val="F236DC"/>
          </a:solidFill>
          <a:ln>
            <a:solidFill>
              <a:srgbClr val="F236DC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9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57" name="Picture 23">
            <a:extLst>
              <a:ext uri="{FF2B5EF4-FFF2-40B4-BE49-F238E27FC236}">
                <a16:creationId xmlns:a16="http://schemas.microsoft.com/office/drawing/2014/main" id="{387403F1-CEC6-436A-B3F8-1040698EC1A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379"/>
          <a:stretch/>
        </p:blipFill>
        <p:spPr>
          <a:xfrm>
            <a:off x="8400289" y="3240902"/>
            <a:ext cx="2493491" cy="2927847"/>
          </a:xfrm>
          <a:prstGeom prst="rect">
            <a:avLst/>
          </a:prstGeom>
        </p:spPr>
      </p:pic>
      <p:pic>
        <p:nvPicPr>
          <p:cNvPr id="58" name="Picture 3">
            <a:extLst>
              <a:ext uri="{FF2B5EF4-FFF2-40B4-BE49-F238E27FC236}">
                <a16:creationId xmlns:a16="http://schemas.microsoft.com/office/drawing/2014/main" id="{02C8B5D3-28CF-4CBC-8502-BB9FEC432E9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9931"/>
          <a:stretch/>
        </p:blipFill>
        <p:spPr>
          <a:xfrm>
            <a:off x="4078034" y="1959147"/>
            <a:ext cx="1441395" cy="1012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9" name="TextBox 7">
            <a:extLst>
              <a:ext uri="{FF2B5EF4-FFF2-40B4-BE49-F238E27FC236}">
                <a16:creationId xmlns:a16="http://schemas.microsoft.com/office/drawing/2014/main" id="{BFF30250-868E-4AAC-A4F8-DA2F6368D2F3}"/>
              </a:ext>
            </a:extLst>
          </p:cNvPr>
          <p:cNvSpPr txBox="1"/>
          <p:nvPr/>
        </p:nvSpPr>
        <p:spPr>
          <a:xfrm>
            <a:off x="7795112" y="1378876"/>
            <a:ext cx="3865285" cy="461665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Database fingerprints</a:t>
            </a:r>
          </a:p>
        </p:txBody>
      </p:sp>
      <p:sp>
        <p:nvSpPr>
          <p:cNvPr id="60" name="TextBox 8">
            <a:extLst>
              <a:ext uri="{FF2B5EF4-FFF2-40B4-BE49-F238E27FC236}">
                <a16:creationId xmlns:a16="http://schemas.microsoft.com/office/drawing/2014/main" id="{367989A3-72BC-4B14-996F-23958B5D2C2C}"/>
              </a:ext>
            </a:extLst>
          </p:cNvPr>
          <p:cNvSpPr txBox="1"/>
          <p:nvPr/>
        </p:nvSpPr>
        <p:spPr>
          <a:xfrm>
            <a:off x="4078034" y="1383113"/>
            <a:ext cx="3381028" cy="461665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Crime scene fingerprint</a:t>
            </a:r>
          </a:p>
        </p:txBody>
      </p:sp>
      <p:grpSp>
        <p:nvGrpSpPr>
          <p:cNvPr id="61" name="Group 26">
            <a:extLst>
              <a:ext uri="{FF2B5EF4-FFF2-40B4-BE49-F238E27FC236}">
                <a16:creationId xmlns:a16="http://schemas.microsoft.com/office/drawing/2014/main" id="{18BE3564-091B-4D42-B21A-7303FAB94B42}"/>
              </a:ext>
            </a:extLst>
          </p:cNvPr>
          <p:cNvGrpSpPr/>
          <p:nvPr/>
        </p:nvGrpSpPr>
        <p:grpSpPr>
          <a:xfrm>
            <a:off x="4577379" y="3298793"/>
            <a:ext cx="2881683" cy="2812222"/>
            <a:chOff x="1108504" y="2626279"/>
            <a:chExt cx="3270748" cy="3276600"/>
          </a:xfrm>
        </p:grpSpPr>
        <p:pic>
          <p:nvPicPr>
            <p:cNvPr id="62" name="Picture 27">
              <a:extLst>
                <a:ext uri="{FF2B5EF4-FFF2-40B4-BE49-F238E27FC236}">
                  <a16:creationId xmlns:a16="http://schemas.microsoft.com/office/drawing/2014/main" id="{3379E39C-9DE4-4DF8-97A4-2413CA5D4E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043" r="29599"/>
            <a:stretch/>
          </p:blipFill>
          <p:spPr>
            <a:xfrm>
              <a:off x="1461428" y="2626279"/>
              <a:ext cx="2618035" cy="3276600"/>
            </a:xfrm>
            <a:prstGeom prst="rect">
              <a:avLst/>
            </a:prstGeom>
          </p:spPr>
        </p:pic>
        <p:cxnSp>
          <p:nvCxnSpPr>
            <p:cNvPr id="63" name="Straight Connector 28">
              <a:extLst>
                <a:ext uri="{FF2B5EF4-FFF2-40B4-BE49-F238E27FC236}">
                  <a16:creationId xmlns:a16="http://schemas.microsoft.com/office/drawing/2014/main" id="{ECC6BC8E-32AC-4EE0-9D0E-62B0C6BC83F2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04" y="4982011"/>
              <a:ext cx="1327054" cy="321509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cxnSp>
          <p:nvCxnSpPr>
            <p:cNvPr id="64" name="Straight Connector 29">
              <a:extLst>
                <a:ext uri="{FF2B5EF4-FFF2-40B4-BE49-F238E27FC236}">
                  <a16:creationId xmlns:a16="http://schemas.microsoft.com/office/drawing/2014/main" id="{4AC5CFE5-F8D3-41DF-853C-77EBE14D0654}"/>
                </a:ext>
              </a:extLst>
            </p:cNvPr>
            <p:cNvCxnSpPr>
              <a:cxnSpLocks/>
              <a:stCxn id="65" idx="4"/>
            </p:cNvCxnSpPr>
            <p:nvPr/>
          </p:nvCxnSpPr>
          <p:spPr>
            <a:xfrm>
              <a:off x="2735347" y="4678334"/>
              <a:ext cx="185477" cy="1182451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sp>
          <p:nvSpPr>
            <p:cNvPr id="65" name="Oval 30">
              <a:extLst>
                <a:ext uri="{FF2B5EF4-FFF2-40B4-BE49-F238E27FC236}">
                  <a16:creationId xmlns:a16="http://schemas.microsoft.com/office/drawing/2014/main" id="{A3F14BEF-31AC-45E4-B244-F78EA229EFA2}"/>
                </a:ext>
              </a:extLst>
            </p:cNvPr>
            <p:cNvSpPr/>
            <p:nvPr/>
          </p:nvSpPr>
          <p:spPr>
            <a:xfrm>
              <a:off x="2686879" y="4588378"/>
              <a:ext cx="96935" cy="89956"/>
            </a:xfrm>
            <a:prstGeom prst="ellipse">
              <a:avLst/>
            </a:prstGeom>
            <a:noFill/>
            <a:ln w="19050" cap="flat" cmpd="sng" algn="in">
              <a:solidFill>
                <a:srgbClr val="51806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1A2E4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cxnSp>
          <p:nvCxnSpPr>
            <p:cNvPr id="66" name="Straight Connector 31">
              <a:extLst>
                <a:ext uri="{FF2B5EF4-FFF2-40B4-BE49-F238E27FC236}">
                  <a16:creationId xmlns:a16="http://schemas.microsoft.com/office/drawing/2014/main" id="{1C7BFBF3-0A28-4BD7-8C77-879A01A335F5}"/>
                </a:ext>
              </a:extLst>
            </p:cNvPr>
            <p:cNvCxnSpPr>
              <a:cxnSpLocks/>
            </p:cNvCxnSpPr>
            <p:nvPr/>
          </p:nvCxnSpPr>
          <p:spPr>
            <a:xfrm>
              <a:off x="1646043" y="3111675"/>
              <a:ext cx="522109" cy="888825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sp>
          <p:nvSpPr>
            <p:cNvPr id="67" name="Oval 32">
              <a:extLst>
                <a:ext uri="{FF2B5EF4-FFF2-40B4-BE49-F238E27FC236}">
                  <a16:creationId xmlns:a16="http://schemas.microsoft.com/office/drawing/2014/main" id="{4273734D-8E57-4A41-B8F0-B4C264CC4F25}"/>
                </a:ext>
              </a:extLst>
            </p:cNvPr>
            <p:cNvSpPr/>
            <p:nvPr/>
          </p:nvSpPr>
          <p:spPr>
            <a:xfrm>
              <a:off x="2736537" y="3949669"/>
              <a:ext cx="96935" cy="89956"/>
            </a:xfrm>
            <a:prstGeom prst="ellipse">
              <a:avLst/>
            </a:prstGeom>
            <a:noFill/>
            <a:ln w="19050" cap="flat" cmpd="sng" algn="in">
              <a:solidFill>
                <a:srgbClr val="51806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1A2E40"/>
                </a:solidFill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endParaRPr>
            </a:p>
          </p:txBody>
        </p:sp>
        <p:cxnSp>
          <p:nvCxnSpPr>
            <p:cNvPr id="68" name="Straight Connector 33">
              <a:extLst>
                <a:ext uri="{FF2B5EF4-FFF2-40B4-BE49-F238E27FC236}">
                  <a16:creationId xmlns:a16="http://schemas.microsoft.com/office/drawing/2014/main" id="{503F4E4F-D03A-45ED-BB79-2620A8877327}"/>
                </a:ext>
              </a:extLst>
            </p:cNvPr>
            <p:cNvCxnSpPr>
              <a:cxnSpLocks/>
              <a:stCxn id="67" idx="5"/>
            </p:cNvCxnSpPr>
            <p:nvPr/>
          </p:nvCxnSpPr>
          <p:spPr>
            <a:xfrm>
              <a:off x="2819276" y="4026451"/>
              <a:ext cx="1559976" cy="899351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cxnSp>
          <p:nvCxnSpPr>
            <p:cNvPr id="69" name="Straight Connector 34">
              <a:extLst>
                <a:ext uri="{FF2B5EF4-FFF2-40B4-BE49-F238E27FC236}">
                  <a16:creationId xmlns:a16="http://schemas.microsoft.com/office/drawing/2014/main" id="{0D563AF2-A1D3-4894-9B97-F19B39B511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1158" y="2831549"/>
              <a:ext cx="820810" cy="1037222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</p:grpSp>
      <p:pic>
        <p:nvPicPr>
          <p:cNvPr id="70" name="Picture 35">
            <a:extLst>
              <a:ext uri="{FF2B5EF4-FFF2-40B4-BE49-F238E27FC236}">
                <a16:creationId xmlns:a16="http://schemas.microsoft.com/office/drawing/2014/main" id="{87514DA8-9030-4493-96DC-577283E913F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71021"/>
          <a:stretch/>
        </p:blipFill>
        <p:spPr>
          <a:xfrm>
            <a:off x="5218653" y="3309976"/>
            <a:ext cx="1927829" cy="2801039"/>
          </a:xfrm>
          <a:prstGeom prst="rect">
            <a:avLst/>
          </a:prstGeom>
        </p:spPr>
      </p:pic>
      <p:grpSp>
        <p:nvGrpSpPr>
          <p:cNvPr id="71" name="Group 36">
            <a:extLst>
              <a:ext uri="{FF2B5EF4-FFF2-40B4-BE49-F238E27FC236}">
                <a16:creationId xmlns:a16="http://schemas.microsoft.com/office/drawing/2014/main" id="{282E3FAF-D58F-43F9-A33C-25F98D02C64B}"/>
              </a:ext>
            </a:extLst>
          </p:cNvPr>
          <p:cNvGrpSpPr/>
          <p:nvPr/>
        </p:nvGrpSpPr>
        <p:grpSpPr>
          <a:xfrm>
            <a:off x="3227436" y="2971908"/>
            <a:ext cx="5018718" cy="3310811"/>
            <a:chOff x="551076" y="2144408"/>
            <a:chExt cx="5696310" cy="3809502"/>
          </a:xfrm>
        </p:grpSpPr>
        <p:sp>
          <p:nvSpPr>
            <p:cNvPr id="72" name="TextBox 37">
              <a:extLst>
                <a:ext uri="{FF2B5EF4-FFF2-40B4-BE49-F238E27FC236}">
                  <a16:creationId xmlns:a16="http://schemas.microsoft.com/office/drawing/2014/main" id="{3CA6E96A-A538-49E6-B80B-C1D14FC2181A}"/>
                </a:ext>
              </a:extLst>
            </p:cNvPr>
            <p:cNvSpPr txBox="1"/>
            <p:nvPr/>
          </p:nvSpPr>
          <p:spPr>
            <a:xfrm>
              <a:off x="551076" y="4357316"/>
              <a:ext cx="1626814" cy="466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termination</a:t>
              </a:r>
            </a:p>
          </p:txBody>
        </p:sp>
        <p:sp>
          <p:nvSpPr>
            <p:cNvPr id="73" name="TextBox 38">
              <a:extLst>
                <a:ext uri="{FF2B5EF4-FFF2-40B4-BE49-F238E27FC236}">
                  <a16:creationId xmlns:a16="http://schemas.microsoft.com/office/drawing/2014/main" id="{9B054138-0785-44F3-B01C-D4D6E5245519}"/>
                </a:ext>
              </a:extLst>
            </p:cNvPr>
            <p:cNvSpPr txBox="1"/>
            <p:nvPr/>
          </p:nvSpPr>
          <p:spPr>
            <a:xfrm>
              <a:off x="4423688" y="2144408"/>
              <a:ext cx="1590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bifurcation</a:t>
              </a:r>
            </a:p>
          </p:txBody>
        </p:sp>
        <p:sp>
          <p:nvSpPr>
            <p:cNvPr id="74" name="TextBox 39">
              <a:extLst>
                <a:ext uri="{FF2B5EF4-FFF2-40B4-BE49-F238E27FC236}">
                  <a16:creationId xmlns:a16="http://schemas.microsoft.com/office/drawing/2014/main" id="{5707E967-76A5-4857-BC4C-2217FD49BA90}"/>
                </a:ext>
              </a:extLst>
            </p:cNvPr>
            <p:cNvSpPr txBox="1"/>
            <p:nvPr/>
          </p:nvSpPr>
          <p:spPr>
            <a:xfrm>
              <a:off x="1682346" y="2343458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lake</a:t>
              </a:r>
            </a:p>
          </p:txBody>
        </p:sp>
        <p:sp>
          <p:nvSpPr>
            <p:cNvPr id="75" name="TextBox 40">
              <a:extLst>
                <a:ext uri="{FF2B5EF4-FFF2-40B4-BE49-F238E27FC236}">
                  <a16:creationId xmlns:a16="http://schemas.microsoft.com/office/drawing/2014/main" id="{E7DCFF6E-A5EC-4570-B7CB-9104FE1867AA}"/>
                </a:ext>
              </a:extLst>
            </p:cNvPr>
            <p:cNvSpPr txBox="1"/>
            <p:nvPr/>
          </p:nvSpPr>
          <p:spPr>
            <a:xfrm>
              <a:off x="3513873" y="5553800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point</a:t>
              </a:r>
            </a:p>
          </p:txBody>
        </p:sp>
        <p:sp>
          <p:nvSpPr>
            <p:cNvPr id="76" name="TextBox 41">
              <a:extLst>
                <a:ext uri="{FF2B5EF4-FFF2-40B4-BE49-F238E27FC236}">
                  <a16:creationId xmlns:a16="http://schemas.microsoft.com/office/drawing/2014/main" id="{E0BF7AE9-5E65-48F0-A7EB-590033FD143C}"/>
                </a:ext>
              </a:extLst>
            </p:cNvPr>
            <p:cNvSpPr txBox="1"/>
            <p:nvPr/>
          </p:nvSpPr>
          <p:spPr>
            <a:xfrm>
              <a:off x="4972604" y="5040727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spur</a:t>
              </a:r>
            </a:p>
          </p:txBody>
        </p:sp>
        <p:pic>
          <p:nvPicPr>
            <p:cNvPr id="77" name="Picture 42">
              <a:extLst>
                <a:ext uri="{FF2B5EF4-FFF2-40B4-BE49-F238E27FC236}">
                  <a16:creationId xmlns:a16="http://schemas.microsoft.com/office/drawing/2014/main" id="{F07296EE-5440-40DA-BEF3-D94D45E0B2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4946" r="77052" b="58761"/>
            <a:stretch/>
          </p:blipFill>
          <p:spPr>
            <a:xfrm>
              <a:off x="1014618" y="4760678"/>
              <a:ext cx="692546" cy="327796"/>
            </a:xfrm>
            <a:prstGeom prst="rect">
              <a:avLst/>
            </a:prstGeom>
          </p:spPr>
        </p:pic>
        <p:pic>
          <p:nvPicPr>
            <p:cNvPr id="78" name="Picture 43">
              <a:extLst>
                <a:ext uri="{FF2B5EF4-FFF2-40B4-BE49-F238E27FC236}">
                  <a16:creationId xmlns:a16="http://schemas.microsoft.com/office/drawing/2014/main" id="{C49B7416-BCA2-4120-B511-C8C66932ED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26" t="18130" r="26573" b="59655"/>
            <a:stretch/>
          </p:blipFill>
          <p:spPr>
            <a:xfrm>
              <a:off x="1845619" y="2722142"/>
              <a:ext cx="589400" cy="436448"/>
            </a:xfrm>
            <a:prstGeom prst="rect">
              <a:avLst/>
            </a:prstGeom>
          </p:spPr>
        </p:pic>
        <p:pic>
          <p:nvPicPr>
            <p:cNvPr id="79" name="Picture 44">
              <a:extLst>
                <a:ext uri="{FF2B5EF4-FFF2-40B4-BE49-F238E27FC236}">
                  <a16:creationId xmlns:a16="http://schemas.microsoft.com/office/drawing/2014/main" id="{C164660B-85A6-4035-BF91-2675BA2C4C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" t="43713" r="75556" b="35785"/>
            <a:stretch/>
          </p:blipFill>
          <p:spPr>
            <a:xfrm>
              <a:off x="4631182" y="2525788"/>
              <a:ext cx="558772" cy="312448"/>
            </a:xfrm>
            <a:prstGeom prst="rect">
              <a:avLst/>
            </a:prstGeom>
          </p:spPr>
        </p:pic>
        <p:pic>
          <p:nvPicPr>
            <p:cNvPr id="80" name="Picture 46">
              <a:extLst>
                <a:ext uri="{FF2B5EF4-FFF2-40B4-BE49-F238E27FC236}">
                  <a16:creationId xmlns:a16="http://schemas.microsoft.com/office/drawing/2014/main" id="{E1EEF38E-07BC-4B6E-B788-59ADEC2BB4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05" t="66847" r="17793" b="9582"/>
            <a:stretch/>
          </p:blipFill>
          <p:spPr>
            <a:xfrm>
              <a:off x="4903901" y="4788035"/>
              <a:ext cx="740544" cy="409715"/>
            </a:xfrm>
            <a:prstGeom prst="rect">
              <a:avLst/>
            </a:prstGeom>
          </p:spPr>
        </p:pic>
      </p:grpSp>
      <p:sp>
        <p:nvSpPr>
          <p:cNvPr id="81" name="Rectangle: Rounded Corners 18">
            <a:extLst>
              <a:ext uri="{FF2B5EF4-FFF2-40B4-BE49-F238E27FC236}">
                <a16:creationId xmlns:a16="http://schemas.microsoft.com/office/drawing/2014/main" id="{EFE2B4FC-8BF6-4714-A9C4-1A2C4CF074D2}"/>
              </a:ext>
            </a:extLst>
          </p:cNvPr>
          <p:cNvSpPr/>
          <p:nvPr/>
        </p:nvSpPr>
        <p:spPr>
          <a:xfrm>
            <a:off x="335618" y="1381199"/>
            <a:ext cx="2891818" cy="147732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b="1" dirty="0">
                <a:solidFill>
                  <a:schemeClr val="tx1"/>
                </a:solidFill>
              </a:rPr>
              <a:t>fingerprint </a:t>
            </a:r>
            <a:r>
              <a:rPr lang="en-US" dirty="0">
                <a:solidFill>
                  <a:schemeClr val="tx1"/>
                </a:solidFill>
              </a:rPr>
              <a:t>is the pattern of ridges and valleys on the surface of a </a:t>
            </a:r>
            <a:r>
              <a:rPr lang="en-US" dirty="0" smtClean="0">
                <a:solidFill>
                  <a:schemeClr val="tx1"/>
                </a:solidFill>
              </a:rPr>
              <a:t>fingertip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-&gt; Everyone </a:t>
            </a:r>
            <a:r>
              <a:rPr lang="en-US" dirty="0">
                <a:solidFill>
                  <a:schemeClr val="tx1"/>
                </a:solidFill>
              </a:rPr>
              <a:t>has unique </a:t>
            </a:r>
            <a:r>
              <a:rPr lang="en-US" dirty="0" smtClean="0">
                <a:solidFill>
                  <a:schemeClr val="tx1"/>
                </a:solidFill>
              </a:rPr>
              <a:t>fingerprints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2" name="Picture 52">
            <a:extLst>
              <a:ext uri="{FF2B5EF4-FFF2-40B4-BE49-F238E27FC236}">
                <a16:creationId xmlns:a16="http://schemas.microsoft.com/office/drawing/2014/main" id="{5DEF70F4-85E5-48B1-BE80-538E89E2C5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95112" y="1898379"/>
            <a:ext cx="1616964" cy="124652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3" name="TextBox 53">
            <a:extLst>
              <a:ext uri="{FF2B5EF4-FFF2-40B4-BE49-F238E27FC236}">
                <a16:creationId xmlns:a16="http://schemas.microsoft.com/office/drawing/2014/main" id="{1ABC7732-A884-476E-9119-12C13BD5F4F0}"/>
              </a:ext>
            </a:extLst>
          </p:cNvPr>
          <p:cNvSpPr txBox="1"/>
          <p:nvPr/>
        </p:nvSpPr>
        <p:spPr>
          <a:xfrm>
            <a:off x="8160141" y="2075654"/>
            <a:ext cx="927100" cy="4770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600" b="1" dirty="0">
              <a:solidFill>
                <a:srgbClr val="FF0000"/>
              </a:solidFill>
            </a:endParaRP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MATCH</a:t>
            </a:r>
          </a:p>
          <a:p>
            <a:pPr algn="ctr"/>
            <a:endParaRPr lang="en-US" sz="500" b="1" dirty="0">
              <a:solidFill>
                <a:srgbClr val="FF0000"/>
              </a:solidFill>
            </a:endParaRPr>
          </a:p>
        </p:txBody>
      </p:sp>
      <p:pic>
        <p:nvPicPr>
          <p:cNvPr id="84" name="Picture 49">
            <a:extLst>
              <a:ext uri="{FF2B5EF4-FFF2-40B4-BE49-F238E27FC236}">
                <a16:creationId xmlns:a16="http://schemas.microsoft.com/office/drawing/2014/main" id="{12489CD1-03C2-497E-94E4-24F98210E4F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71021"/>
          <a:stretch/>
        </p:blipFill>
        <p:spPr>
          <a:xfrm>
            <a:off x="5212233" y="3308415"/>
            <a:ext cx="1927829" cy="2801039"/>
          </a:xfrm>
          <a:prstGeom prst="rect">
            <a:avLst/>
          </a:prstGeom>
        </p:spPr>
      </p:pic>
      <p:pic>
        <p:nvPicPr>
          <p:cNvPr id="85" name="Picture 19" descr="087021040300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298501" y="3162484"/>
            <a:ext cx="2599703" cy="285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7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34 -0.00417 L 0.08229 0.02083 C 0.09896 0.02662 0.12409 0.02986 0.15039 0.02986 C 0.18034 0.02986 0.2043 0.02662 0.22096 0.02083 L 0.30143 -0.00417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48" y="169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fill="remove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83" grpId="0" animBg="1"/>
      <p:bldP spid="83" grpId="1" animBg="1"/>
      <p:bldP spid="83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TextBox 102">
            <a:extLst>
              <a:ext uri="{FF2B5EF4-FFF2-40B4-BE49-F238E27FC236}">
                <a16:creationId xmlns:a16="http://schemas.microsoft.com/office/drawing/2014/main" id="{0B6F192E-639F-4471-AEBE-B6EBD300D947}"/>
              </a:ext>
            </a:extLst>
          </p:cNvPr>
          <p:cNvSpPr txBox="1"/>
          <p:nvPr/>
        </p:nvSpPr>
        <p:spPr>
          <a:xfrm>
            <a:off x="1642448" y="1545116"/>
            <a:ext cx="3196413" cy="46166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Targeted</a:t>
            </a: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- minutiae</a:t>
            </a:r>
          </a:p>
        </p:txBody>
      </p:sp>
      <p:sp>
        <p:nvSpPr>
          <p:cNvPr id="23" name="TextBox 103">
            <a:extLst>
              <a:ext uri="{FF2B5EF4-FFF2-40B4-BE49-F238E27FC236}">
                <a16:creationId xmlns:a16="http://schemas.microsoft.com/office/drawing/2014/main" id="{42039507-B27A-4C77-85D3-D67686A2042E}"/>
              </a:ext>
            </a:extLst>
          </p:cNvPr>
          <p:cNvSpPr txBox="1"/>
          <p:nvPr/>
        </p:nvSpPr>
        <p:spPr>
          <a:xfrm>
            <a:off x="7059324" y="1541113"/>
            <a:ext cx="3603775" cy="46166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</a:t>
            </a: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</a:t>
            </a:r>
            <a:r>
              <a: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- extended investigation </a:t>
            </a:r>
          </a:p>
        </p:txBody>
      </p:sp>
      <p:pic>
        <p:nvPicPr>
          <p:cNvPr id="24" name="Picture 105">
            <a:extLst>
              <a:ext uri="{FF2B5EF4-FFF2-40B4-BE49-F238E27FC236}">
                <a16:creationId xmlns:a16="http://schemas.microsoft.com/office/drawing/2014/main" id="{3830EBD7-056E-4B84-A7ED-782F15ABA8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043" r="29599"/>
          <a:stretch/>
        </p:blipFill>
        <p:spPr>
          <a:xfrm>
            <a:off x="1904569" y="2476938"/>
            <a:ext cx="2618035" cy="3276600"/>
          </a:xfrm>
          <a:prstGeom prst="rect">
            <a:avLst/>
          </a:prstGeom>
        </p:spPr>
      </p:pic>
      <p:cxnSp>
        <p:nvCxnSpPr>
          <p:cNvPr id="25" name="Straight Connector 106">
            <a:extLst>
              <a:ext uri="{FF2B5EF4-FFF2-40B4-BE49-F238E27FC236}">
                <a16:creationId xmlns:a16="http://schemas.microsoft.com/office/drawing/2014/main" id="{8A5E22E8-FC1A-4C2A-8564-66CF1236FC79}"/>
              </a:ext>
            </a:extLst>
          </p:cNvPr>
          <p:cNvCxnSpPr>
            <a:cxnSpLocks/>
          </p:cNvCxnSpPr>
          <p:nvPr/>
        </p:nvCxnSpPr>
        <p:spPr>
          <a:xfrm>
            <a:off x="1551645" y="4832670"/>
            <a:ext cx="1327054" cy="321509"/>
          </a:xfrm>
          <a:prstGeom prst="line">
            <a:avLst/>
          </a:prstGeom>
          <a:noFill/>
          <a:ln w="12700" cap="flat" cmpd="sng" algn="in">
            <a:solidFill>
              <a:srgbClr val="518061"/>
            </a:solidFill>
            <a:prstDash val="solid"/>
          </a:ln>
          <a:effectLst/>
        </p:spPr>
      </p:cxnSp>
      <p:cxnSp>
        <p:nvCxnSpPr>
          <p:cNvPr id="26" name="Straight Connector 107">
            <a:extLst>
              <a:ext uri="{FF2B5EF4-FFF2-40B4-BE49-F238E27FC236}">
                <a16:creationId xmlns:a16="http://schemas.microsoft.com/office/drawing/2014/main" id="{D3FB7358-A81E-4BC9-A009-787A663803C4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3178488" y="4528993"/>
            <a:ext cx="254812" cy="1479449"/>
          </a:xfrm>
          <a:prstGeom prst="line">
            <a:avLst/>
          </a:prstGeom>
          <a:noFill/>
          <a:ln w="12700" cap="flat" cmpd="sng" algn="in">
            <a:solidFill>
              <a:srgbClr val="518061"/>
            </a:solidFill>
            <a:prstDash val="solid"/>
          </a:ln>
          <a:effectLst/>
        </p:spPr>
      </p:cxnSp>
      <p:sp>
        <p:nvSpPr>
          <p:cNvPr id="27" name="Oval 108">
            <a:extLst>
              <a:ext uri="{FF2B5EF4-FFF2-40B4-BE49-F238E27FC236}">
                <a16:creationId xmlns:a16="http://schemas.microsoft.com/office/drawing/2014/main" id="{AF7A20CB-5B71-49BE-9526-3073EB4A04DD}"/>
              </a:ext>
            </a:extLst>
          </p:cNvPr>
          <p:cNvSpPr/>
          <p:nvPr/>
        </p:nvSpPr>
        <p:spPr>
          <a:xfrm>
            <a:off x="3130020" y="4439037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51806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28" name="Straight Connector 109">
            <a:extLst>
              <a:ext uri="{FF2B5EF4-FFF2-40B4-BE49-F238E27FC236}">
                <a16:creationId xmlns:a16="http://schemas.microsoft.com/office/drawing/2014/main" id="{2576CF02-C5C7-432C-9238-F287EE5E696C}"/>
              </a:ext>
            </a:extLst>
          </p:cNvPr>
          <p:cNvCxnSpPr>
            <a:cxnSpLocks/>
          </p:cNvCxnSpPr>
          <p:nvPr/>
        </p:nvCxnSpPr>
        <p:spPr>
          <a:xfrm>
            <a:off x="2089184" y="2962334"/>
            <a:ext cx="522109" cy="888825"/>
          </a:xfrm>
          <a:prstGeom prst="line">
            <a:avLst/>
          </a:prstGeom>
          <a:noFill/>
          <a:ln w="12700" cap="flat" cmpd="sng" algn="in">
            <a:solidFill>
              <a:srgbClr val="518061"/>
            </a:solidFill>
            <a:prstDash val="solid"/>
          </a:ln>
          <a:effectLst/>
        </p:spPr>
      </p:cxnSp>
      <p:sp>
        <p:nvSpPr>
          <p:cNvPr id="29" name="Oval 110">
            <a:extLst>
              <a:ext uri="{FF2B5EF4-FFF2-40B4-BE49-F238E27FC236}">
                <a16:creationId xmlns:a16="http://schemas.microsoft.com/office/drawing/2014/main" id="{6D8C259E-9A01-44F8-BA9B-4DF2DDED91DA}"/>
              </a:ext>
            </a:extLst>
          </p:cNvPr>
          <p:cNvSpPr/>
          <p:nvPr/>
        </p:nvSpPr>
        <p:spPr>
          <a:xfrm>
            <a:off x="3179678" y="380032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51806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30" name="Straight Connector 111">
            <a:extLst>
              <a:ext uri="{FF2B5EF4-FFF2-40B4-BE49-F238E27FC236}">
                <a16:creationId xmlns:a16="http://schemas.microsoft.com/office/drawing/2014/main" id="{B2FF7197-9E06-4617-9F1B-BF8BCFEDB3D8}"/>
              </a:ext>
            </a:extLst>
          </p:cNvPr>
          <p:cNvCxnSpPr>
            <a:cxnSpLocks/>
            <a:stCxn id="29" idx="5"/>
          </p:cNvCxnSpPr>
          <p:nvPr/>
        </p:nvCxnSpPr>
        <p:spPr>
          <a:xfrm>
            <a:off x="3262417" y="3877110"/>
            <a:ext cx="1559976" cy="899351"/>
          </a:xfrm>
          <a:prstGeom prst="line">
            <a:avLst/>
          </a:prstGeom>
          <a:noFill/>
          <a:ln w="12700" cap="flat" cmpd="sng" algn="in">
            <a:solidFill>
              <a:srgbClr val="518061"/>
            </a:solidFill>
            <a:prstDash val="solid"/>
          </a:ln>
          <a:effectLst/>
        </p:spPr>
      </p:cxnSp>
      <p:cxnSp>
        <p:nvCxnSpPr>
          <p:cNvPr id="31" name="Straight Connector 112">
            <a:extLst>
              <a:ext uri="{FF2B5EF4-FFF2-40B4-BE49-F238E27FC236}">
                <a16:creationId xmlns:a16="http://schemas.microsoft.com/office/drawing/2014/main" id="{C797F0BE-1E8B-4E45-A93A-E267112BE79D}"/>
              </a:ext>
            </a:extLst>
          </p:cNvPr>
          <p:cNvCxnSpPr>
            <a:cxnSpLocks/>
          </p:cNvCxnSpPr>
          <p:nvPr/>
        </p:nvCxnSpPr>
        <p:spPr>
          <a:xfrm flipV="1">
            <a:off x="3324299" y="2682208"/>
            <a:ext cx="820810" cy="1037222"/>
          </a:xfrm>
          <a:prstGeom prst="line">
            <a:avLst/>
          </a:prstGeom>
          <a:noFill/>
          <a:ln w="12700" cap="flat" cmpd="sng" algn="in">
            <a:solidFill>
              <a:srgbClr val="518061"/>
            </a:solidFill>
            <a:prstDash val="solid"/>
          </a:ln>
          <a:effectLst/>
        </p:spPr>
      </p:cxnSp>
      <p:grpSp>
        <p:nvGrpSpPr>
          <p:cNvPr id="32" name="Group 114">
            <a:extLst>
              <a:ext uri="{FF2B5EF4-FFF2-40B4-BE49-F238E27FC236}">
                <a16:creationId xmlns:a16="http://schemas.microsoft.com/office/drawing/2014/main" id="{EE9D6536-4522-47E9-8DC3-B5079436D134}"/>
              </a:ext>
            </a:extLst>
          </p:cNvPr>
          <p:cNvGrpSpPr/>
          <p:nvPr/>
        </p:nvGrpSpPr>
        <p:grpSpPr>
          <a:xfrm>
            <a:off x="124884" y="2098959"/>
            <a:ext cx="5696310" cy="4314170"/>
            <a:chOff x="551076" y="2144408"/>
            <a:chExt cx="5696310" cy="4314170"/>
          </a:xfrm>
        </p:grpSpPr>
        <p:sp>
          <p:nvSpPr>
            <p:cNvPr id="33" name="TextBox 115">
              <a:extLst>
                <a:ext uri="{FF2B5EF4-FFF2-40B4-BE49-F238E27FC236}">
                  <a16:creationId xmlns:a16="http://schemas.microsoft.com/office/drawing/2014/main" id="{EB38AAEA-2E4A-4472-93D5-F642B6C3107F}"/>
                </a:ext>
              </a:extLst>
            </p:cNvPr>
            <p:cNvSpPr txBox="1"/>
            <p:nvPr/>
          </p:nvSpPr>
          <p:spPr>
            <a:xfrm>
              <a:off x="551076" y="4357316"/>
              <a:ext cx="15160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termination</a:t>
              </a:r>
            </a:p>
          </p:txBody>
        </p:sp>
        <p:sp>
          <p:nvSpPr>
            <p:cNvPr id="34" name="TextBox 116">
              <a:extLst>
                <a:ext uri="{FF2B5EF4-FFF2-40B4-BE49-F238E27FC236}">
                  <a16:creationId xmlns:a16="http://schemas.microsoft.com/office/drawing/2014/main" id="{194C84D0-4741-4EDA-A3C1-9E44439E822E}"/>
                </a:ext>
              </a:extLst>
            </p:cNvPr>
            <p:cNvSpPr txBox="1"/>
            <p:nvPr/>
          </p:nvSpPr>
          <p:spPr>
            <a:xfrm>
              <a:off x="4423688" y="2144408"/>
              <a:ext cx="1590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  <a:latin typeface="+mj-lt"/>
                </a:rPr>
                <a:t>bifurcation</a:t>
              </a:r>
            </a:p>
          </p:txBody>
        </p:sp>
        <p:sp>
          <p:nvSpPr>
            <p:cNvPr id="35" name="TextBox 117">
              <a:extLst>
                <a:ext uri="{FF2B5EF4-FFF2-40B4-BE49-F238E27FC236}">
                  <a16:creationId xmlns:a16="http://schemas.microsoft.com/office/drawing/2014/main" id="{6D944098-7E39-4CF4-A7D8-85720511CA3D}"/>
                </a:ext>
              </a:extLst>
            </p:cNvPr>
            <p:cNvSpPr txBox="1"/>
            <p:nvPr/>
          </p:nvSpPr>
          <p:spPr>
            <a:xfrm>
              <a:off x="1682346" y="2343458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lake</a:t>
              </a:r>
            </a:p>
          </p:txBody>
        </p:sp>
        <p:sp>
          <p:nvSpPr>
            <p:cNvPr id="36" name="TextBox 118">
              <a:extLst>
                <a:ext uri="{FF2B5EF4-FFF2-40B4-BE49-F238E27FC236}">
                  <a16:creationId xmlns:a16="http://schemas.microsoft.com/office/drawing/2014/main" id="{1E572D77-EF61-4451-9314-1C1007AA6016}"/>
                </a:ext>
              </a:extLst>
            </p:cNvPr>
            <p:cNvSpPr txBox="1"/>
            <p:nvPr/>
          </p:nvSpPr>
          <p:spPr>
            <a:xfrm>
              <a:off x="3917570" y="6058468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point</a:t>
              </a:r>
            </a:p>
          </p:txBody>
        </p:sp>
        <p:sp>
          <p:nvSpPr>
            <p:cNvPr id="37" name="TextBox 119">
              <a:extLst>
                <a:ext uri="{FF2B5EF4-FFF2-40B4-BE49-F238E27FC236}">
                  <a16:creationId xmlns:a16="http://schemas.microsoft.com/office/drawing/2014/main" id="{ABFB8903-0DCF-46A1-BB3C-51E6E13C2EC3}"/>
                </a:ext>
              </a:extLst>
            </p:cNvPr>
            <p:cNvSpPr txBox="1"/>
            <p:nvPr/>
          </p:nvSpPr>
          <p:spPr>
            <a:xfrm>
              <a:off x="4972604" y="5040727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spur</a:t>
              </a:r>
            </a:p>
          </p:txBody>
        </p:sp>
        <p:pic>
          <p:nvPicPr>
            <p:cNvPr id="38" name="Picture 120">
              <a:extLst>
                <a:ext uri="{FF2B5EF4-FFF2-40B4-BE49-F238E27FC236}">
                  <a16:creationId xmlns:a16="http://schemas.microsoft.com/office/drawing/2014/main" id="{A2D759D2-9C36-4760-985D-3E1D86EB38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4946" r="77052" b="58761"/>
            <a:stretch/>
          </p:blipFill>
          <p:spPr>
            <a:xfrm>
              <a:off x="1014618" y="4760678"/>
              <a:ext cx="692546" cy="327796"/>
            </a:xfrm>
            <a:prstGeom prst="rect">
              <a:avLst/>
            </a:prstGeom>
          </p:spPr>
        </p:pic>
        <p:pic>
          <p:nvPicPr>
            <p:cNvPr id="39" name="Picture 121">
              <a:extLst>
                <a:ext uri="{FF2B5EF4-FFF2-40B4-BE49-F238E27FC236}">
                  <a16:creationId xmlns:a16="http://schemas.microsoft.com/office/drawing/2014/main" id="{48592CD1-F24E-4561-8161-7487A620F6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26" t="18130" r="26573" b="59655"/>
            <a:stretch/>
          </p:blipFill>
          <p:spPr>
            <a:xfrm>
              <a:off x="1845619" y="2722142"/>
              <a:ext cx="589400" cy="436448"/>
            </a:xfrm>
            <a:prstGeom prst="rect">
              <a:avLst/>
            </a:prstGeom>
          </p:spPr>
        </p:pic>
        <p:pic>
          <p:nvPicPr>
            <p:cNvPr id="40" name="Picture 122">
              <a:extLst>
                <a:ext uri="{FF2B5EF4-FFF2-40B4-BE49-F238E27FC236}">
                  <a16:creationId xmlns:a16="http://schemas.microsoft.com/office/drawing/2014/main" id="{CBADEB7B-58C4-42D8-B3BE-619A0FF23B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" t="43713" r="75556" b="35785"/>
            <a:stretch/>
          </p:blipFill>
          <p:spPr>
            <a:xfrm>
              <a:off x="4631182" y="2525788"/>
              <a:ext cx="558772" cy="312448"/>
            </a:xfrm>
            <a:prstGeom prst="rect">
              <a:avLst/>
            </a:prstGeom>
          </p:spPr>
        </p:pic>
        <p:pic>
          <p:nvPicPr>
            <p:cNvPr id="41" name="Picture 123">
              <a:extLst>
                <a:ext uri="{FF2B5EF4-FFF2-40B4-BE49-F238E27FC236}">
                  <a16:creationId xmlns:a16="http://schemas.microsoft.com/office/drawing/2014/main" id="{A9BF7DCB-C441-4273-A605-6D40AE39B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6960" r="96804" b="58762"/>
            <a:stretch/>
          </p:blipFill>
          <p:spPr>
            <a:xfrm>
              <a:off x="3747332" y="6158707"/>
              <a:ext cx="96461" cy="287257"/>
            </a:xfrm>
            <a:prstGeom prst="rect">
              <a:avLst/>
            </a:prstGeom>
          </p:spPr>
        </p:pic>
        <p:pic>
          <p:nvPicPr>
            <p:cNvPr id="42" name="Picture 124">
              <a:extLst>
                <a:ext uri="{FF2B5EF4-FFF2-40B4-BE49-F238E27FC236}">
                  <a16:creationId xmlns:a16="http://schemas.microsoft.com/office/drawing/2014/main" id="{9D0F0AE0-0BBA-4AB0-9FEA-7890EF74A8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05" t="66847" r="17793" b="9582"/>
            <a:stretch/>
          </p:blipFill>
          <p:spPr>
            <a:xfrm>
              <a:off x="4903901" y="4788035"/>
              <a:ext cx="740544" cy="409715"/>
            </a:xfrm>
            <a:prstGeom prst="rect">
              <a:avLst/>
            </a:prstGeom>
          </p:spPr>
        </p:pic>
      </p:grpSp>
      <p:grpSp>
        <p:nvGrpSpPr>
          <p:cNvPr id="43" name="Group 125">
            <a:extLst>
              <a:ext uri="{FF2B5EF4-FFF2-40B4-BE49-F238E27FC236}">
                <a16:creationId xmlns:a16="http://schemas.microsoft.com/office/drawing/2014/main" id="{939086D8-BBFD-4DA9-9DBF-5132A4AAE8A0}"/>
              </a:ext>
            </a:extLst>
          </p:cNvPr>
          <p:cNvGrpSpPr/>
          <p:nvPr/>
        </p:nvGrpSpPr>
        <p:grpSpPr>
          <a:xfrm>
            <a:off x="7444714" y="2520258"/>
            <a:ext cx="3270748" cy="3531504"/>
            <a:chOff x="1108504" y="2626279"/>
            <a:chExt cx="3270748" cy="3531504"/>
          </a:xfrm>
        </p:grpSpPr>
        <p:pic>
          <p:nvPicPr>
            <p:cNvPr id="44" name="Picture 126">
              <a:extLst>
                <a:ext uri="{FF2B5EF4-FFF2-40B4-BE49-F238E27FC236}">
                  <a16:creationId xmlns:a16="http://schemas.microsoft.com/office/drawing/2014/main" id="{06900015-B755-4A3D-8201-036C2011F7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043" r="29599"/>
            <a:stretch/>
          </p:blipFill>
          <p:spPr>
            <a:xfrm>
              <a:off x="1461428" y="2626279"/>
              <a:ext cx="2618035" cy="3276600"/>
            </a:xfrm>
            <a:prstGeom prst="rect">
              <a:avLst/>
            </a:prstGeom>
          </p:spPr>
        </p:pic>
        <p:cxnSp>
          <p:nvCxnSpPr>
            <p:cNvPr id="45" name="Straight Connector 127">
              <a:extLst>
                <a:ext uri="{FF2B5EF4-FFF2-40B4-BE49-F238E27FC236}">
                  <a16:creationId xmlns:a16="http://schemas.microsoft.com/office/drawing/2014/main" id="{A958F845-B84A-4F1E-A776-9E28B28891EA}"/>
                </a:ext>
              </a:extLst>
            </p:cNvPr>
            <p:cNvCxnSpPr>
              <a:cxnSpLocks/>
            </p:cNvCxnSpPr>
            <p:nvPr/>
          </p:nvCxnSpPr>
          <p:spPr>
            <a:xfrm>
              <a:off x="1108504" y="4982011"/>
              <a:ext cx="1327054" cy="321509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cxnSp>
          <p:nvCxnSpPr>
            <p:cNvPr id="46" name="Straight Connector 128">
              <a:extLst>
                <a:ext uri="{FF2B5EF4-FFF2-40B4-BE49-F238E27FC236}">
                  <a16:creationId xmlns:a16="http://schemas.microsoft.com/office/drawing/2014/main" id="{B4D8AF85-0583-4338-BCE2-BB3357C9947B}"/>
                </a:ext>
              </a:extLst>
            </p:cNvPr>
            <p:cNvCxnSpPr>
              <a:cxnSpLocks/>
              <a:stCxn id="47" idx="4"/>
            </p:cNvCxnSpPr>
            <p:nvPr/>
          </p:nvCxnSpPr>
          <p:spPr>
            <a:xfrm>
              <a:off x="2735347" y="4678334"/>
              <a:ext cx="254812" cy="1479449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sp>
          <p:nvSpPr>
            <p:cNvPr id="47" name="Oval 129">
              <a:extLst>
                <a:ext uri="{FF2B5EF4-FFF2-40B4-BE49-F238E27FC236}">
                  <a16:creationId xmlns:a16="http://schemas.microsoft.com/office/drawing/2014/main" id="{74A24D3C-EE93-4155-BCA5-7BE0DCF46758}"/>
                </a:ext>
              </a:extLst>
            </p:cNvPr>
            <p:cNvSpPr/>
            <p:nvPr/>
          </p:nvSpPr>
          <p:spPr>
            <a:xfrm>
              <a:off x="2686879" y="4588378"/>
              <a:ext cx="96935" cy="89956"/>
            </a:xfrm>
            <a:prstGeom prst="ellipse">
              <a:avLst/>
            </a:prstGeom>
            <a:noFill/>
            <a:ln w="19050" cap="flat" cmpd="sng" algn="in">
              <a:solidFill>
                <a:srgbClr val="51806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1A2E4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48" name="Straight Connector 130">
              <a:extLst>
                <a:ext uri="{FF2B5EF4-FFF2-40B4-BE49-F238E27FC236}">
                  <a16:creationId xmlns:a16="http://schemas.microsoft.com/office/drawing/2014/main" id="{C994AC51-7A44-4027-9E0B-EAA126E0FACD}"/>
                </a:ext>
              </a:extLst>
            </p:cNvPr>
            <p:cNvCxnSpPr>
              <a:cxnSpLocks/>
            </p:cNvCxnSpPr>
            <p:nvPr/>
          </p:nvCxnSpPr>
          <p:spPr>
            <a:xfrm>
              <a:off x="1646043" y="3111675"/>
              <a:ext cx="522109" cy="888825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sp>
          <p:nvSpPr>
            <p:cNvPr id="49" name="Oval 131">
              <a:extLst>
                <a:ext uri="{FF2B5EF4-FFF2-40B4-BE49-F238E27FC236}">
                  <a16:creationId xmlns:a16="http://schemas.microsoft.com/office/drawing/2014/main" id="{4D7C76EE-0D8D-4462-9247-1F6CA15B28AF}"/>
                </a:ext>
              </a:extLst>
            </p:cNvPr>
            <p:cNvSpPr/>
            <p:nvPr/>
          </p:nvSpPr>
          <p:spPr>
            <a:xfrm>
              <a:off x="2736537" y="3949669"/>
              <a:ext cx="96935" cy="89956"/>
            </a:xfrm>
            <a:prstGeom prst="ellipse">
              <a:avLst/>
            </a:prstGeom>
            <a:noFill/>
            <a:ln w="19050" cap="flat" cmpd="sng" algn="in">
              <a:solidFill>
                <a:srgbClr val="51806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1A2E4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50" name="Straight Connector 132">
              <a:extLst>
                <a:ext uri="{FF2B5EF4-FFF2-40B4-BE49-F238E27FC236}">
                  <a16:creationId xmlns:a16="http://schemas.microsoft.com/office/drawing/2014/main" id="{A2BA6ED6-FF8D-4B41-AE3B-BF63E13F387D}"/>
                </a:ext>
              </a:extLst>
            </p:cNvPr>
            <p:cNvCxnSpPr>
              <a:cxnSpLocks/>
              <a:stCxn id="49" idx="5"/>
            </p:cNvCxnSpPr>
            <p:nvPr/>
          </p:nvCxnSpPr>
          <p:spPr>
            <a:xfrm>
              <a:off x="2819276" y="4026451"/>
              <a:ext cx="1559976" cy="899351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  <p:cxnSp>
          <p:nvCxnSpPr>
            <p:cNvPr id="51" name="Straight Connector 133">
              <a:extLst>
                <a:ext uri="{FF2B5EF4-FFF2-40B4-BE49-F238E27FC236}">
                  <a16:creationId xmlns:a16="http://schemas.microsoft.com/office/drawing/2014/main" id="{3816B2A3-38A6-449E-9713-DB90EF4CDE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1158" y="2831549"/>
              <a:ext cx="820810" cy="1037222"/>
            </a:xfrm>
            <a:prstGeom prst="line">
              <a:avLst/>
            </a:prstGeom>
            <a:noFill/>
            <a:ln w="12700" cap="flat" cmpd="sng" algn="in">
              <a:solidFill>
                <a:srgbClr val="518061"/>
              </a:solidFill>
              <a:prstDash val="solid"/>
            </a:ln>
            <a:effectLst/>
          </p:spPr>
        </p:cxnSp>
      </p:grpSp>
      <p:grpSp>
        <p:nvGrpSpPr>
          <p:cNvPr id="52" name="Group 135">
            <a:extLst>
              <a:ext uri="{FF2B5EF4-FFF2-40B4-BE49-F238E27FC236}">
                <a16:creationId xmlns:a16="http://schemas.microsoft.com/office/drawing/2014/main" id="{22675DCF-0313-47D1-A4C9-A9AB8FA428C1}"/>
              </a:ext>
            </a:extLst>
          </p:cNvPr>
          <p:cNvGrpSpPr/>
          <p:nvPr/>
        </p:nvGrpSpPr>
        <p:grpSpPr>
          <a:xfrm>
            <a:off x="6094771" y="2092734"/>
            <a:ext cx="5696310" cy="4313018"/>
            <a:chOff x="551076" y="2144408"/>
            <a:chExt cx="5696310" cy="4313018"/>
          </a:xfrm>
        </p:grpSpPr>
        <p:sp>
          <p:nvSpPr>
            <p:cNvPr id="53" name="TextBox 136">
              <a:extLst>
                <a:ext uri="{FF2B5EF4-FFF2-40B4-BE49-F238E27FC236}">
                  <a16:creationId xmlns:a16="http://schemas.microsoft.com/office/drawing/2014/main" id="{BF2CA208-CA80-4CC2-A9BC-A563DEFA2673}"/>
                </a:ext>
              </a:extLst>
            </p:cNvPr>
            <p:cNvSpPr txBox="1"/>
            <p:nvPr/>
          </p:nvSpPr>
          <p:spPr>
            <a:xfrm>
              <a:off x="551076" y="4357316"/>
              <a:ext cx="15160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termination</a:t>
              </a:r>
            </a:p>
          </p:txBody>
        </p:sp>
        <p:sp>
          <p:nvSpPr>
            <p:cNvPr id="54" name="TextBox 137">
              <a:extLst>
                <a:ext uri="{FF2B5EF4-FFF2-40B4-BE49-F238E27FC236}">
                  <a16:creationId xmlns:a16="http://schemas.microsoft.com/office/drawing/2014/main" id="{8E93E4F5-8ACC-4B41-A45F-9EB9EC0D7CC9}"/>
                </a:ext>
              </a:extLst>
            </p:cNvPr>
            <p:cNvSpPr txBox="1"/>
            <p:nvPr/>
          </p:nvSpPr>
          <p:spPr>
            <a:xfrm>
              <a:off x="4423688" y="2144408"/>
              <a:ext cx="1590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bifurcation</a:t>
              </a:r>
            </a:p>
          </p:txBody>
        </p:sp>
        <p:sp>
          <p:nvSpPr>
            <p:cNvPr id="55" name="TextBox 138">
              <a:extLst>
                <a:ext uri="{FF2B5EF4-FFF2-40B4-BE49-F238E27FC236}">
                  <a16:creationId xmlns:a16="http://schemas.microsoft.com/office/drawing/2014/main" id="{2B8EF37F-8B65-4123-A183-FD5C7D7FB33A}"/>
                </a:ext>
              </a:extLst>
            </p:cNvPr>
            <p:cNvSpPr txBox="1"/>
            <p:nvPr/>
          </p:nvSpPr>
          <p:spPr>
            <a:xfrm>
              <a:off x="1682346" y="2343458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lake</a:t>
              </a:r>
            </a:p>
          </p:txBody>
        </p:sp>
        <p:sp>
          <p:nvSpPr>
            <p:cNvPr id="56" name="TextBox 139">
              <a:extLst>
                <a:ext uri="{FF2B5EF4-FFF2-40B4-BE49-F238E27FC236}">
                  <a16:creationId xmlns:a16="http://schemas.microsoft.com/office/drawing/2014/main" id="{37089F50-289A-4EAD-A9DB-FFF16EBE6270}"/>
                </a:ext>
              </a:extLst>
            </p:cNvPr>
            <p:cNvSpPr txBox="1"/>
            <p:nvPr/>
          </p:nvSpPr>
          <p:spPr>
            <a:xfrm>
              <a:off x="3944602" y="6057316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point</a:t>
              </a:r>
            </a:p>
          </p:txBody>
        </p:sp>
        <p:sp>
          <p:nvSpPr>
            <p:cNvPr id="57" name="TextBox 140">
              <a:extLst>
                <a:ext uri="{FF2B5EF4-FFF2-40B4-BE49-F238E27FC236}">
                  <a16:creationId xmlns:a16="http://schemas.microsoft.com/office/drawing/2014/main" id="{92C5E3CE-FC85-4ED4-8B28-6B6AC20D4609}"/>
                </a:ext>
              </a:extLst>
            </p:cNvPr>
            <p:cNvSpPr txBox="1"/>
            <p:nvPr/>
          </p:nvSpPr>
          <p:spPr>
            <a:xfrm>
              <a:off x="4972604" y="5040727"/>
              <a:ext cx="1274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>
                  <a:solidFill>
                    <a:srgbClr val="1A2E40"/>
                  </a:solidFill>
                </a:rPr>
                <a:t>spur</a:t>
              </a:r>
            </a:p>
          </p:txBody>
        </p:sp>
        <p:pic>
          <p:nvPicPr>
            <p:cNvPr id="58" name="Picture 141">
              <a:extLst>
                <a:ext uri="{FF2B5EF4-FFF2-40B4-BE49-F238E27FC236}">
                  <a16:creationId xmlns:a16="http://schemas.microsoft.com/office/drawing/2014/main" id="{9E96C2C3-7D05-4FDB-BA9C-261C77E5A6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4946" r="77052" b="58761"/>
            <a:stretch/>
          </p:blipFill>
          <p:spPr>
            <a:xfrm>
              <a:off x="1014618" y="4760678"/>
              <a:ext cx="692546" cy="327796"/>
            </a:xfrm>
            <a:prstGeom prst="rect">
              <a:avLst/>
            </a:prstGeom>
          </p:spPr>
        </p:pic>
        <p:pic>
          <p:nvPicPr>
            <p:cNvPr id="59" name="Picture 142">
              <a:extLst>
                <a:ext uri="{FF2B5EF4-FFF2-40B4-BE49-F238E27FC236}">
                  <a16:creationId xmlns:a16="http://schemas.microsoft.com/office/drawing/2014/main" id="{05C33207-0279-44C7-9CE9-103FB87EB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426" t="18130" r="26573" b="59655"/>
            <a:stretch/>
          </p:blipFill>
          <p:spPr>
            <a:xfrm>
              <a:off x="1845619" y="2722142"/>
              <a:ext cx="589400" cy="436448"/>
            </a:xfrm>
            <a:prstGeom prst="rect">
              <a:avLst/>
            </a:prstGeom>
          </p:spPr>
        </p:pic>
        <p:pic>
          <p:nvPicPr>
            <p:cNvPr id="60" name="Picture 143">
              <a:extLst>
                <a:ext uri="{FF2B5EF4-FFF2-40B4-BE49-F238E27FC236}">
                  <a16:creationId xmlns:a16="http://schemas.microsoft.com/office/drawing/2014/main" id="{CC0A0661-3DC6-472C-B14B-AD74A8A47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" t="43713" r="75556" b="35785"/>
            <a:stretch/>
          </p:blipFill>
          <p:spPr>
            <a:xfrm>
              <a:off x="4631182" y="2525788"/>
              <a:ext cx="558772" cy="312448"/>
            </a:xfrm>
            <a:prstGeom prst="rect">
              <a:avLst/>
            </a:prstGeom>
          </p:spPr>
        </p:pic>
        <p:pic>
          <p:nvPicPr>
            <p:cNvPr id="61" name="Picture 144">
              <a:extLst>
                <a:ext uri="{FF2B5EF4-FFF2-40B4-BE49-F238E27FC236}">
                  <a16:creationId xmlns:a16="http://schemas.microsoft.com/office/drawing/2014/main" id="{834C7DA3-4D93-4E42-9AAD-BA94F1C44E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6960" r="96804" b="58762"/>
            <a:stretch/>
          </p:blipFill>
          <p:spPr>
            <a:xfrm>
              <a:off x="3747332" y="6158707"/>
              <a:ext cx="96461" cy="287257"/>
            </a:xfrm>
            <a:prstGeom prst="rect">
              <a:avLst/>
            </a:prstGeom>
          </p:spPr>
        </p:pic>
        <p:pic>
          <p:nvPicPr>
            <p:cNvPr id="62" name="Picture 145">
              <a:extLst>
                <a:ext uri="{FF2B5EF4-FFF2-40B4-BE49-F238E27FC236}">
                  <a16:creationId xmlns:a16="http://schemas.microsoft.com/office/drawing/2014/main" id="{B4F1CCAF-F1D8-48E5-BD7D-734C51219D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805" t="66847" r="17793" b="9582"/>
            <a:stretch/>
          </p:blipFill>
          <p:spPr>
            <a:xfrm>
              <a:off x="4903901" y="4788035"/>
              <a:ext cx="740544" cy="409715"/>
            </a:xfrm>
            <a:prstGeom prst="rect">
              <a:avLst/>
            </a:prstGeom>
          </p:spPr>
        </p:pic>
      </p:grpSp>
      <p:sp>
        <p:nvSpPr>
          <p:cNvPr id="63" name="Oval 146">
            <a:extLst>
              <a:ext uri="{FF2B5EF4-FFF2-40B4-BE49-F238E27FC236}">
                <a16:creationId xmlns:a16="http://schemas.microsoft.com/office/drawing/2014/main" id="{D69ADED5-D66B-42A5-8663-F60E67AEAFA4}"/>
              </a:ext>
            </a:extLst>
          </p:cNvPr>
          <p:cNvSpPr/>
          <p:nvPr/>
        </p:nvSpPr>
        <p:spPr>
          <a:xfrm>
            <a:off x="8226520" y="36962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4" name="Oval 147">
            <a:extLst>
              <a:ext uri="{FF2B5EF4-FFF2-40B4-BE49-F238E27FC236}">
                <a16:creationId xmlns:a16="http://schemas.microsoft.com/office/drawing/2014/main" id="{52D062C8-094D-4286-82DC-32738F70EAE6}"/>
              </a:ext>
            </a:extLst>
          </p:cNvPr>
          <p:cNvSpPr/>
          <p:nvPr/>
        </p:nvSpPr>
        <p:spPr>
          <a:xfrm>
            <a:off x="8605789" y="3450066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5" name="Oval 148">
            <a:extLst>
              <a:ext uri="{FF2B5EF4-FFF2-40B4-BE49-F238E27FC236}">
                <a16:creationId xmlns:a16="http://schemas.microsoft.com/office/drawing/2014/main" id="{C1FF0914-2345-49C7-BDB6-979DED8C6A8C}"/>
              </a:ext>
            </a:extLst>
          </p:cNvPr>
          <p:cNvSpPr/>
          <p:nvPr/>
        </p:nvSpPr>
        <p:spPr>
          <a:xfrm>
            <a:off x="8682061" y="4139752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6" name="Oval 149">
            <a:extLst>
              <a:ext uri="{FF2B5EF4-FFF2-40B4-BE49-F238E27FC236}">
                <a16:creationId xmlns:a16="http://schemas.microsoft.com/office/drawing/2014/main" id="{A3CC7691-867B-4B53-8191-173B2FD84B7E}"/>
              </a:ext>
            </a:extLst>
          </p:cNvPr>
          <p:cNvSpPr/>
          <p:nvPr/>
        </p:nvSpPr>
        <p:spPr>
          <a:xfrm>
            <a:off x="8682060" y="455251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7" name="Oval 150">
            <a:extLst>
              <a:ext uri="{FF2B5EF4-FFF2-40B4-BE49-F238E27FC236}">
                <a16:creationId xmlns:a16="http://schemas.microsoft.com/office/drawing/2014/main" id="{66D51C00-FD76-4858-8D24-F3A7A7C75FCA}"/>
              </a:ext>
            </a:extLst>
          </p:cNvPr>
          <p:cNvSpPr/>
          <p:nvPr/>
        </p:nvSpPr>
        <p:spPr>
          <a:xfrm>
            <a:off x="9436889" y="477480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8" name="Oval 151">
            <a:extLst>
              <a:ext uri="{FF2B5EF4-FFF2-40B4-BE49-F238E27FC236}">
                <a16:creationId xmlns:a16="http://schemas.microsoft.com/office/drawing/2014/main" id="{F177ADDC-41F6-4C12-A0FC-D631BA66C1EE}"/>
              </a:ext>
            </a:extLst>
          </p:cNvPr>
          <p:cNvSpPr/>
          <p:nvPr/>
        </p:nvSpPr>
        <p:spPr>
          <a:xfrm>
            <a:off x="9496487" y="5055832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9" name="Oval 152">
            <a:extLst>
              <a:ext uri="{FF2B5EF4-FFF2-40B4-BE49-F238E27FC236}">
                <a16:creationId xmlns:a16="http://schemas.microsoft.com/office/drawing/2014/main" id="{F089836B-534E-4031-9736-424FD019E166}"/>
              </a:ext>
            </a:extLst>
          </p:cNvPr>
          <p:cNvSpPr/>
          <p:nvPr/>
        </p:nvSpPr>
        <p:spPr>
          <a:xfrm>
            <a:off x="9652341" y="3309646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0" name="Oval 153">
            <a:extLst>
              <a:ext uri="{FF2B5EF4-FFF2-40B4-BE49-F238E27FC236}">
                <a16:creationId xmlns:a16="http://schemas.microsoft.com/office/drawing/2014/main" id="{7F38BB51-0BD2-4DE5-9C78-61DFD811013E}"/>
              </a:ext>
            </a:extLst>
          </p:cNvPr>
          <p:cNvSpPr/>
          <p:nvPr/>
        </p:nvSpPr>
        <p:spPr>
          <a:xfrm>
            <a:off x="8977487" y="2988367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1" name="Oval 154">
            <a:extLst>
              <a:ext uri="{FF2B5EF4-FFF2-40B4-BE49-F238E27FC236}">
                <a16:creationId xmlns:a16="http://schemas.microsoft.com/office/drawing/2014/main" id="{7475DDDE-B254-42C0-8E98-936B0396DE3B}"/>
              </a:ext>
            </a:extLst>
          </p:cNvPr>
          <p:cNvSpPr/>
          <p:nvPr/>
        </p:nvSpPr>
        <p:spPr>
          <a:xfrm>
            <a:off x="9614096" y="406301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2" name="Oval 155">
            <a:extLst>
              <a:ext uri="{FF2B5EF4-FFF2-40B4-BE49-F238E27FC236}">
                <a16:creationId xmlns:a16="http://schemas.microsoft.com/office/drawing/2014/main" id="{0B57CD9C-6C71-433D-BF7C-AF9C457B970B}"/>
              </a:ext>
            </a:extLst>
          </p:cNvPr>
          <p:cNvSpPr/>
          <p:nvPr/>
        </p:nvSpPr>
        <p:spPr>
          <a:xfrm>
            <a:off x="9219145" y="433268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3" name="Oval 156">
            <a:extLst>
              <a:ext uri="{FF2B5EF4-FFF2-40B4-BE49-F238E27FC236}">
                <a16:creationId xmlns:a16="http://schemas.microsoft.com/office/drawing/2014/main" id="{84409CA6-8C0D-4D53-9675-62F3478A933F}"/>
              </a:ext>
            </a:extLst>
          </p:cNvPr>
          <p:cNvSpPr/>
          <p:nvPr/>
        </p:nvSpPr>
        <p:spPr>
          <a:xfrm>
            <a:off x="9329363" y="317523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4" name="Oval 157">
            <a:extLst>
              <a:ext uri="{FF2B5EF4-FFF2-40B4-BE49-F238E27FC236}">
                <a16:creationId xmlns:a16="http://schemas.microsoft.com/office/drawing/2014/main" id="{ACB5C019-5300-4C2B-82C1-DF4882C62740}"/>
              </a:ext>
            </a:extLst>
          </p:cNvPr>
          <p:cNvSpPr/>
          <p:nvPr/>
        </p:nvSpPr>
        <p:spPr>
          <a:xfrm>
            <a:off x="9620536" y="439240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5" name="Oval 158">
            <a:extLst>
              <a:ext uri="{FF2B5EF4-FFF2-40B4-BE49-F238E27FC236}">
                <a16:creationId xmlns:a16="http://schemas.microsoft.com/office/drawing/2014/main" id="{14E16B19-BEF2-43E4-8546-1C2F4AB26FCE}"/>
              </a:ext>
            </a:extLst>
          </p:cNvPr>
          <p:cNvSpPr/>
          <p:nvPr/>
        </p:nvSpPr>
        <p:spPr>
          <a:xfrm>
            <a:off x="8225696" y="4729825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6" name="Oval 159">
            <a:extLst>
              <a:ext uri="{FF2B5EF4-FFF2-40B4-BE49-F238E27FC236}">
                <a16:creationId xmlns:a16="http://schemas.microsoft.com/office/drawing/2014/main" id="{EBB0711E-52E7-4996-9933-E9652EA82280}"/>
              </a:ext>
            </a:extLst>
          </p:cNvPr>
          <p:cNvSpPr/>
          <p:nvPr/>
        </p:nvSpPr>
        <p:spPr>
          <a:xfrm>
            <a:off x="7952710" y="41889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7" name="Oval 160">
            <a:extLst>
              <a:ext uri="{FF2B5EF4-FFF2-40B4-BE49-F238E27FC236}">
                <a16:creationId xmlns:a16="http://schemas.microsoft.com/office/drawing/2014/main" id="{AEDC36C8-A18A-478D-8EB4-3A99FDA47140}"/>
              </a:ext>
            </a:extLst>
          </p:cNvPr>
          <p:cNvSpPr/>
          <p:nvPr/>
        </p:nvSpPr>
        <p:spPr>
          <a:xfrm>
            <a:off x="9002673" y="373926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8" name="Oval 161">
            <a:extLst>
              <a:ext uri="{FF2B5EF4-FFF2-40B4-BE49-F238E27FC236}">
                <a16:creationId xmlns:a16="http://schemas.microsoft.com/office/drawing/2014/main" id="{B6F34C79-DB7E-46A9-AE72-9280FF876334}"/>
              </a:ext>
            </a:extLst>
          </p:cNvPr>
          <p:cNvSpPr/>
          <p:nvPr/>
        </p:nvSpPr>
        <p:spPr>
          <a:xfrm>
            <a:off x="10005672" y="3447297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9" name="Oval 162">
            <a:extLst>
              <a:ext uri="{FF2B5EF4-FFF2-40B4-BE49-F238E27FC236}">
                <a16:creationId xmlns:a16="http://schemas.microsoft.com/office/drawing/2014/main" id="{6ADB63BA-9225-47AC-A502-D2228831E6CE}"/>
              </a:ext>
            </a:extLst>
          </p:cNvPr>
          <p:cNvSpPr/>
          <p:nvPr/>
        </p:nvSpPr>
        <p:spPr>
          <a:xfrm>
            <a:off x="8429403" y="3701935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163">
            <a:extLst>
              <a:ext uri="{FF2B5EF4-FFF2-40B4-BE49-F238E27FC236}">
                <a16:creationId xmlns:a16="http://schemas.microsoft.com/office/drawing/2014/main" id="{99DF3874-A4FB-4B6D-8EC5-73E986C493BA}"/>
              </a:ext>
            </a:extLst>
          </p:cNvPr>
          <p:cNvSpPr/>
          <p:nvPr/>
        </p:nvSpPr>
        <p:spPr>
          <a:xfrm>
            <a:off x="9938963" y="378483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Oval 164">
            <a:extLst>
              <a:ext uri="{FF2B5EF4-FFF2-40B4-BE49-F238E27FC236}">
                <a16:creationId xmlns:a16="http://schemas.microsoft.com/office/drawing/2014/main" id="{A1649CCE-9CD9-4F3B-8D73-C70603F3B644}"/>
              </a:ext>
            </a:extLst>
          </p:cNvPr>
          <p:cNvSpPr/>
          <p:nvPr/>
        </p:nvSpPr>
        <p:spPr>
          <a:xfrm>
            <a:off x="8385212" y="313025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2" name="Oval 165">
            <a:extLst>
              <a:ext uri="{FF2B5EF4-FFF2-40B4-BE49-F238E27FC236}">
                <a16:creationId xmlns:a16="http://schemas.microsoft.com/office/drawing/2014/main" id="{63AE4281-BCF2-4F47-98DA-B60D0B349335}"/>
              </a:ext>
            </a:extLst>
          </p:cNvPr>
          <p:cNvSpPr/>
          <p:nvPr/>
        </p:nvSpPr>
        <p:spPr>
          <a:xfrm>
            <a:off x="9481420" y="284371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3" name="Oval 166">
            <a:extLst>
              <a:ext uri="{FF2B5EF4-FFF2-40B4-BE49-F238E27FC236}">
                <a16:creationId xmlns:a16="http://schemas.microsoft.com/office/drawing/2014/main" id="{70A713B9-DCD7-4F58-B683-EB73624B8588}"/>
              </a:ext>
            </a:extLst>
          </p:cNvPr>
          <p:cNvSpPr/>
          <p:nvPr/>
        </p:nvSpPr>
        <p:spPr>
          <a:xfrm>
            <a:off x="9807365" y="4403530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4" name="Oval 167">
            <a:extLst>
              <a:ext uri="{FF2B5EF4-FFF2-40B4-BE49-F238E27FC236}">
                <a16:creationId xmlns:a16="http://schemas.microsoft.com/office/drawing/2014/main" id="{370B91CC-ABFE-4249-84BD-DCFE566B94A3}"/>
              </a:ext>
            </a:extLst>
          </p:cNvPr>
          <p:cNvSpPr/>
          <p:nvPr/>
        </p:nvSpPr>
        <p:spPr>
          <a:xfrm>
            <a:off x="8470392" y="4551756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168">
            <a:extLst>
              <a:ext uri="{FF2B5EF4-FFF2-40B4-BE49-F238E27FC236}">
                <a16:creationId xmlns:a16="http://schemas.microsoft.com/office/drawing/2014/main" id="{A985774C-1DFE-4E0F-989B-9566A7CB70CF}"/>
              </a:ext>
            </a:extLst>
          </p:cNvPr>
          <p:cNvSpPr/>
          <p:nvPr/>
        </p:nvSpPr>
        <p:spPr>
          <a:xfrm>
            <a:off x="8475952" y="500264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Oval 169">
            <a:extLst>
              <a:ext uri="{FF2B5EF4-FFF2-40B4-BE49-F238E27FC236}">
                <a16:creationId xmlns:a16="http://schemas.microsoft.com/office/drawing/2014/main" id="{F5B5E64E-AD87-4560-A530-A925751EDD9E}"/>
              </a:ext>
            </a:extLst>
          </p:cNvPr>
          <p:cNvSpPr/>
          <p:nvPr/>
        </p:nvSpPr>
        <p:spPr>
          <a:xfrm>
            <a:off x="9848573" y="481978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7" name="Oval 170">
            <a:extLst>
              <a:ext uri="{FF2B5EF4-FFF2-40B4-BE49-F238E27FC236}">
                <a16:creationId xmlns:a16="http://schemas.microsoft.com/office/drawing/2014/main" id="{9D067A91-3AA2-4E8B-A148-4B59D4172560}"/>
              </a:ext>
            </a:extLst>
          </p:cNvPr>
          <p:cNvSpPr/>
          <p:nvPr/>
        </p:nvSpPr>
        <p:spPr>
          <a:xfrm>
            <a:off x="10098963" y="4287705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8" name="Oval 171">
            <a:extLst>
              <a:ext uri="{FF2B5EF4-FFF2-40B4-BE49-F238E27FC236}">
                <a16:creationId xmlns:a16="http://schemas.microsoft.com/office/drawing/2014/main" id="{23333C26-B0F4-40B1-8D0C-D482D6064397}"/>
              </a:ext>
            </a:extLst>
          </p:cNvPr>
          <p:cNvSpPr/>
          <p:nvPr/>
        </p:nvSpPr>
        <p:spPr>
          <a:xfrm>
            <a:off x="9228385" y="3306127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9" name="Oval 172">
            <a:extLst>
              <a:ext uri="{FF2B5EF4-FFF2-40B4-BE49-F238E27FC236}">
                <a16:creationId xmlns:a16="http://schemas.microsoft.com/office/drawing/2014/main" id="{15B6EC58-DBAD-4D7E-9FE1-FA7197E872E8}"/>
              </a:ext>
            </a:extLst>
          </p:cNvPr>
          <p:cNvSpPr/>
          <p:nvPr/>
        </p:nvSpPr>
        <p:spPr>
          <a:xfrm>
            <a:off x="9288905" y="420356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0" name="Oval 173">
            <a:extLst>
              <a:ext uri="{FF2B5EF4-FFF2-40B4-BE49-F238E27FC236}">
                <a16:creationId xmlns:a16="http://schemas.microsoft.com/office/drawing/2014/main" id="{335D038A-173B-4523-B63A-687FE6B7FA0F}"/>
              </a:ext>
            </a:extLst>
          </p:cNvPr>
          <p:cNvSpPr/>
          <p:nvPr/>
        </p:nvSpPr>
        <p:spPr>
          <a:xfrm>
            <a:off x="9706875" y="381412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1" name="Oval 174">
            <a:extLst>
              <a:ext uri="{FF2B5EF4-FFF2-40B4-BE49-F238E27FC236}">
                <a16:creationId xmlns:a16="http://schemas.microsoft.com/office/drawing/2014/main" id="{4F140A6D-2C87-4D6F-A24E-1348FD1B67C7}"/>
              </a:ext>
            </a:extLst>
          </p:cNvPr>
          <p:cNvSpPr/>
          <p:nvPr/>
        </p:nvSpPr>
        <p:spPr>
          <a:xfrm>
            <a:off x="8891649" y="340828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2" name="Oval 175">
            <a:extLst>
              <a:ext uri="{FF2B5EF4-FFF2-40B4-BE49-F238E27FC236}">
                <a16:creationId xmlns:a16="http://schemas.microsoft.com/office/drawing/2014/main" id="{F87BCA6C-9B9B-411C-9527-3211D7E51826}"/>
              </a:ext>
            </a:extLst>
          </p:cNvPr>
          <p:cNvSpPr/>
          <p:nvPr/>
        </p:nvSpPr>
        <p:spPr>
          <a:xfrm>
            <a:off x="9144313" y="4834715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3" name="Oval 176">
            <a:extLst>
              <a:ext uri="{FF2B5EF4-FFF2-40B4-BE49-F238E27FC236}">
                <a16:creationId xmlns:a16="http://schemas.microsoft.com/office/drawing/2014/main" id="{96800316-12B8-40E4-BEBE-87E8DA6F7C7F}"/>
              </a:ext>
            </a:extLst>
          </p:cNvPr>
          <p:cNvSpPr/>
          <p:nvPr/>
        </p:nvSpPr>
        <p:spPr>
          <a:xfrm>
            <a:off x="9407860" y="354814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4" name="Oval 177">
            <a:extLst>
              <a:ext uri="{FF2B5EF4-FFF2-40B4-BE49-F238E27FC236}">
                <a16:creationId xmlns:a16="http://schemas.microsoft.com/office/drawing/2014/main" id="{3A56CDA8-5D8B-4F47-ADC8-90DF2A2D1A23}"/>
              </a:ext>
            </a:extLst>
          </p:cNvPr>
          <p:cNvSpPr/>
          <p:nvPr/>
        </p:nvSpPr>
        <p:spPr>
          <a:xfrm>
            <a:off x="9864228" y="3210299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5" name="Oval 178">
            <a:extLst>
              <a:ext uri="{FF2B5EF4-FFF2-40B4-BE49-F238E27FC236}">
                <a16:creationId xmlns:a16="http://schemas.microsoft.com/office/drawing/2014/main" id="{F49CE4EC-C362-4081-ABD5-1498D2281FB8}"/>
              </a:ext>
            </a:extLst>
          </p:cNvPr>
          <p:cNvSpPr/>
          <p:nvPr/>
        </p:nvSpPr>
        <p:spPr>
          <a:xfrm>
            <a:off x="9523945" y="463748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6" name="Oval 179">
            <a:extLst>
              <a:ext uri="{FF2B5EF4-FFF2-40B4-BE49-F238E27FC236}">
                <a16:creationId xmlns:a16="http://schemas.microsoft.com/office/drawing/2014/main" id="{E76C6C59-8B28-4C7C-BD28-27B6DE635CC1}"/>
              </a:ext>
            </a:extLst>
          </p:cNvPr>
          <p:cNvSpPr/>
          <p:nvPr/>
        </p:nvSpPr>
        <p:spPr>
          <a:xfrm>
            <a:off x="8884879" y="4347423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7" name="Oval 180">
            <a:extLst>
              <a:ext uri="{FF2B5EF4-FFF2-40B4-BE49-F238E27FC236}">
                <a16:creationId xmlns:a16="http://schemas.microsoft.com/office/drawing/2014/main" id="{EBDB43E6-3640-4D39-8A79-CAD4E24E34A5}"/>
              </a:ext>
            </a:extLst>
          </p:cNvPr>
          <p:cNvSpPr/>
          <p:nvPr/>
        </p:nvSpPr>
        <p:spPr>
          <a:xfrm>
            <a:off x="8237706" y="427519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8" name="Oval 181">
            <a:extLst>
              <a:ext uri="{FF2B5EF4-FFF2-40B4-BE49-F238E27FC236}">
                <a16:creationId xmlns:a16="http://schemas.microsoft.com/office/drawing/2014/main" id="{6C201B2D-E00E-4A7D-888A-7BB4641FC4D2}"/>
              </a:ext>
            </a:extLst>
          </p:cNvPr>
          <p:cNvSpPr/>
          <p:nvPr/>
        </p:nvSpPr>
        <p:spPr>
          <a:xfrm>
            <a:off x="8763177" y="3006740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9" name="Oval 182">
            <a:extLst>
              <a:ext uri="{FF2B5EF4-FFF2-40B4-BE49-F238E27FC236}">
                <a16:creationId xmlns:a16="http://schemas.microsoft.com/office/drawing/2014/main" id="{BED54CC0-ED36-487A-95C4-A743CB13B1A9}"/>
              </a:ext>
            </a:extLst>
          </p:cNvPr>
          <p:cNvSpPr/>
          <p:nvPr/>
        </p:nvSpPr>
        <p:spPr>
          <a:xfrm>
            <a:off x="8437381" y="3408281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0" name="Oval 183">
            <a:extLst>
              <a:ext uri="{FF2B5EF4-FFF2-40B4-BE49-F238E27FC236}">
                <a16:creationId xmlns:a16="http://schemas.microsoft.com/office/drawing/2014/main" id="{0B789D1C-262C-4CAD-8B22-20B22D37C8D8}"/>
              </a:ext>
            </a:extLst>
          </p:cNvPr>
          <p:cNvSpPr/>
          <p:nvPr/>
        </p:nvSpPr>
        <p:spPr>
          <a:xfrm>
            <a:off x="8562310" y="47985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1" name="Oval 184">
            <a:extLst>
              <a:ext uri="{FF2B5EF4-FFF2-40B4-BE49-F238E27FC236}">
                <a16:creationId xmlns:a16="http://schemas.microsoft.com/office/drawing/2014/main" id="{DD49F6CB-5EEC-4D1B-A818-24802A65547B}"/>
              </a:ext>
            </a:extLst>
          </p:cNvPr>
          <p:cNvSpPr/>
          <p:nvPr/>
        </p:nvSpPr>
        <p:spPr>
          <a:xfrm>
            <a:off x="8714710" y="49509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2" name="Oval 185">
            <a:extLst>
              <a:ext uri="{FF2B5EF4-FFF2-40B4-BE49-F238E27FC236}">
                <a16:creationId xmlns:a16="http://schemas.microsoft.com/office/drawing/2014/main" id="{EA3E45EA-A2EA-489E-9D3B-EBCB48A95950}"/>
              </a:ext>
            </a:extLst>
          </p:cNvPr>
          <p:cNvSpPr/>
          <p:nvPr/>
        </p:nvSpPr>
        <p:spPr>
          <a:xfrm>
            <a:off x="8848015" y="3192440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3" name="Oval 186">
            <a:extLst>
              <a:ext uri="{FF2B5EF4-FFF2-40B4-BE49-F238E27FC236}">
                <a16:creationId xmlns:a16="http://schemas.microsoft.com/office/drawing/2014/main" id="{1D37912D-BD90-42E1-A59D-44C72ACFFC8A}"/>
              </a:ext>
            </a:extLst>
          </p:cNvPr>
          <p:cNvSpPr/>
          <p:nvPr/>
        </p:nvSpPr>
        <p:spPr>
          <a:xfrm>
            <a:off x="9019510" y="52557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4" name="Oval 187">
            <a:extLst>
              <a:ext uri="{FF2B5EF4-FFF2-40B4-BE49-F238E27FC236}">
                <a16:creationId xmlns:a16="http://schemas.microsoft.com/office/drawing/2014/main" id="{62477DD9-3BDA-4C5D-9099-2AB1FFA15908}"/>
              </a:ext>
            </a:extLst>
          </p:cNvPr>
          <p:cNvSpPr/>
          <p:nvPr/>
        </p:nvSpPr>
        <p:spPr>
          <a:xfrm>
            <a:off x="9171910" y="540814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5" name="Oval 188">
            <a:extLst>
              <a:ext uri="{FF2B5EF4-FFF2-40B4-BE49-F238E27FC236}">
                <a16:creationId xmlns:a16="http://schemas.microsoft.com/office/drawing/2014/main" id="{B4F2D763-1D5D-4970-BCA6-0415C9E3F79C}"/>
              </a:ext>
            </a:extLst>
          </p:cNvPr>
          <p:cNvSpPr/>
          <p:nvPr/>
        </p:nvSpPr>
        <p:spPr>
          <a:xfrm>
            <a:off x="8194839" y="3969696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6" name="Oval 189">
            <a:extLst>
              <a:ext uri="{FF2B5EF4-FFF2-40B4-BE49-F238E27FC236}">
                <a16:creationId xmlns:a16="http://schemas.microsoft.com/office/drawing/2014/main" id="{7B716F98-FE2B-403D-B740-7E27B045DE2C}"/>
              </a:ext>
            </a:extLst>
          </p:cNvPr>
          <p:cNvSpPr/>
          <p:nvPr/>
        </p:nvSpPr>
        <p:spPr>
          <a:xfrm>
            <a:off x="9239389" y="3998884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7" name="Oval 190">
            <a:extLst>
              <a:ext uri="{FF2B5EF4-FFF2-40B4-BE49-F238E27FC236}">
                <a16:creationId xmlns:a16="http://schemas.microsoft.com/office/drawing/2014/main" id="{7E8ABCDE-244B-4333-9459-231422B6145C}"/>
              </a:ext>
            </a:extLst>
          </p:cNvPr>
          <p:cNvSpPr/>
          <p:nvPr/>
        </p:nvSpPr>
        <p:spPr>
          <a:xfrm>
            <a:off x="8656646" y="5318188"/>
            <a:ext cx="96935" cy="89956"/>
          </a:xfrm>
          <a:prstGeom prst="ellipse">
            <a:avLst/>
          </a:prstGeom>
          <a:noFill/>
          <a:ln w="19050" cap="flat" cmpd="sng" algn="in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1A2E4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8" name="CasellaDiTesto 107"/>
          <p:cNvSpPr txBox="1"/>
          <p:nvPr/>
        </p:nvSpPr>
        <p:spPr>
          <a:xfrm>
            <a:off x="6973219" y="1118514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kern="0" dirty="0" smtClean="0">
                <a:solidFill>
                  <a:srgbClr val="00B050"/>
                </a:solidFill>
              </a:rPr>
              <a:t>Untargeted</a:t>
            </a:r>
            <a:r>
              <a:rPr lang="en-US" sz="2400" kern="0" dirty="0" smtClean="0">
                <a:solidFill>
                  <a:srgbClr val="FF0000"/>
                </a:solidFill>
              </a:rPr>
              <a:t> </a:t>
            </a:r>
            <a:r>
              <a:rPr lang="en-US" sz="2400" kern="0" dirty="0" smtClean="0"/>
              <a:t>-</a:t>
            </a:r>
            <a:r>
              <a:rPr lang="en-US" sz="2400" kern="0" dirty="0" smtClean="0">
                <a:solidFill>
                  <a:srgbClr val="FF0000"/>
                </a:solidFill>
              </a:rPr>
              <a:t> Targeted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060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05724" y="2677449"/>
            <a:ext cx="2700000" cy="122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ttangolo 22"/>
          <p:cNvSpPr/>
          <p:nvPr/>
        </p:nvSpPr>
        <p:spPr>
          <a:xfrm>
            <a:off x="414834" y="1551871"/>
            <a:ext cx="396458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Target Template </a:t>
            </a:r>
            <a:r>
              <a:rPr lang="en-US" sz="1600" b="1" dirty="0"/>
              <a:t>Construction (GC Image™)</a:t>
            </a:r>
          </a:p>
          <a:p>
            <a:pPr>
              <a:buFont typeface="Symbol" pitchFamily="18" charset="2"/>
              <a:buChar char=""/>
            </a:pPr>
            <a:r>
              <a:rPr lang="en-US" sz="1600" dirty="0"/>
              <a:t>file import , rasterization, </a:t>
            </a:r>
            <a:r>
              <a:rPr lang="en-US" sz="1600" dirty="0" smtClean="0"/>
              <a:t>colorization</a:t>
            </a:r>
            <a:endParaRPr lang="en-US" sz="1600" dirty="0"/>
          </a:p>
          <a:p>
            <a:pPr>
              <a:buFont typeface="Symbol" pitchFamily="18" charset="2"/>
              <a:buChar char=""/>
            </a:pPr>
            <a:r>
              <a:rPr lang="en-US" sz="1600" dirty="0"/>
              <a:t>baseline correction</a:t>
            </a:r>
          </a:p>
          <a:p>
            <a:pPr>
              <a:buFont typeface="Symbol" pitchFamily="18" charset="2"/>
              <a:buChar char=""/>
            </a:pPr>
            <a:r>
              <a:rPr lang="en-US" sz="1600" b="1" dirty="0"/>
              <a:t>2D peaks</a:t>
            </a:r>
            <a:r>
              <a:rPr lang="en-US" sz="1600" dirty="0"/>
              <a:t> (blobs) </a:t>
            </a:r>
            <a:r>
              <a:rPr lang="en-US" sz="1600" b="1" dirty="0"/>
              <a:t>detection</a:t>
            </a:r>
            <a:r>
              <a:rPr lang="en-US" sz="1600" dirty="0"/>
              <a:t> and </a:t>
            </a:r>
            <a:r>
              <a:rPr lang="en-US" sz="1600" b="1" dirty="0"/>
              <a:t>integration</a:t>
            </a:r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b="1" dirty="0"/>
          </a:p>
          <a:p>
            <a:pPr>
              <a:buFont typeface="Symbol" pitchFamily="18" charset="2"/>
              <a:buChar char=""/>
            </a:pPr>
            <a:r>
              <a:rPr lang="en-US" sz="1600" b="1" dirty="0"/>
              <a:t>Linear Retention Index</a:t>
            </a:r>
            <a:r>
              <a:rPr lang="en-US" sz="1600" dirty="0"/>
              <a:t> (LRI) </a:t>
            </a:r>
            <a:r>
              <a:rPr lang="en-US" sz="1600" b="1" dirty="0"/>
              <a:t>calibration</a:t>
            </a:r>
          </a:p>
          <a:p>
            <a:pPr>
              <a:buFont typeface="Symbol" pitchFamily="18" charset="2"/>
              <a:buChar char=""/>
            </a:pPr>
            <a:r>
              <a:rPr lang="en-US" sz="1600" dirty="0"/>
              <a:t>compound </a:t>
            </a:r>
            <a:r>
              <a:rPr lang="en-US" sz="1600" b="1" dirty="0"/>
              <a:t>identification</a:t>
            </a:r>
            <a:r>
              <a:rPr lang="en-US" sz="1600" dirty="0"/>
              <a:t> (NIST Algorithm)</a:t>
            </a:r>
          </a:p>
          <a:p>
            <a:pPr>
              <a:buFont typeface="Symbol" pitchFamily="18" charset="2"/>
              <a:buChar char=""/>
            </a:pPr>
            <a:r>
              <a:rPr lang="en-US" sz="1600" dirty="0"/>
              <a:t>build of </a:t>
            </a:r>
            <a:r>
              <a:rPr lang="en-US" sz="1600" b="1" u="sng" dirty="0"/>
              <a:t>template of known target peaks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3295558" y="3074350"/>
            <a:ext cx="953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2D plot</a:t>
            </a:r>
          </a:p>
          <a:p>
            <a:r>
              <a:rPr lang="en-US" sz="1200" dirty="0" smtClean="0"/>
              <a:t>visualization</a:t>
            </a:r>
            <a:endParaRPr lang="en-US" sz="12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4758263" y="4770438"/>
            <a:ext cx="736356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Raw hazelnut </a:t>
            </a:r>
            <a:r>
              <a:rPr lang="en-US" sz="1200" b="1" dirty="0" smtClean="0">
                <a:solidFill>
                  <a:srgbClr val="FF0000"/>
                </a:solidFill>
              </a:rPr>
              <a:t>volatiles </a:t>
            </a:r>
            <a:r>
              <a:rPr lang="en-US" sz="1200" b="1" dirty="0">
                <a:solidFill>
                  <a:srgbClr val="FF0000"/>
                </a:solidFill>
              </a:rPr>
              <a:t>-</a:t>
            </a:r>
            <a:r>
              <a:rPr lang="en-US" sz="1200" b="1" dirty="0"/>
              <a:t> </a:t>
            </a:r>
            <a:r>
              <a:rPr lang="en-US" sz="1200" b="1" dirty="0" err="1" smtClean="0"/>
              <a:t>Giresun</a:t>
            </a:r>
            <a:r>
              <a:rPr lang="en-US" sz="1200" b="1" dirty="0" smtClean="0"/>
              <a:t> Region harvest 2020 -HS-SPME </a:t>
            </a:r>
            <a:r>
              <a:rPr lang="en-US" sz="1200" b="1" dirty="0"/>
              <a:t>(CAR/PDMS/DVB) - </a:t>
            </a:r>
            <a:r>
              <a:rPr lang="en-US" sz="1200" b="1" dirty="0" smtClean="0"/>
              <a:t>125 </a:t>
            </a:r>
            <a:r>
              <a:rPr lang="en-US" sz="1200" b="1" dirty="0"/>
              <a:t>mg - </a:t>
            </a:r>
            <a:r>
              <a:rPr lang="en-US" sz="1200" b="1" dirty="0" smtClean="0"/>
              <a:t>50°C/50 </a:t>
            </a:r>
            <a:r>
              <a:rPr lang="en-US" sz="1200" b="1" dirty="0"/>
              <a:t>min </a:t>
            </a:r>
          </a:p>
          <a:p>
            <a:endParaRPr lang="it-IT" sz="800" dirty="0" smtClean="0"/>
          </a:p>
          <a:p>
            <a:r>
              <a:rPr lang="it-IT" dirty="0" smtClean="0"/>
              <a:t>GC×GC </a:t>
            </a:r>
            <a:r>
              <a:rPr lang="it-IT" dirty="0" err="1" smtClean="0"/>
              <a:t>chromatograms</a:t>
            </a:r>
            <a:r>
              <a:rPr lang="it-IT" dirty="0" smtClean="0"/>
              <a:t> are </a:t>
            </a:r>
            <a:r>
              <a:rPr lang="it-IT" u="sng" dirty="0" err="1" smtClean="0"/>
              <a:t>pre-targeted</a:t>
            </a:r>
            <a:r>
              <a:rPr lang="it-IT" dirty="0" smtClean="0"/>
              <a:t> by </a:t>
            </a:r>
            <a:r>
              <a:rPr lang="it-IT" b="1" dirty="0" err="1" smtClean="0">
                <a:solidFill>
                  <a:srgbClr val="FF0000"/>
                </a:solidFill>
              </a:rPr>
              <a:t>locating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known</a:t>
            </a:r>
            <a:r>
              <a:rPr lang="it-IT" b="1" dirty="0" smtClean="0">
                <a:solidFill>
                  <a:srgbClr val="FF0000"/>
                </a:solidFill>
              </a:rPr>
              <a:t> analytes </a:t>
            </a:r>
            <a:r>
              <a:rPr lang="it-IT" dirty="0" smtClean="0"/>
              <a:t>and </a:t>
            </a:r>
            <a:r>
              <a:rPr lang="it-IT" dirty="0" err="1" smtClean="0"/>
              <a:t>collecting</a:t>
            </a:r>
            <a:r>
              <a:rPr lang="it-IT" dirty="0" smtClean="0"/>
              <a:t> </a:t>
            </a:r>
            <a:r>
              <a:rPr lang="it-IT" dirty="0" err="1" smtClean="0"/>
              <a:t>their</a:t>
            </a:r>
            <a:r>
              <a:rPr lang="it-IT" dirty="0" smtClean="0"/>
              <a:t> </a:t>
            </a:r>
            <a:r>
              <a:rPr lang="it-IT" dirty="0" err="1" smtClean="0"/>
              <a:t>metadata</a:t>
            </a:r>
            <a:r>
              <a:rPr lang="it-IT" dirty="0" smtClean="0"/>
              <a:t> (MS </a:t>
            </a:r>
            <a:r>
              <a:rPr lang="it-IT" dirty="0" err="1" smtClean="0"/>
              <a:t>response</a:t>
            </a:r>
            <a:r>
              <a:rPr lang="it-IT" dirty="0" smtClean="0"/>
              <a:t>, MS </a:t>
            </a:r>
            <a:r>
              <a:rPr lang="it-IT" dirty="0" err="1" smtClean="0"/>
              <a:t>fragmentation</a:t>
            </a:r>
            <a:r>
              <a:rPr lang="it-IT" dirty="0" smtClean="0"/>
              <a:t>, LRI, </a:t>
            </a:r>
            <a:r>
              <a:rPr lang="it-IT" dirty="0" err="1" smtClean="0"/>
              <a:t>chemical</a:t>
            </a:r>
            <a:r>
              <a:rPr lang="it-IT" dirty="0" smtClean="0"/>
              <a:t> </a:t>
            </a:r>
            <a:r>
              <a:rPr lang="it-IT" dirty="0" err="1" smtClean="0"/>
              <a:t>names</a:t>
            </a:r>
            <a:r>
              <a:rPr lang="it-IT" dirty="0" smtClean="0"/>
              <a:t>, informative </a:t>
            </a:r>
            <a:r>
              <a:rPr lang="it-IT" dirty="0" err="1" smtClean="0"/>
              <a:t>role</a:t>
            </a:r>
            <a:r>
              <a:rPr lang="it-IT" dirty="0" smtClean="0"/>
              <a:t> etc..). </a:t>
            </a:r>
            <a:r>
              <a:rPr lang="it-IT" b="1" dirty="0" err="1" smtClean="0">
                <a:solidFill>
                  <a:srgbClr val="00B050"/>
                </a:solidFill>
              </a:rPr>
              <a:t>Unknowns</a:t>
            </a:r>
            <a:r>
              <a:rPr lang="it-IT" dirty="0" smtClean="0"/>
              <a:t> are </a:t>
            </a:r>
            <a:r>
              <a:rPr lang="it-IT" dirty="0" err="1" smtClean="0"/>
              <a:t>annotated</a:t>
            </a:r>
            <a:r>
              <a:rPr lang="it-IT" dirty="0" smtClean="0"/>
              <a:t> and cross-</a:t>
            </a:r>
            <a:r>
              <a:rPr lang="it-IT" dirty="0" err="1" smtClean="0"/>
              <a:t>matched</a:t>
            </a:r>
            <a:r>
              <a:rPr lang="it-IT" dirty="0" smtClean="0"/>
              <a:t> by </a:t>
            </a:r>
            <a:r>
              <a:rPr lang="it-IT" dirty="0" err="1" smtClean="0"/>
              <a:t>automatic</a:t>
            </a:r>
            <a:r>
              <a:rPr lang="it-IT" dirty="0" smtClean="0"/>
              <a:t> processing.</a:t>
            </a: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783" y="1456995"/>
            <a:ext cx="7363567" cy="323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076" y="1456995"/>
            <a:ext cx="4392104" cy="3952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154">
            <a:extLst>
              <a:ext uri="{FF2B5EF4-FFF2-40B4-BE49-F238E27FC236}">
                <a16:creationId xmlns:a16="http://schemas.microsoft.com/office/drawing/2014/main" id="{9C817C69-A763-4442-B9B9-3055240F226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16" t="2049" r="939" b="4312"/>
          <a:stretch/>
        </p:blipFill>
        <p:spPr>
          <a:xfrm>
            <a:off x="4745248" y="2342411"/>
            <a:ext cx="7359853" cy="394182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29" name="Connettore 2 28"/>
          <p:cNvCxnSpPr/>
          <p:nvPr/>
        </p:nvCxnSpPr>
        <p:spPr>
          <a:xfrm flipV="1">
            <a:off x="2809653" y="3235128"/>
            <a:ext cx="3053361" cy="9389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4741382" y="988109"/>
            <a:ext cx="645266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b="1" i="1" dirty="0" err="1" smtClean="0">
                <a:solidFill>
                  <a:srgbClr val="92D050"/>
                </a:solidFill>
              </a:rPr>
              <a:t>Untargeted</a:t>
            </a:r>
            <a:r>
              <a:rPr lang="it-IT" b="1" i="1" dirty="0" smtClean="0">
                <a:solidFill>
                  <a:schemeClr val="bg1"/>
                </a:solidFill>
              </a:rPr>
              <a:t>/</a:t>
            </a:r>
            <a:r>
              <a:rPr lang="it-IT" b="1" i="1" dirty="0" err="1" smtClean="0">
                <a:solidFill>
                  <a:srgbClr val="FF0000"/>
                </a:solidFill>
              </a:rPr>
              <a:t>Targeted</a:t>
            </a:r>
            <a:r>
              <a:rPr lang="it-IT" b="1" dirty="0" smtClean="0">
                <a:solidFill>
                  <a:schemeClr val="bg1"/>
                </a:solidFill>
              </a:rPr>
              <a:t> Fingerprinting</a:t>
            </a:r>
            <a:r>
              <a:rPr lang="it-IT" b="1" baseline="30000" dirty="0" smtClean="0">
                <a:solidFill>
                  <a:schemeClr val="bg1"/>
                </a:solidFill>
              </a:rPr>
              <a:t>1-4</a:t>
            </a:r>
            <a:r>
              <a:rPr lang="it-IT" b="1" dirty="0" smtClean="0">
                <a:solidFill>
                  <a:schemeClr val="bg1"/>
                </a:solidFill>
              </a:rPr>
              <a:t> - </a:t>
            </a:r>
            <a:r>
              <a:rPr lang="it-IT" b="1" dirty="0" err="1" smtClean="0">
                <a:solidFill>
                  <a:schemeClr val="bg1"/>
                </a:solidFill>
              </a:rPr>
              <a:t>comprehensive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mapping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11152" y="5504765"/>
            <a:ext cx="46471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[1] </a:t>
            </a:r>
            <a:r>
              <a:rPr lang="en-US" sz="800" dirty="0" err="1"/>
              <a:t>Magagna</a:t>
            </a:r>
            <a:r>
              <a:rPr lang="en-US" sz="800" dirty="0"/>
              <a:t>, F., </a:t>
            </a:r>
            <a:r>
              <a:rPr lang="en-US" sz="800" dirty="0" err="1"/>
              <a:t>Valverde-Som</a:t>
            </a:r>
            <a:r>
              <a:rPr lang="en-US" sz="800" dirty="0"/>
              <a:t>, L., </a:t>
            </a:r>
            <a:r>
              <a:rPr lang="en-US" sz="800" dirty="0" err="1"/>
              <a:t>Ruíz-Samblás</a:t>
            </a:r>
            <a:r>
              <a:rPr lang="en-US" sz="800" dirty="0"/>
              <a:t>, C., </a:t>
            </a:r>
            <a:r>
              <a:rPr lang="en-US" sz="800" dirty="0" err="1"/>
              <a:t>Cuadros</a:t>
            </a:r>
            <a:r>
              <a:rPr lang="en-US" sz="800" dirty="0"/>
              <a:t>-Rodríguez, L., </a:t>
            </a:r>
            <a:r>
              <a:rPr lang="en-US" sz="800" dirty="0" err="1"/>
              <a:t>Reichenbach</a:t>
            </a:r>
            <a:r>
              <a:rPr lang="en-US" sz="800" dirty="0"/>
              <a:t>, S. E., </a:t>
            </a:r>
            <a:r>
              <a:rPr lang="en-US" sz="800" dirty="0" err="1"/>
              <a:t>Bicchi</a:t>
            </a:r>
            <a:r>
              <a:rPr lang="en-US" sz="800" dirty="0"/>
              <a:t>, C., &amp; Cordero, C. (2016). </a:t>
            </a:r>
            <a:r>
              <a:rPr lang="en-US" sz="800" dirty="0" smtClean="0"/>
              <a:t> </a:t>
            </a:r>
            <a:r>
              <a:rPr lang="en-US" sz="800" dirty="0" err="1" smtClean="0"/>
              <a:t>Analytica</a:t>
            </a:r>
            <a:r>
              <a:rPr lang="en-US" sz="800" dirty="0" smtClean="0"/>
              <a:t> </a:t>
            </a:r>
            <a:r>
              <a:rPr lang="en-US" sz="800" dirty="0" err="1"/>
              <a:t>Chimica</a:t>
            </a:r>
            <a:r>
              <a:rPr lang="en-US" sz="800" dirty="0"/>
              <a:t> </a:t>
            </a:r>
            <a:r>
              <a:rPr lang="en-US" sz="800" dirty="0" err="1"/>
              <a:t>Acta</a:t>
            </a:r>
            <a:r>
              <a:rPr lang="en-US" sz="800" dirty="0"/>
              <a:t>, 936, 245–258. </a:t>
            </a:r>
            <a:endParaRPr lang="en-US" sz="800" dirty="0" smtClean="0"/>
          </a:p>
          <a:p>
            <a:r>
              <a:rPr lang="en-US" sz="800" dirty="0"/>
              <a:t>[2] </a:t>
            </a:r>
            <a:r>
              <a:rPr lang="en-US" sz="800" dirty="0" err="1"/>
              <a:t>Reichenbach</a:t>
            </a:r>
            <a:r>
              <a:rPr lang="en-US" sz="800" dirty="0"/>
              <a:t>, S. E., Tian, X., Tao, Q., Ledford, E. B., Wu, Z., &amp; </a:t>
            </a:r>
            <a:r>
              <a:rPr lang="en-US" sz="800" dirty="0" err="1"/>
              <a:t>Fiehn</a:t>
            </a:r>
            <a:r>
              <a:rPr lang="en-US" sz="800" dirty="0"/>
              <a:t>, O. (</a:t>
            </a:r>
            <a:r>
              <a:rPr lang="en-US" sz="800" dirty="0" smtClean="0"/>
              <a:t>2011). </a:t>
            </a:r>
            <a:r>
              <a:rPr lang="en-US" sz="800" dirty="0" err="1" smtClean="0"/>
              <a:t>Talanta</a:t>
            </a:r>
            <a:r>
              <a:rPr lang="en-US" sz="800" dirty="0"/>
              <a:t>, 83(4), </a:t>
            </a:r>
            <a:r>
              <a:rPr lang="en-US" sz="800" dirty="0" smtClean="0"/>
              <a:t>1279–1288</a:t>
            </a:r>
          </a:p>
          <a:p>
            <a:r>
              <a:rPr lang="en-US" sz="800" dirty="0" smtClean="0"/>
              <a:t>[3</a:t>
            </a:r>
            <a:r>
              <a:rPr lang="en-US" sz="800" dirty="0"/>
              <a:t>] </a:t>
            </a:r>
            <a:r>
              <a:rPr lang="en-US" sz="800" dirty="0" err="1"/>
              <a:t>Reichenbach</a:t>
            </a:r>
            <a:r>
              <a:rPr lang="en-US" sz="800" dirty="0"/>
              <a:t>, S. E., </a:t>
            </a:r>
            <a:r>
              <a:rPr lang="en-US" sz="800" dirty="0" err="1"/>
              <a:t>Zini</a:t>
            </a:r>
            <a:r>
              <a:rPr lang="en-US" sz="800" dirty="0"/>
              <a:t>, C. A., </a:t>
            </a:r>
            <a:r>
              <a:rPr lang="en-US" sz="800" dirty="0" err="1"/>
              <a:t>Nicolli</a:t>
            </a:r>
            <a:r>
              <a:rPr lang="en-US" sz="800" dirty="0"/>
              <a:t>, K. P., </a:t>
            </a:r>
            <a:r>
              <a:rPr lang="en-US" sz="800" dirty="0" err="1"/>
              <a:t>Welke</a:t>
            </a:r>
            <a:r>
              <a:rPr lang="en-US" sz="800" dirty="0"/>
              <a:t>, J. E., Cordero, C., &amp; Tao, Q. (2019). </a:t>
            </a:r>
            <a:r>
              <a:rPr lang="en-US" sz="800" dirty="0" smtClean="0"/>
              <a:t>Journal </a:t>
            </a:r>
            <a:r>
              <a:rPr lang="en-US" sz="800" dirty="0"/>
              <a:t>of Chromatography A, 1595, </a:t>
            </a:r>
            <a:r>
              <a:rPr lang="en-US" sz="800" dirty="0" smtClean="0"/>
              <a:t>158–167</a:t>
            </a:r>
          </a:p>
          <a:p>
            <a:r>
              <a:rPr lang="en-US" sz="800" dirty="0"/>
              <a:t>[4] Cordero, C., </a:t>
            </a:r>
            <a:r>
              <a:rPr lang="en-US" sz="800" dirty="0" err="1"/>
              <a:t>Guglielmetti</a:t>
            </a:r>
            <a:r>
              <a:rPr lang="en-US" sz="800" dirty="0"/>
              <a:t>, A., </a:t>
            </a:r>
            <a:r>
              <a:rPr lang="en-US" sz="800" dirty="0" err="1"/>
              <a:t>Bicchi</a:t>
            </a:r>
            <a:r>
              <a:rPr lang="en-US" sz="800" dirty="0"/>
              <a:t>, C., </a:t>
            </a:r>
            <a:r>
              <a:rPr lang="en-US" sz="800" dirty="0" err="1"/>
              <a:t>Liberto</a:t>
            </a:r>
            <a:r>
              <a:rPr lang="en-US" sz="800" dirty="0"/>
              <a:t>, E., </a:t>
            </a:r>
            <a:r>
              <a:rPr lang="en-US" sz="800" dirty="0" err="1"/>
              <a:t>Baroux</a:t>
            </a:r>
            <a:r>
              <a:rPr lang="en-US" sz="800" dirty="0"/>
              <a:t>, L., Merle, P., … </a:t>
            </a:r>
            <a:r>
              <a:rPr lang="en-US" sz="800" dirty="0" err="1"/>
              <a:t>Reichenbach</a:t>
            </a:r>
            <a:r>
              <a:rPr lang="en-US" sz="800" dirty="0"/>
              <a:t>, S. E. (2019). </a:t>
            </a:r>
            <a:r>
              <a:rPr lang="en-US" sz="800" dirty="0" smtClean="0"/>
              <a:t>Journal </a:t>
            </a:r>
            <a:r>
              <a:rPr lang="en-US" sz="800" dirty="0"/>
              <a:t>of Chromatography A, 1597, </a:t>
            </a:r>
            <a:r>
              <a:rPr lang="en-US" sz="800" dirty="0" smtClean="0"/>
              <a:t>132–141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3541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6737" y="1405155"/>
            <a:ext cx="4392104" cy="3952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154">
            <a:extLst>
              <a:ext uri="{FF2B5EF4-FFF2-40B4-BE49-F238E27FC236}">
                <a16:creationId xmlns:a16="http://schemas.microsoft.com/office/drawing/2014/main" id="{9C817C69-A763-4442-B9B9-3055240F226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16" t="2049" r="939" b="4312"/>
          <a:stretch/>
        </p:blipFill>
        <p:spPr>
          <a:xfrm>
            <a:off x="5997538" y="1036855"/>
            <a:ext cx="4686054" cy="2509776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9"/>
          <a:srcRect l="54250" t="37112" r="1167" b="17851"/>
          <a:stretch/>
        </p:blipFill>
        <p:spPr>
          <a:xfrm>
            <a:off x="5997538" y="3653620"/>
            <a:ext cx="4686054" cy="2662730"/>
          </a:xfrm>
          <a:prstGeom prst="rect">
            <a:avLst/>
          </a:prstGeom>
          <a:ln w="38100">
            <a:solidFill>
              <a:srgbClr val="66FF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CasellaDiTesto 24"/>
          <p:cNvSpPr txBox="1"/>
          <p:nvPr/>
        </p:nvSpPr>
        <p:spPr>
          <a:xfrm>
            <a:off x="8554348" y="4960054"/>
            <a:ext cx="2270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00B050"/>
                </a:solidFill>
              </a:rPr>
              <a:t>Unknown</a:t>
            </a:r>
            <a:r>
              <a:rPr lang="it-IT" b="1" dirty="0" smtClean="0">
                <a:solidFill>
                  <a:srgbClr val="00B050"/>
                </a:solidFill>
              </a:rPr>
              <a:t> </a:t>
            </a:r>
            <a:r>
              <a:rPr lang="it-IT" b="1" dirty="0" err="1" smtClean="0">
                <a:solidFill>
                  <a:srgbClr val="00B050"/>
                </a:solidFill>
              </a:rPr>
              <a:t>feature</a:t>
            </a:r>
            <a:endParaRPr lang="it-IT" b="1" dirty="0" smtClean="0">
              <a:solidFill>
                <a:srgbClr val="00B050"/>
              </a:solidFill>
            </a:endParaRPr>
          </a:p>
          <a:p>
            <a:r>
              <a:rPr lang="it-IT" b="1" dirty="0" err="1" smtClean="0">
                <a:solidFill>
                  <a:srgbClr val="00B050"/>
                </a:solidFill>
              </a:rPr>
              <a:t>Untargeted</a:t>
            </a:r>
            <a:r>
              <a:rPr lang="it-IT" b="1" dirty="0" smtClean="0">
                <a:solidFill>
                  <a:srgbClr val="00B050"/>
                </a:solidFill>
              </a:rPr>
              <a:t> analytes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8645118" y="2291743"/>
            <a:ext cx="1628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Known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feature</a:t>
            </a:r>
            <a:endParaRPr lang="it-IT" b="1" dirty="0" smtClean="0">
              <a:solidFill>
                <a:srgbClr val="FF0000"/>
              </a:solidFill>
            </a:endParaRPr>
          </a:p>
          <a:p>
            <a:r>
              <a:rPr lang="it-IT" b="1" dirty="0" smtClean="0">
                <a:solidFill>
                  <a:srgbClr val="FF0000"/>
                </a:solidFill>
              </a:rPr>
              <a:t>Target analytes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7" name="Connettore 2 26"/>
          <p:cNvCxnSpPr/>
          <p:nvPr/>
        </p:nvCxnSpPr>
        <p:spPr>
          <a:xfrm flipV="1">
            <a:off x="3522789" y="2291743"/>
            <a:ext cx="2703661" cy="18286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2683884" y="4281988"/>
            <a:ext cx="3829034" cy="538031"/>
          </a:xfrm>
          <a:prstGeom prst="straightConnector1">
            <a:avLst/>
          </a:prstGeom>
          <a:ln w="3810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4230928" y="523220"/>
            <a:ext cx="6452664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b="1" i="1" dirty="0" err="1" smtClean="0">
                <a:solidFill>
                  <a:srgbClr val="92D050"/>
                </a:solidFill>
              </a:rPr>
              <a:t>Untargeted</a:t>
            </a:r>
            <a:r>
              <a:rPr lang="it-IT" b="1" i="1" dirty="0" smtClean="0">
                <a:solidFill>
                  <a:schemeClr val="bg1"/>
                </a:solidFill>
              </a:rPr>
              <a:t>/</a:t>
            </a:r>
            <a:r>
              <a:rPr lang="it-IT" b="1" i="1" dirty="0" err="1" smtClean="0">
                <a:solidFill>
                  <a:srgbClr val="FF0000"/>
                </a:solidFill>
              </a:rPr>
              <a:t>Targeted</a:t>
            </a:r>
            <a:r>
              <a:rPr lang="it-IT" b="1" dirty="0" smtClean="0">
                <a:solidFill>
                  <a:schemeClr val="bg1"/>
                </a:solidFill>
              </a:rPr>
              <a:t> Fingerprinting</a:t>
            </a:r>
            <a:r>
              <a:rPr lang="it-IT" b="1" baseline="30000" dirty="0" smtClean="0">
                <a:solidFill>
                  <a:schemeClr val="bg1"/>
                </a:solidFill>
              </a:rPr>
              <a:t>1-4</a:t>
            </a:r>
            <a:r>
              <a:rPr lang="it-IT" b="1" dirty="0" smtClean="0">
                <a:solidFill>
                  <a:schemeClr val="bg1"/>
                </a:solidFill>
              </a:rPr>
              <a:t> - </a:t>
            </a:r>
            <a:r>
              <a:rPr lang="it-IT" b="1" dirty="0" err="1" smtClean="0">
                <a:solidFill>
                  <a:schemeClr val="bg1"/>
                </a:solidFill>
              </a:rPr>
              <a:t>comprehensive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mapping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15749" y="1503679"/>
            <a:ext cx="8157691" cy="168358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tangolo 16"/>
          <p:cNvSpPr/>
          <p:nvPr/>
        </p:nvSpPr>
        <p:spPr>
          <a:xfrm>
            <a:off x="315746" y="3295670"/>
            <a:ext cx="8157691" cy="14696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sellaDiTesto 1"/>
          <p:cNvSpPr txBox="1"/>
          <p:nvPr/>
        </p:nvSpPr>
        <p:spPr>
          <a:xfrm>
            <a:off x="413403" y="795581"/>
            <a:ext cx="8060034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Agenda</a:t>
            </a:r>
            <a:endParaRPr lang="en-US" sz="2800" b="1" dirty="0" smtClean="0"/>
          </a:p>
          <a:p>
            <a:endParaRPr lang="en-US" sz="1500" dirty="0"/>
          </a:p>
          <a:p>
            <a:r>
              <a:rPr lang="en-US" sz="2000" b="1" dirty="0" smtClean="0"/>
              <a:t>Definitions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Artificial Intelligence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i="1" dirty="0" smtClean="0"/>
              <a:t>omics</a:t>
            </a:r>
            <a:r>
              <a:rPr lang="en-US" sz="2000" dirty="0" smtClean="0"/>
              <a:t> context and the role of 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Type of AI approaches in food omics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i="1" dirty="0"/>
              <a:t>Gestalt </a:t>
            </a:r>
            <a:r>
              <a:rPr lang="en-US" sz="2000" dirty="0"/>
              <a:t>concept</a:t>
            </a:r>
            <a:r>
              <a:rPr lang="en-US" sz="2000" i="1" dirty="0"/>
              <a:t> </a:t>
            </a:r>
            <a:r>
              <a:rPr lang="en-US" sz="2000" dirty="0"/>
              <a:t>in analytical </a:t>
            </a:r>
            <a:r>
              <a:rPr lang="en-US" sz="2000" dirty="0" smtClean="0"/>
              <a:t>science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Application of AI concepts in </a:t>
            </a:r>
            <a:r>
              <a:rPr lang="en-US" sz="2000" b="1" i="1" dirty="0" err="1" smtClean="0"/>
              <a:t>omic</a:t>
            </a:r>
            <a:r>
              <a:rPr lang="en-US" sz="2000" b="1" dirty="0" smtClean="0"/>
              <a:t> workflows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Pattern recognition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Computer Vision and Augmented visualization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Artificial Intelligence smelling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0607041" y="721361"/>
            <a:ext cx="1391920" cy="1727200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6956205" y="3881987"/>
            <a:ext cx="3253368" cy="19676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Practical example</a:t>
            </a:r>
          </a:p>
          <a:p>
            <a:r>
              <a:rPr lang="en-US" b="1" dirty="0">
                <a:solidFill>
                  <a:schemeClr val="tx1"/>
                </a:solidFill>
              </a:rPr>
              <a:t>-&gt; Shelling nuts</a:t>
            </a:r>
            <a:r>
              <a:rPr lang="en-US" dirty="0">
                <a:solidFill>
                  <a:schemeClr val="tx1"/>
                </a:solidFill>
              </a:rPr>
              <a:t>: an </a:t>
            </a:r>
            <a:r>
              <a:rPr lang="en-US" i="1" dirty="0">
                <a:solidFill>
                  <a:schemeClr val="tx1"/>
                </a:solidFill>
              </a:rPr>
              <a:t>omics</a:t>
            </a:r>
            <a:r>
              <a:rPr lang="en-US" dirty="0">
                <a:solidFill>
                  <a:schemeClr val="tx1"/>
                </a:solidFill>
              </a:rPr>
              <a:t> approach to unravel hazelnut quality and flavor </a:t>
            </a:r>
          </a:p>
          <a:p>
            <a:r>
              <a:rPr lang="en-US" dirty="0">
                <a:solidFill>
                  <a:schemeClr val="tx1"/>
                </a:solidFill>
              </a:rPr>
              <a:t>by advanced chromatographic </a:t>
            </a:r>
            <a:r>
              <a:rPr lang="en-US" dirty="0" smtClean="0">
                <a:solidFill>
                  <a:schemeClr val="tx1"/>
                </a:solidFill>
              </a:rPr>
              <a:t>fingerprinting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6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01076" y="1003498"/>
            <a:ext cx="179106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Pattern recognition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151969" y="3278390"/>
            <a:ext cx="4164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Targeted</a:t>
            </a:r>
            <a:r>
              <a:rPr lang="it-IT" dirty="0" smtClean="0"/>
              <a:t> and </a:t>
            </a:r>
            <a:r>
              <a:rPr lang="it-IT" b="1" dirty="0" err="1" smtClean="0">
                <a:solidFill>
                  <a:srgbClr val="00CC33"/>
                </a:solidFill>
              </a:rPr>
              <a:t>untargeted</a:t>
            </a:r>
            <a:r>
              <a:rPr lang="it-IT" dirty="0" smtClean="0"/>
              <a:t> </a:t>
            </a:r>
            <a:r>
              <a:rPr lang="it-IT" dirty="0" err="1" smtClean="0"/>
              <a:t>peak</a:t>
            </a:r>
            <a:r>
              <a:rPr lang="it-IT" dirty="0" smtClean="0"/>
              <a:t>(-</a:t>
            </a:r>
            <a:r>
              <a:rPr lang="it-IT" dirty="0" err="1" smtClean="0"/>
              <a:t>region</a:t>
            </a:r>
            <a:r>
              <a:rPr lang="it-IT" dirty="0" smtClean="0"/>
              <a:t>) </a:t>
            </a:r>
            <a:r>
              <a:rPr lang="it-IT" dirty="0" err="1" smtClean="0"/>
              <a:t>features</a:t>
            </a:r>
            <a:r>
              <a:rPr lang="it-IT" dirty="0" smtClean="0"/>
              <a:t> are cross-</a:t>
            </a:r>
            <a:r>
              <a:rPr lang="it-IT" dirty="0" err="1" smtClean="0"/>
              <a:t>aligned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        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samples</a:t>
            </a:r>
            <a:r>
              <a:rPr lang="it-IT" dirty="0" smtClean="0"/>
              <a:t> and </a:t>
            </a:r>
            <a:r>
              <a:rPr lang="it-IT" dirty="0" err="1" smtClean="0"/>
              <a:t>metadata</a:t>
            </a:r>
            <a:r>
              <a:rPr lang="it-IT" dirty="0" smtClean="0"/>
              <a:t> </a:t>
            </a:r>
            <a:r>
              <a:rPr lang="it-IT" dirty="0" err="1" smtClean="0"/>
              <a:t>collected</a:t>
            </a:r>
            <a:r>
              <a:rPr lang="it-IT" dirty="0" smtClean="0"/>
              <a:t> for </a:t>
            </a:r>
            <a:r>
              <a:rPr lang="it-IT" dirty="0" err="1" smtClean="0"/>
              <a:t>further</a:t>
            </a:r>
            <a:r>
              <a:rPr lang="it-IT" dirty="0" smtClean="0"/>
              <a:t> processing.</a:t>
            </a:r>
            <a:endParaRPr lang="en-GB" dirty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970" y="1265805"/>
            <a:ext cx="4129236" cy="1846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3875" y="1303369"/>
            <a:ext cx="7563485" cy="3382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9009" y="2346557"/>
            <a:ext cx="7581020" cy="4264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1969" y="4535727"/>
            <a:ext cx="3240000" cy="1455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889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205308" y="1344631"/>
            <a:ext cx="2865017" cy="4247317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Raw ingredient for </a:t>
            </a:r>
            <a:r>
              <a:rPr lang="en-US" b="1" dirty="0" smtClean="0"/>
              <a:t>confectionery</a:t>
            </a:r>
            <a:r>
              <a:rPr lang="en-US" dirty="0" smtClean="0"/>
              <a:t> products</a:t>
            </a:r>
          </a:p>
          <a:p>
            <a:r>
              <a:rPr lang="en-US" b="1" dirty="0" smtClean="0"/>
              <a:t>Turkey is the leading </a:t>
            </a:r>
            <a:r>
              <a:rPr lang="en-US" dirty="0" smtClean="0"/>
              <a:t>producer (about 75% of world production) </a:t>
            </a:r>
            <a:r>
              <a:rPr lang="en-US" b="1" dirty="0" smtClean="0"/>
              <a:t>Italy follows </a:t>
            </a:r>
            <a:r>
              <a:rPr lang="en-US" dirty="0" smtClean="0"/>
              <a:t>as second in the ranking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u="sng" dirty="0" smtClean="0"/>
              <a:t>Industrial partner </a:t>
            </a:r>
            <a:r>
              <a:rPr lang="en-US" dirty="0" smtClean="0"/>
              <a:t>world leader in the production of confectionery products based on hazelnuts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Need for </a:t>
            </a:r>
            <a:r>
              <a:rPr lang="en-US" b="1" u="sng" dirty="0" smtClean="0"/>
              <a:t>objective</a:t>
            </a:r>
            <a:r>
              <a:rPr lang="en-US" dirty="0" smtClean="0"/>
              <a:t> </a:t>
            </a:r>
            <a:r>
              <a:rPr lang="en-US" b="1" u="sng" dirty="0" smtClean="0"/>
              <a:t>evaluation</a:t>
            </a:r>
            <a:r>
              <a:rPr lang="en-US" dirty="0" smtClean="0"/>
              <a:t> of </a:t>
            </a:r>
            <a:r>
              <a:rPr lang="en-US" b="1" i="1" u="sng" dirty="0" smtClean="0"/>
              <a:t>quality</a:t>
            </a:r>
            <a:endParaRPr lang="en-US" b="1" i="1" u="sng" dirty="0"/>
          </a:p>
        </p:txBody>
      </p:sp>
      <p:sp>
        <p:nvSpPr>
          <p:cNvPr id="23" name="Rettangolo 22"/>
          <p:cNvSpPr/>
          <p:nvPr/>
        </p:nvSpPr>
        <p:spPr>
          <a:xfrm>
            <a:off x="7888913" y="1344631"/>
            <a:ext cx="3345133" cy="45243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tep-ahead in quality assessment </a:t>
            </a:r>
          </a:p>
          <a:p>
            <a:r>
              <a:rPr lang="en-US" i="1" dirty="0" smtClean="0"/>
              <a:t>molecular resolution </a:t>
            </a:r>
            <a:r>
              <a:rPr lang="en-US" dirty="0" smtClean="0"/>
              <a:t>probes: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u="sng" dirty="0"/>
              <a:t>qualification</a:t>
            </a:r>
            <a:r>
              <a:rPr lang="en-US" dirty="0"/>
              <a:t> (oxidation status, shelf-life storage effectiveness, bacterial and mold grow)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i="1" u="sng" dirty="0" smtClean="0"/>
              <a:t>identitation</a:t>
            </a:r>
            <a:r>
              <a:rPr lang="en-US" i="1" u="sng" baseline="30000" dirty="0" smtClean="0"/>
              <a:t>1</a:t>
            </a:r>
            <a:r>
              <a:rPr lang="en-US" dirty="0" smtClean="0"/>
              <a:t> (cultivar, origin, harvest area)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definition of </a:t>
            </a:r>
            <a:r>
              <a:rPr lang="en-US" i="1" u="sng" dirty="0" smtClean="0"/>
              <a:t>aroma</a:t>
            </a:r>
            <a:r>
              <a:rPr lang="en-US" i="1" dirty="0" smtClean="0"/>
              <a:t> </a:t>
            </a:r>
            <a:r>
              <a:rPr lang="en-US" i="1" u="sng" dirty="0" smtClean="0"/>
              <a:t>potential</a:t>
            </a:r>
            <a:r>
              <a:rPr lang="en-US" i="1" u="sng" baseline="30000" dirty="0" smtClean="0"/>
              <a:t>2</a:t>
            </a:r>
          </a:p>
          <a:p>
            <a:endParaRPr lang="en-US" dirty="0" smtClean="0"/>
          </a:p>
          <a:p>
            <a:r>
              <a:rPr lang="en-US" b="1" i="1" dirty="0" smtClean="0">
                <a:solidFill>
                  <a:schemeClr val="tx1"/>
                </a:solidFill>
              </a:rPr>
              <a:t>AI</a:t>
            </a:r>
            <a:r>
              <a:rPr lang="en-US" b="1" dirty="0" smtClean="0">
                <a:solidFill>
                  <a:schemeClr val="tx1"/>
                </a:solidFill>
              </a:rPr>
              <a:t> decision makers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>
                <a:solidFill>
                  <a:srgbClr val="FF0000"/>
                </a:solidFill>
              </a:rPr>
              <a:t>Computer Vision </a:t>
            </a:r>
            <a:r>
              <a:rPr lang="it-IT" dirty="0"/>
              <a:t>in</a:t>
            </a:r>
            <a:r>
              <a:rPr lang="it-IT" i="1" dirty="0"/>
              <a:t> </a:t>
            </a:r>
            <a:r>
              <a:rPr lang="it-IT" dirty="0" err="1"/>
              <a:t>defected</a:t>
            </a:r>
            <a:r>
              <a:rPr lang="it-IT" dirty="0"/>
              <a:t> </a:t>
            </a:r>
            <a:r>
              <a:rPr lang="it-IT" dirty="0" err="1"/>
              <a:t>hazelnuts</a:t>
            </a:r>
            <a:r>
              <a:rPr lang="it-IT" dirty="0"/>
              <a:t> </a:t>
            </a:r>
            <a:r>
              <a:rPr lang="it-IT" dirty="0" err="1"/>
              <a:t>VOCs</a:t>
            </a:r>
            <a:r>
              <a:rPr lang="it-IT" dirty="0"/>
              <a:t> </a:t>
            </a:r>
            <a:r>
              <a:rPr lang="it-IT" dirty="0" err="1"/>
              <a:t>patterns</a:t>
            </a: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en-US" i="1" dirty="0">
                <a:solidFill>
                  <a:srgbClr val="FF0000"/>
                </a:solidFill>
              </a:rPr>
              <a:t>Smelling machine </a:t>
            </a:r>
            <a:r>
              <a:rPr lang="en-US" dirty="0"/>
              <a:t>- aroma blueprint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Aroma </a:t>
            </a:r>
            <a:r>
              <a:rPr lang="it-IT" dirty="0" err="1" smtClean="0"/>
              <a:t>precursors</a:t>
            </a:r>
            <a:r>
              <a:rPr lang="it-IT" dirty="0" smtClean="0"/>
              <a:t> pattern </a:t>
            </a:r>
            <a:endParaRPr lang="en-US" dirty="0"/>
          </a:p>
        </p:txBody>
      </p:sp>
      <p:sp>
        <p:nvSpPr>
          <p:cNvPr id="24" name="Rettangolo 23"/>
          <p:cNvSpPr/>
          <p:nvPr/>
        </p:nvSpPr>
        <p:spPr>
          <a:xfrm>
            <a:off x="3265462" y="1344631"/>
            <a:ext cx="4401889" cy="1200329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Quality assessment </a:t>
            </a:r>
            <a:r>
              <a:rPr lang="en-US" dirty="0" smtClean="0"/>
              <a:t>at </a:t>
            </a:r>
            <a:r>
              <a:rPr lang="en-US" b="1" dirty="0" smtClean="0"/>
              <a:t>industrial level </a:t>
            </a:r>
            <a:r>
              <a:rPr lang="en-US" dirty="0" smtClean="0"/>
              <a:t>focuses on morphological aspects, presence of damaged kernels, perceivable sensory defects (</a:t>
            </a:r>
            <a:r>
              <a:rPr lang="en-US" dirty="0" err="1" smtClean="0"/>
              <a:t>mould</a:t>
            </a:r>
            <a:r>
              <a:rPr lang="en-US" dirty="0" smtClean="0"/>
              <a:t>, rancid, </a:t>
            </a:r>
            <a:r>
              <a:rPr lang="en-US" i="1" dirty="0" err="1" smtClean="0"/>
              <a:t>cimiciato</a:t>
            </a:r>
            <a:r>
              <a:rPr lang="en-US" dirty="0" smtClean="0"/>
              <a:t>, stale etc..) </a:t>
            </a:r>
            <a:endParaRPr lang="en-US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7908649" y="5868946"/>
            <a:ext cx="3613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1. </a:t>
            </a:r>
            <a:r>
              <a:rPr lang="en-US" sz="800" dirty="0" err="1" smtClean="0"/>
              <a:t>Cuadros</a:t>
            </a:r>
            <a:r>
              <a:rPr lang="en-US" sz="800" dirty="0" smtClean="0"/>
              <a:t>-Rodríguez</a:t>
            </a:r>
            <a:r>
              <a:rPr lang="en-US" sz="800" dirty="0"/>
              <a:t>, L.; Ruiz-</a:t>
            </a:r>
            <a:r>
              <a:rPr lang="en-US" sz="800" dirty="0" err="1"/>
              <a:t>Samblás</a:t>
            </a:r>
            <a:r>
              <a:rPr lang="en-US" sz="800" dirty="0"/>
              <a:t>, C.; </a:t>
            </a:r>
            <a:r>
              <a:rPr lang="en-US" sz="800" dirty="0" err="1"/>
              <a:t>Valverde-Som</a:t>
            </a:r>
            <a:r>
              <a:rPr lang="en-US" sz="800" dirty="0"/>
              <a:t>, L.; Pérez-</a:t>
            </a:r>
            <a:r>
              <a:rPr lang="en-US" sz="800" dirty="0" err="1"/>
              <a:t>Castaño</a:t>
            </a:r>
            <a:r>
              <a:rPr lang="en-US" sz="800" dirty="0"/>
              <a:t>, E.; González-</a:t>
            </a:r>
            <a:r>
              <a:rPr lang="en-US" sz="800" dirty="0" err="1"/>
              <a:t>Casado</a:t>
            </a:r>
            <a:r>
              <a:rPr lang="en-US" sz="800" dirty="0"/>
              <a:t>, A. </a:t>
            </a:r>
            <a:r>
              <a:rPr lang="en-US" sz="800" i="1" dirty="0" smtClean="0"/>
              <a:t>Anal</a:t>
            </a:r>
            <a:r>
              <a:rPr lang="en-US" sz="800" i="1" dirty="0"/>
              <a:t>. </a:t>
            </a:r>
            <a:r>
              <a:rPr lang="en-US" sz="800" i="1" dirty="0" err="1"/>
              <a:t>Chim</a:t>
            </a:r>
            <a:r>
              <a:rPr lang="en-US" sz="800" i="1" dirty="0"/>
              <a:t>. </a:t>
            </a:r>
            <a:r>
              <a:rPr lang="en-US" sz="800" i="1" dirty="0" err="1"/>
              <a:t>Acta</a:t>
            </a:r>
            <a:r>
              <a:rPr lang="en-US" sz="800" dirty="0"/>
              <a:t> </a:t>
            </a:r>
            <a:r>
              <a:rPr lang="en-US" sz="800" b="1" dirty="0"/>
              <a:t>2016</a:t>
            </a:r>
            <a:r>
              <a:rPr lang="en-US" sz="800" dirty="0"/>
              <a:t>, </a:t>
            </a:r>
            <a:r>
              <a:rPr lang="en-US" sz="800" i="1" dirty="0"/>
              <a:t>909</a:t>
            </a:r>
            <a:r>
              <a:rPr lang="en-US" sz="800" dirty="0"/>
              <a:t>, 9–23</a:t>
            </a:r>
            <a:r>
              <a:rPr lang="en-US" sz="800" dirty="0" smtClean="0"/>
              <a:t>.</a:t>
            </a:r>
          </a:p>
          <a:p>
            <a:r>
              <a:rPr lang="it-IT" sz="800" dirty="0"/>
              <a:t>2. </a:t>
            </a:r>
            <a:r>
              <a:rPr lang="it-IT" sz="800" dirty="0" err="1" smtClean="0"/>
              <a:t>Cialiè</a:t>
            </a:r>
            <a:r>
              <a:rPr lang="it-IT" sz="800" dirty="0" smtClean="0"/>
              <a:t> </a:t>
            </a:r>
            <a:r>
              <a:rPr lang="it-IT" sz="800" dirty="0"/>
              <a:t>Rosso, M.; </a:t>
            </a:r>
            <a:r>
              <a:rPr lang="it-IT" sz="800" dirty="0" err="1"/>
              <a:t>Mazzucotelli</a:t>
            </a:r>
            <a:r>
              <a:rPr lang="it-IT" sz="800" dirty="0"/>
              <a:t>, M.; </a:t>
            </a:r>
            <a:r>
              <a:rPr lang="it-IT" sz="800" dirty="0" err="1"/>
              <a:t>Bicchi</a:t>
            </a:r>
            <a:r>
              <a:rPr lang="it-IT" sz="800" dirty="0"/>
              <a:t>, C.; </a:t>
            </a:r>
            <a:r>
              <a:rPr lang="it-IT" sz="800" dirty="0" err="1"/>
              <a:t>Charron</a:t>
            </a:r>
            <a:r>
              <a:rPr lang="it-IT" sz="800" dirty="0"/>
              <a:t>, M.; Manini, F.; Menta, R.; Fontana, M.; </a:t>
            </a:r>
            <a:r>
              <a:rPr lang="it-IT" sz="800" dirty="0" err="1"/>
              <a:t>Reichenbach</a:t>
            </a:r>
            <a:r>
              <a:rPr lang="it-IT" sz="800" dirty="0"/>
              <a:t>, S. E.; Cordero, C. </a:t>
            </a:r>
            <a:r>
              <a:rPr lang="it-IT" sz="800" dirty="0" smtClean="0"/>
              <a:t>J</a:t>
            </a:r>
            <a:r>
              <a:rPr lang="it-IT" sz="800" dirty="0"/>
              <a:t>. </a:t>
            </a:r>
            <a:r>
              <a:rPr lang="it-IT" sz="800" dirty="0" err="1"/>
              <a:t>Chromatogr</a:t>
            </a:r>
            <a:r>
              <a:rPr lang="it-IT" sz="800" dirty="0"/>
              <a:t>. A </a:t>
            </a:r>
            <a:r>
              <a:rPr lang="it-IT" sz="800" b="1" dirty="0"/>
              <a:t>2020</a:t>
            </a:r>
            <a:r>
              <a:rPr lang="it-IT" sz="800" dirty="0"/>
              <a:t>, </a:t>
            </a:r>
            <a:r>
              <a:rPr lang="it-IT" sz="800" i="1" dirty="0" smtClean="0"/>
              <a:t>1614 </a:t>
            </a:r>
            <a:r>
              <a:rPr lang="it-IT" sz="800" dirty="0" smtClean="0"/>
              <a:t>(460739)</a:t>
            </a:r>
            <a:endParaRPr lang="en-US" sz="800" dirty="0"/>
          </a:p>
        </p:txBody>
      </p:sp>
      <p:sp>
        <p:nvSpPr>
          <p:cNvPr id="26" name="Freccia in su 25"/>
          <p:cNvSpPr/>
          <p:nvPr/>
        </p:nvSpPr>
        <p:spPr>
          <a:xfrm rot="16200000">
            <a:off x="2777191" y="3101364"/>
            <a:ext cx="976544" cy="733852"/>
          </a:xfrm>
          <a:prstGeom prst="upArrow">
            <a:avLst/>
          </a:prstGeom>
          <a:solidFill>
            <a:srgbClr val="A65E49"/>
          </a:solidFill>
          <a:ln>
            <a:solidFill>
              <a:srgbClr val="A65E4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" descr="Risultati immagini per hazelnut sfond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470" y="3398085"/>
            <a:ext cx="3896741" cy="219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Freccia in su 27"/>
          <p:cNvSpPr/>
          <p:nvPr/>
        </p:nvSpPr>
        <p:spPr>
          <a:xfrm>
            <a:off x="4991347" y="2544960"/>
            <a:ext cx="976544" cy="733852"/>
          </a:xfrm>
          <a:prstGeom prst="upArrow">
            <a:avLst/>
          </a:prstGeom>
          <a:solidFill>
            <a:srgbClr val="A65E49"/>
          </a:solidFill>
          <a:ln>
            <a:solidFill>
              <a:srgbClr val="A65E4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sellaDiTesto 28"/>
          <p:cNvSpPr txBox="1"/>
          <p:nvPr/>
        </p:nvSpPr>
        <p:spPr>
          <a:xfrm>
            <a:off x="3336027" y="5154034"/>
            <a:ext cx="197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err="1" smtClean="0"/>
              <a:t>Corylus</a:t>
            </a:r>
            <a:r>
              <a:rPr lang="it-IT" b="1" i="1" dirty="0" smtClean="0"/>
              <a:t> avellana </a:t>
            </a:r>
            <a:r>
              <a:rPr lang="it-IT" b="1" dirty="0" smtClean="0"/>
              <a:t>L.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308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0461">
            <a:off x="925830" y="1899653"/>
            <a:ext cx="6127671" cy="428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CasellaDiTesto 29"/>
          <p:cNvSpPr txBox="1"/>
          <p:nvPr/>
        </p:nvSpPr>
        <p:spPr>
          <a:xfrm>
            <a:off x="5369694" y="4405312"/>
            <a:ext cx="1564627" cy="44267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FATS (60%)</a:t>
            </a:r>
            <a:endParaRPr lang="en-US" sz="2000" b="1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3989665" y="1678501"/>
            <a:ext cx="1643458" cy="44267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WATER (5%)</a:t>
            </a:r>
            <a:endParaRPr lang="en-US" sz="20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622556" y="4626649"/>
            <a:ext cx="2149474" cy="78319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CARBOHYDRATES</a:t>
            </a:r>
          </a:p>
          <a:p>
            <a:pPr algn="ctr"/>
            <a:r>
              <a:rPr lang="en-US" sz="2000" b="1" dirty="0" smtClean="0"/>
              <a:t> (17%)</a:t>
            </a:r>
            <a:endParaRPr lang="en-US" sz="20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98860" y="2883295"/>
            <a:ext cx="2673170" cy="78319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PROTEINS                           &amp; AMINO ACIDS (15%)</a:t>
            </a:r>
            <a:endParaRPr lang="en-US" sz="2000" b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1715739" y="2039779"/>
            <a:ext cx="1727007" cy="44267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FIBER (10%)</a:t>
            </a:r>
            <a:endParaRPr lang="en-US" sz="2000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7591821" y="1493835"/>
            <a:ext cx="3386008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Volatiles &lt; 0.001%</a:t>
            </a:r>
            <a:endParaRPr lang="en-US" b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7591820" y="3672701"/>
            <a:ext cx="3386010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Encrypts a lot of information</a:t>
            </a:r>
            <a:endParaRPr lang="en-US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7591176" y="1920451"/>
            <a:ext cx="321895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Hydrocarbons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err="1" smtClean="0"/>
              <a:t>Terpenoids</a:t>
            </a:r>
            <a:r>
              <a:rPr lang="en-US" sz="1600" dirty="0" smtClean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Alcohols </a:t>
            </a:r>
            <a:r>
              <a:rPr lang="en-US" sz="1600" dirty="0"/>
              <a:t>(linear and branched)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Carbonyl </a:t>
            </a:r>
            <a:r>
              <a:rPr lang="en-US" sz="1600" dirty="0" smtClean="0"/>
              <a:t>derivatives</a:t>
            </a: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Carboxylic acids</a:t>
            </a: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Esters </a:t>
            </a:r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Lactones </a:t>
            </a:r>
            <a:endParaRPr lang="en-US" sz="16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7591817" y="4078605"/>
            <a:ext cx="3386008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geographical origin 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 smtClean="0"/>
              <a:t>phenotyping</a:t>
            </a:r>
            <a:r>
              <a:rPr lang="en-US" sz="1600" dirty="0" smtClean="0"/>
              <a:t> </a:t>
            </a:r>
            <a:r>
              <a:rPr lang="en-US" sz="1600" dirty="0"/>
              <a:t>and </a:t>
            </a:r>
            <a:r>
              <a:rPr lang="en-US" sz="1600" dirty="0" err="1"/>
              <a:t>chemotyping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multitrophic</a:t>
            </a:r>
            <a:r>
              <a:rPr lang="en-US" sz="1600" dirty="0"/>
              <a:t> interactions (plants-insects)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presence of bacteria and </a:t>
            </a:r>
            <a:r>
              <a:rPr lang="en-US" sz="1600" b="1" u="sng" dirty="0" err="1"/>
              <a:t>moulds</a:t>
            </a:r>
            <a:endParaRPr lang="en-US" sz="16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scent and odorous </a:t>
            </a:r>
            <a:r>
              <a:rPr lang="en-US" sz="1600" b="1" u="sng" dirty="0" smtClean="0"/>
              <a:t>compounds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 smtClean="0"/>
              <a:t>distinctive </a:t>
            </a:r>
            <a:r>
              <a:rPr lang="en-US" sz="1600" b="1" u="sng" dirty="0"/>
              <a:t>aroma </a:t>
            </a:r>
            <a:r>
              <a:rPr lang="en-US" sz="1600" b="1" u="sng" dirty="0" smtClean="0"/>
              <a:t>blueprint</a:t>
            </a:r>
            <a:endParaRPr lang="en-US" sz="1600" b="1" u="sng" dirty="0"/>
          </a:p>
        </p:txBody>
      </p:sp>
      <p:sp>
        <p:nvSpPr>
          <p:cNvPr id="39" name="Rettangolo 38"/>
          <p:cNvSpPr/>
          <p:nvPr/>
        </p:nvSpPr>
        <p:spPr>
          <a:xfrm>
            <a:off x="7591819" y="1493835"/>
            <a:ext cx="3386009" cy="4683445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 descr="Risultati immagini per hazelnut sfond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506" y="3390279"/>
            <a:ext cx="3054317" cy="171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0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6" name="Rettangolo 25"/>
          <p:cNvSpPr/>
          <p:nvPr/>
        </p:nvSpPr>
        <p:spPr>
          <a:xfrm>
            <a:off x="463865" y="3349736"/>
            <a:ext cx="2588690" cy="230832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Quality assessment </a:t>
            </a:r>
            <a:r>
              <a:rPr lang="en-US" dirty="0" smtClean="0"/>
              <a:t>at </a:t>
            </a:r>
            <a:r>
              <a:rPr lang="en-US" b="1" dirty="0" smtClean="0"/>
              <a:t>industrial level </a:t>
            </a:r>
            <a:r>
              <a:rPr lang="en-US" dirty="0" smtClean="0"/>
              <a:t>focuses on </a:t>
            </a:r>
            <a:r>
              <a:rPr lang="en-US" b="1" dirty="0" smtClean="0"/>
              <a:t>morphological aspects, presence of damaged kernels</a:t>
            </a:r>
            <a:r>
              <a:rPr lang="en-US" dirty="0" smtClean="0"/>
              <a:t>, perceivable sensory defects (</a:t>
            </a:r>
            <a:r>
              <a:rPr lang="en-US" dirty="0" err="1" smtClean="0"/>
              <a:t>mould</a:t>
            </a:r>
            <a:r>
              <a:rPr lang="en-US" dirty="0" smtClean="0"/>
              <a:t>, rancid, </a:t>
            </a:r>
            <a:r>
              <a:rPr lang="en-US" i="1" dirty="0" err="1" smtClean="0"/>
              <a:t>cimiciato</a:t>
            </a:r>
            <a:r>
              <a:rPr lang="en-US" dirty="0" smtClean="0"/>
              <a:t>, stale etc..) </a:t>
            </a:r>
            <a:endParaRPr lang="en-US" b="1" dirty="0"/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685" y="1621427"/>
            <a:ext cx="3709489" cy="3339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9886" y="1621427"/>
            <a:ext cx="4791283" cy="2469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Rettangolo 40"/>
          <p:cNvSpPr/>
          <p:nvPr/>
        </p:nvSpPr>
        <p:spPr>
          <a:xfrm>
            <a:off x="7059886" y="4237317"/>
            <a:ext cx="4791283" cy="92333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AI</a:t>
            </a:r>
            <a:r>
              <a:rPr lang="en-US" b="1" dirty="0" smtClean="0">
                <a:solidFill>
                  <a:schemeClr val="bg1"/>
                </a:solidFill>
              </a:rPr>
              <a:t> decision-makers</a:t>
            </a:r>
          </a:p>
          <a:p>
            <a:r>
              <a:rPr lang="it-IT" b="1" i="1" dirty="0" smtClean="0">
                <a:solidFill>
                  <a:schemeClr val="bg1"/>
                </a:solidFill>
              </a:rPr>
              <a:t>Computer </a:t>
            </a:r>
            <a:r>
              <a:rPr lang="it-IT" b="1" i="1" dirty="0">
                <a:solidFill>
                  <a:schemeClr val="bg1"/>
                </a:solidFill>
              </a:rPr>
              <a:t>Vision </a:t>
            </a:r>
            <a:r>
              <a:rPr lang="it-IT" b="1" dirty="0">
                <a:solidFill>
                  <a:schemeClr val="bg1"/>
                </a:solidFill>
              </a:rPr>
              <a:t>in</a:t>
            </a:r>
            <a:r>
              <a:rPr lang="it-IT" b="1" i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defected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hazelnuts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smtClean="0">
                <a:solidFill>
                  <a:schemeClr val="bg1"/>
                </a:solidFill>
              </a:rPr>
              <a:t>volatilome </a:t>
            </a:r>
            <a:r>
              <a:rPr lang="it-IT" b="1" dirty="0" err="1" smtClean="0">
                <a:solidFill>
                  <a:schemeClr val="bg1"/>
                </a:solidFill>
              </a:rPr>
              <a:t>patterns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6" r="25880"/>
          <a:stretch/>
        </p:blipFill>
        <p:spPr>
          <a:xfrm>
            <a:off x="10928751" y="984092"/>
            <a:ext cx="1145219" cy="2059605"/>
          </a:xfrm>
          <a:prstGeom prst="rect">
            <a:avLst/>
          </a:prstGeom>
        </p:spPr>
      </p:pic>
      <p:pic>
        <p:nvPicPr>
          <p:cNvPr id="43" name="Picture 2" descr="Risultati immagini per hazelnut sfond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73" y="1722672"/>
            <a:ext cx="2769481" cy="155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CasellaDiTesto 43"/>
          <p:cNvSpPr txBox="1"/>
          <p:nvPr/>
        </p:nvSpPr>
        <p:spPr>
          <a:xfrm>
            <a:off x="7282687" y="2013895"/>
            <a:ext cx="434568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"... </a:t>
            </a:r>
            <a:r>
              <a:rPr lang="en-US" sz="1600" dirty="0"/>
              <a:t>is a field of artificial intelligence (AI) that </a:t>
            </a:r>
            <a:r>
              <a:rPr lang="en-US" sz="1600" dirty="0">
                <a:solidFill>
                  <a:srgbClr val="FF0000"/>
                </a:solidFill>
              </a:rPr>
              <a:t>enables computers and systems to derive meaningful information from digital </a:t>
            </a:r>
            <a:r>
              <a:rPr lang="en-US" sz="1600" dirty="0" smtClean="0">
                <a:solidFill>
                  <a:srgbClr val="FF0000"/>
                </a:solidFill>
              </a:rPr>
              <a:t>images</a:t>
            </a:r>
            <a:r>
              <a:rPr lang="en-US" sz="1600" dirty="0" smtClean="0"/>
              <a:t>....— </a:t>
            </a:r>
            <a:r>
              <a:rPr lang="en-US" sz="1600" dirty="0"/>
              <a:t>and take actions or make recommendations based on that information. </a:t>
            </a:r>
            <a:endParaRPr lang="en-US" sz="1600" dirty="0" smtClean="0"/>
          </a:p>
          <a:p>
            <a:r>
              <a:rPr lang="en-US" sz="1600" dirty="0" smtClean="0"/>
              <a:t>If </a:t>
            </a:r>
            <a:r>
              <a:rPr lang="en-US" sz="1600" dirty="0"/>
              <a:t>AI enables computers to think, </a:t>
            </a:r>
            <a:r>
              <a:rPr lang="en-US" sz="1600" u="sng" dirty="0">
                <a:solidFill>
                  <a:srgbClr val="FF0000"/>
                </a:solidFill>
              </a:rPr>
              <a:t>computer vision enables them to see</a:t>
            </a:r>
            <a:r>
              <a:rPr lang="en-US" sz="1600" dirty="0"/>
              <a:t>, </a:t>
            </a:r>
            <a:r>
              <a:rPr lang="en-US" sz="1600" u="sng" dirty="0">
                <a:solidFill>
                  <a:srgbClr val="FF0000"/>
                </a:solidFill>
              </a:rPr>
              <a:t>observe and understand</a:t>
            </a:r>
            <a:r>
              <a:rPr lang="en-US" sz="1600" dirty="0" smtClean="0"/>
              <a:t>."</a:t>
            </a:r>
            <a:r>
              <a:rPr lang="en-US" sz="1600" baseline="30000" dirty="0"/>
              <a:t>3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355556" y="5760861"/>
            <a:ext cx="6619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1. </a:t>
            </a:r>
            <a:r>
              <a:rPr lang="en-US" sz="800" dirty="0" err="1"/>
              <a:t>Dunkel</a:t>
            </a:r>
            <a:r>
              <a:rPr lang="en-US" sz="800" dirty="0"/>
              <a:t>, A.; </a:t>
            </a:r>
            <a:r>
              <a:rPr lang="en-US" sz="800" dirty="0" err="1"/>
              <a:t>Steinhaus</a:t>
            </a:r>
            <a:r>
              <a:rPr lang="en-US" sz="800" dirty="0"/>
              <a:t>, M.; </a:t>
            </a:r>
            <a:r>
              <a:rPr lang="en-US" sz="800" dirty="0" err="1"/>
              <a:t>Kotthoff</a:t>
            </a:r>
            <a:r>
              <a:rPr lang="en-US" sz="800" dirty="0"/>
              <a:t>, M.; Nowak, B.; </a:t>
            </a:r>
            <a:r>
              <a:rPr lang="en-US" sz="800" dirty="0" err="1"/>
              <a:t>Krautwurst</a:t>
            </a:r>
            <a:r>
              <a:rPr lang="en-US" sz="800" dirty="0"/>
              <a:t>, D.; </a:t>
            </a:r>
            <a:r>
              <a:rPr lang="en-US" sz="800" dirty="0" err="1"/>
              <a:t>Schieberle</a:t>
            </a:r>
            <a:r>
              <a:rPr lang="en-US" sz="800" dirty="0"/>
              <a:t>, P.; Hofmann, T. </a:t>
            </a:r>
            <a:r>
              <a:rPr lang="en-US" sz="800" dirty="0" err="1"/>
              <a:t>Angew</a:t>
            </a:r>
            <a:r>
              <a:rPr lang="en-US" sz="800" dirty="0"/>
              <a:t>. </a:t>
            </a:r>
            <a:r>
              <a:rPr lang="en-US" sz="800" dirty="0" err="1"/>
              <a:t>Chemie</a:t>
            </a:r>
            <a:r>
              <a:rPr lang="en-US" sz="800" dirty="0"/>
              <a:t> - Int. Ed. 53 (28) (2014) 7124–7143.</a:t>
            </a:r>
          </a:p>
          <a:p>
            <a:r>
              <a:rPr lang="en-US" sz="800" dirty="0" smtClean="0"/>
              <a:t>2. </a:t>
            </a:r>
            <a:r>
              <a:rPr lang="en-US" sz="800" dirty="0" err="1"/>
              <a:t>Nicolotti</a:t>
            </a:r>
            <a:r>
              <a:rPr lang="en-US" sz="800" dirty="0"/>
              <a:t>, L.; Mall, V.; </a:t>
            </a:r>
            <a:r>
              <a:rPr lang="en-US" sz="800" dirty="0" err="1"/>
              <a:t>Schieberle</a:t>
            </a:r>
            <a:r>
              <a:rPr lang="en-US" sz="800" dirty="0"/>
              <a:t>, P. J. Agric. Food Chem., 67 (2019) </a:t>
            </a:r>
            <a:r>
              <a:rPr lang="en-US" sz="800" dirty="0" smtClean="0"/>
              <a:t>4011–4022</a:t>
            </a:r>
          </a:p>
          <a:p>
            <a:r>
              <a:rPr lang="en-US" sz="800" dirty="0" smtClean="0"/>
              <a:t>3. </a:t>
            </a:r>
            <a:r>
              <a:rPr lang="en-US" sz="800" dirty="0"/>
              <a:t>https://</a:t>
            </a:r>
            <a:r>
              <a:rPr lang="en-US" sz="800" dirty="0" smtClean="0"/>
              <a:t>www.ibm.com/topics/computer-vision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69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9165959" y="2949197"/>
            <a:ext cx="2094840" cy="180106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22"/>
          <p:cNvSpPr/>
          <p:nvPr/>
        </p:nvSpPr>
        <p:spPr>
          <a:xfrm>
            <a:off x="1713921" y="1622117"/>
            <a:ext cx="3290400" cy="41112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2659561" y="4427905"/>
            <a:ext cx="801255" cy="763696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3985143" y="3444113"/>
            <a:ext cx="750169" cy="715005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3515693" y="3721832"/>
            <a:ext cx="750169" cy="715005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00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3812627" y="4169731"/>
            <a:ext cx="750169" cy="715005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4177535" y="4508784"/>
            <a:ext cx="750169" cy="715005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825879" y="4427905"/>
            <a:ext cx="818280" cy="779924"/>
          </a:xfrm>
          <a:prstGeom prst="rect">
            <a:avLst/>
          </a:prstGeom>
        </p:spPr>
      </p:pic>
      <p:sp>
        <p:nvSpPr>
          <p:cNvPr id="33" name="CasellaDiTesto 32"/>
          <p:cNvSpPr txBox="1"/>
          <p:nvPr/>
        </p:nvSpPr>
        <p:spPr>
          <a:xfrm>
            <a:off x="1755560" y="5209156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Good</a:t>
            </a:r>
            <a:r>
              <a:rPr lang="it-IT" sz="1400" b="1" dirty="0" smtClean="0"/>
              <a:t> (OK)</a:t>
            </a:r>
            <a:endParaRPr lang="en-US" sz="1400" b="1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636111" y="5215329"/>
            <a:ext cx="1050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Rancid</a:t>
            </a:r>
            <a:r>
              <a:rPr lang="it-IT" sz="1400" b="1" dirty="0" smtClean="0"/>
              <a:t> (KO)</a:t>
            </a:r>
            <a:endParaRPr lang="en-US" sz="1400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3873345" y="5214533"/>
            <a:ext cx="1101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Spoiled</a:t>
            </a:r>
            <a:r>
              <a:rPr lang="it-IT" sz="1400" b="1" dirty="0" smtClean="0"/>
              <a:t> (KO)</a:t>
            </a:r>
            <a:endParaRPr lang="en-US" sz="1400" b="1" dirty="0"/>
          </a:p>
        </p:txBody>
      </p:sp>
      <p:pic>
        <p:nvPicPr>
          <p:cNvPr id="36" name="Immagine 35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2587902" y="2395790"/>
            <a:ext cx="411658" cy="424711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2871839" y="2454488"/>
            <a:ext cx="411658" cy="424711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2666010" y="2649537"/>
            <a:ext cx="411658" cy="424711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3017330" y="2649536"/>
            <a:ext cx="411658" cy="424711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3191217" y="2365595"/>
            <a:ext cx="411658" cy="424711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3229024" y="2666843"/>
            <a:ext cx="411658" cy="424711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3491436" y="2553070"/>
            <a:ext cx="411658" cy="424711"/>
          </a:xfrm>
          <a:prstGeom prst="rect">
            <a:avLst/>
          </a:prstGeom>
        </p:spPr>
      </p:pic>
      <p:sp>
        <p:nvSpPr>
          <p:cNvPr id="48" name="CasellaDiTesto 47"/>
          <p:cNvSpPr txBox="1"/>
          <p:nvPr/>
        </p:nvSpPr>
        <p:spPr>
          <a:xfrm>
            <a:off x="1713921" y="1629592"/>
            <a:ext cx="3290400" cy="5847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Computer Vision </a:t>
            </a:r>
            <a:r>
              <a:rPr lang="it-IT" sz="1600" b="1" dirty="0" err="1" smtClean="0">
                <a:solidFill>
                  <a:schemeClr val="bg1"/>
                </a:solidFill>
              </a:rPr>
              <a:t>strategy</a:t>
            </a:r>
            <a:endParaRPr lang="it-IT" sz="1600" b="1" dirty="0" smtClean="0">
              <a:solidFill>
                <a:schemeClr val="bg1"/>
              </a:solidFill>
            </a:endParaRPr>
          </a:p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Classification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</a:rPr>
              <a:t>trees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251623" y="2521627"/>
            <a:ext cx="2235492" cy="181588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b="1" dirty="0" err="1" smtClean="0">
                <a:solidFill>
                  <a:schemeClr val="tx1"/>
                </a:solidFill>
              </a:rPr>
              <a:t>Volatiles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patterns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diagnostic</a:t>
            </a:r>
            <a:r>
              <a:rPr lang="it-IT" sz="1600" b="1" dirty="0" smtClean="0">
                <a:solidFill>
                  <a:schemeClr val="tx1"/>
                </a:solidFill>
              </a:rPr>
              <a:t> of </a:t>
            </a:r>
            <a:r>
              <a:rPr lang="it-IT" sz="1600" b="1" dirty="0" err="1" smtClean="0">
                <a:solidFill>
                  <a:schemeClr val="tx1"/>
                </a:solidFill>
              </a:rPr>
              <a:t>spoilage</a:t>
            </a:r>
            <a:endParaRPr lang="it-IT" sz="1600" b="1" dirty="0" smtClean="0">
              <a:solidFill>
                <a:schemeClr val="tx1"/>
              </a:solidFill>
            </a:endParaRPr>
          </a:p>
          <a:p>
            <a:endParaRPr lang="it-IT" sz="1600" b="1" dirty="0" smtClean="0">
              <a:solidFill>
                <a:schemeClr val="tx1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Computer Vision </a:t>
            </a:r>
            <a:r>
              <a:rPr lang="it-IT" sz="1600" b="1" dirty="0" err="1" smtClean="0">
                <a:solidFill>
                  <a:schemeClr val="tx1"/>
                </a:solidFill>
              </a:rPr>
              <a:t>tools</a:t>
            </a:r>
            <a:endParaRPr lang="it-IT" sz="1600" b="1" dirty="0" smtClean="0">
              <a:solidFill>
                <a:schemeClr val="tx1"/>
              </a:solidFill>
            </a:endParaRPr>
          </a:p>
          <a:p>
            <a:r>
              <a:rPr lang="it-IT" sz="1600" b="1" dirty="0" err="1" smtClean="0">
                <a:solidFill>
                  <a:schemeClr val="tx1"/>
                </a:solidFill>
              </a:rPr>
              <a:t>Prompt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identification</a:t>
            </a:r>
            <a:r>
              <a:rPr lang="it-IT" sz="1600" b="1" dirty="0" smtClean="0">
                <a:solidFill>
                  <a:schemeClr val="tx1"/>
                </a:solidFill>
              </a:rPr>
              <a:t> of non-</a:t>
            </a:r>
            <a:r>
              <a:rPr lang="it-IT" sz="1600" b="1" dirty="0" err="1" smtClean="0">
                <a:solidFill>
                  <a:schemeClr val="tx1"/>
                </a:solidFill>
              </a:rPr>
              <a:t>conform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samples</a:t>
            </a:r>
            <a:r>
              <a:rPr lang="it-IT" sz="1600" b="1" dirty="0" smtClean="0">
                <a:solidFill>
                  <a:schemeClr val="tx1"/>
                </a:solidFill>
              </a:rPr>
              <a:t> and </a:t>
            </a:r>
            <a:r>
              <a:rPr lang="it-IT" sz="1600" b="1" dirty="0" err="1" smtClean="0">
                <a:solidFill>
                  <a:schemeClr val="tx1"/>
                </a:solidFill>
              </a:rPr>
              <a:t>confident</a:t>
            </a:r>
            <a:r>
              <a:rPr lang="it-IT" sz="1600" b="1" dirty="0" smtClean="0">
                <a:solidFill>
                  <a:schemeClr val="tx1"/>
                </a:solidFill>
              </a:rPr>
              <a:t> </a:t>
            </a:r>
            <a:r>
              <a:rPr lang="it-IT" sz="1600" b="1" dirty="0" err="1" smtClean="0">
                <a:solidFill>
                  <a:schemeClr val="tx1"/>
                </a:solidFill>
              </a:rPr>
              <a:t>rejection</a:t>
            </a:r>
            <a:endParaRPr lang="it-IT" sz="1600" b="1" dirty="0">
              <a:solidFill>
                <a:schemeClr val="bg1"/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9201912" y="3087379"/>
            <a:ext cx="20181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Mould</a:t>
            </a:r>
            <a:endParaRPr lang="it-IT" sz="1600" b="1" dirty="0" smtClean="0"/>
          </a:p>
          <a:p>
            <a:r>
              <a:rPr lang="it-IT" sz="1600" b="1" dirty="0" err="1" smtClean="0"/>
              <a:t>Mould-rancid-solvent</a:t>
            </a:r>
            <a:endParaRPr lang="it-IT" sz="1600" b="1" dirty="0" smtClean="0"/>
          </a:p>
          <a:p>
            <a:r>
              <a:rPr lang="it-IT" sz="1600" b="1" dirty="0" err="1" smtClean="0"/>
              <a:t>Rancid</a:t>
            </a:r>
            <a:endParaRPr lang="it-IT" sz="1600" b="1" dirty="0" smtClean="0"/>
          </a:p>
          <a:p>
            <a:r>
              <a:rPr lang="it-IT" sz="1600" b="1" dirty="0" err="1" smtClean="0"/>
              <a:t>Rancid-stale</a:t>
            </a:r>
            <a:endParaRPr lang="it-IT" sz="1600" b="1" dirty="0" smtClean="0"/>
          </a:p>
          <a:p>
            <a:r>
              <a:rPr lang="it-IT" sz="1600" b="1" dirty="0" err="1" smtClean="0"/>
              <a:t>Solvent</a:t>
            </a:r>
            <a:endParaRPr lang="it-IT" sz="1600" b="1" dirty="0" smtClean="0"/>
          </a:p>
          <a:p>
            <a:r>
              <a:rPr lang="it-IT" sz="1600" b="1" dirty="0" err="1" smtClean="0"/>
              <a:t>Uncoded</a:t>
            </a:r>
            <a:r>
              <a:rPr lang="it-IT" sz="1600" b="1" dirty="0" smtClean="0"/>
              <a:t> KO</a:t>
            </a:r>
            <a:endParaRPr lang="en-GB" sz="1600" dirty="0"/>
          </a:p>
        </p:txBody>
      </p:sp>
      <p:pic>
        <p:nvPicPr>
          <p:cNvPr id="51" name="Immagine 5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125" y="1984804"/>
            <a:ext cx="856653" cy="871173"/>
          </a:xfrm>
          <a:prstGeom prst="rect">
            <a:avLst/>
          </a:prstGeom>
        </p:spPr>
      </p:pic>
      <p:sp>
        <p:nvSpPr>
          <p:cNvPr id="52" name="Rettangolo 51"/>
          <p:cNvSpPr/>
          <p:nvPr/>
        </p:nvSpPr>
        <p:spPr>
          <a:xfrm>
            <a:off x="5343117" y="3535228"/>
            <a:ext cx="3185151" cy="219809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CasellaDiTesto 52"/>
          <p:cNvSpPr txBox="1"/>
          <p:nvPr/>
        </p:nvSpPr>
        <p:spPr>
          <a:xfrm>
            <a:off x="5331082" y="3589845"/>
            <a:ext cx="2778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Flash </a:t>
            </a:r>
            <a:r>
              <a:rPr lang="it-IT" sz="1600" b="1" dirty="0" err="1" smtClean="0"/>
              <a:t>profiling</a:t>
            </a:r>
            <a:r>
              <a:rPr lang="it-IT" sz="1600" b="1" dirty="0" smtClean="0"/>
              <a:t> </a:t>
            </a:r>
            <a:endParaRPr lang="en-GB" sz="1600" dirty="0"/>
          </a:p>
        </p:txBody>
      </p:sp>
      <p:pic>
        <p:nvPicPr>
          <p:cNvPr id="54" name="Immagine 5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0" b="31333"/>
          <a:stretch/>
        </p:blipFill>
        <p:spPr>
          <a:xfrm>
            <a:off x="5682930" y="4033690"/>
            <a:ext cx="2456713" cy="1419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" name="Rettangolo 54"/>
          <p:cNvSpPr/>
          <p:nvPr/>
        </p:nvSpPr>
        <p:spPr>
          <a:xfrm>
            <a:off x="5338477" y="1622117"/>
            <a:ext cx="3189791" cy="138258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CasellaDiTesto 55"/>
          <p:cNvSpPr txBox="1"/>
          <p:nvPr/>
        </p:nvSpPr>
        <p:spPr>
          <a:xfrm>
            <a:off x="5338477" y="1650488"/>
            <a:ext cx="3109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Collection of </a:t>
            </a:r>
            <a:r>
              <a:rPr lang="it-IT" sz="1600" b="1" dirty="0" err="1" smtClean="0"/>
              <a:t>defected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hazelnuts</a:t>
            </a:r>
            <a:endParaRPr lang="it-IT" sz="1600" b="1" dirty="0" smtClean="0"/>
          </a:p>
          <a:p>
            <a:endParaRPr lang="it-IT" sz="1600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err="1" smtClean="0"/>
              <a:t>harvest</a:t>
            </a:r>
            <a:r>
              <a:rPr lang="it-IT" sz="1600" dirty="0" smtClean="0"/>
              <a:t> </a:t>
            </a:r>
            <a:r>
              <a:rPr lang="it-IT" sz="1600" dirty="0" err="1" smtClean="0"/>
              <a:t>years</a:t>
            </a:r>
            <a:endParaRPr lang="it-IT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err="1" smtClean="0"/>
              <a:t>origin</a:t>
            </a:r>
            <a:endParaRPr lang="it-IT" sz="16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600" dirty="0" err="1" smtClean="0"/>
              <a:t>shelf</a:t>
            </a:r>
            <a:r>
              <a:rPr lang="it-IT" sz="1600" dirty="0" smtClean="0"/>
              <a:t>-life stage</a:t>
            </a:r>
            <a:endParaRPr lang="en-GB" sz="1600" dirty="0"/>
          </a:p>
        </p:txBody>
      </p:sp>
      <p:pic>
        <p:nvPicPr>
          <p:cNvPr id="57" name="Immagine 56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0422810" y="4452881"/>
            <a:ext cx="801255" cy="763696"/>
          </a:xfrm>
          <a:prstGeom prst="rect">
            <a:avLst/>
          </a:prstGeom>
        </p:spPr>
      </p:pic>
      <p:pic>
        <p:nvPicPr>
          <p:cNvPr id="58" name="Immagine 57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0490277" y="2615748"/>
            <a:ext cx="750169" cy="715005"/>
          </a:xfrm>
          <a:prstGeom prst="rect">
            <a:avLst/>
          </a:prstGeom>
        </p:spPr>
      </p:pic>
      <p:pic>
        <p:nvPicPr>
          <p:cNvPr id="59" name="Immagine 58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1034943" y="3455011"/>
            <a:ext cx="750169" cy="715005"/>
          </a:xfrm>
          <a:prstGeom prst="rect">
            <a:avLst/>
          </a:prstGeom>
        </p:spPr>
      </p:pic>
      <p:pic>
        <p:nvPicPr>
          <p:cNvPr id="60" name="Immagine 59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00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1341457" y="3862943"/>
            <a:ext cx="750169" cy="715005"/>
          </a:xfrm>
          <a:prstGeom prst="rect">
            <a:avLst/>
          </a:prstGeom>
        </p:spPr>
      </p:pic>
      <p:pic>
        <p:nvPicPr>
          <p:cNvPr id="61" name="Immagine 60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11034943" y="4274267"/>
            <a:ext cx="750169" cy="715005"/>
          </a:xfrm>
          <a:prstGeom prst="rect">
            <a:avLst/>
          </a:prstGeom>
        </p:spPr>
      </p:pic>
      <p:sp>
        <p:nvSpPr>
          <p:cNvPr id="62" name="Freccia in giù 61"/>
          <p:cNvSpPr/>
          <p:nvPr/>
        </p:nvSpPr>
        <p:spPr>
          <a:xfrm rot="16200000">
            <a:off x="8338145" y="4111729"/>
            <a:ext cx="811210" cy="64217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ccia in giù 62"/>
          <p:cNvSpPr/>
          <p:nvPr/>
        </p:nvSpPr>
        <p:spPr>
          <a:xfrm>
            <a:off x="7676781" y="2792574"/>
            <a:ext cx="811210" cy="64217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6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-0.02799 -1.85185E-6 C -0.04049 -1.85185E-6 -0.05586 0.06898 -0.05586 0.125 L -0.05586 0.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9" y="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85185E-6 L -0.00625 -1.85185E-6 C -0.00898 -1.85185E-6 -0.01237 0.06898 -0.01237 0.125 L -0.01237 0.25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02591 1.85185E-6 C 0.0375 1.85185E-6 0.05195 0.06898 0.05195 0.125 L 0.05195 0.2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1" y="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48148E-6 L 0.03386 -1.48148E-6 C 0.04896 -1.48148E-6 0.06771 0.09005 0.06771 0.1632 L 0.06771 0.32639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163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3972 3.33333E-6 C 0.05742 3.33333E-6 0.07943 0.05 0.07943 0.09074 L 0.07943 0.18148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1" y="907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4.81481E-6 L 0.04154 -4.81481E-6 C 0.06016 -4.81481E-6 0.08321 0.05811 0.08321 0.10556 L 0.08321 0.21112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4" y="1055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7037E-7 L -0.03281 3.7037E-7 C -0.04753 3.7037E-7 -0.06549 0.09074 -0.06549 0.16458 L -0.06549 0.329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0" grpId="0"/>
      <p:bldP spid="52" grpId="0" animBg="1"/>
      <p:bldP spid="53" grpId="0"/>
      <p:bldP spid="55" grpId="0" animBg="1"/>
      <p:bldP spid="56" grpId="0"/>
      <p:bldP spid="62" grpId="0" animBg="1"/>
      <p:bldP spid="6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4" y="2163238"/>
            <a:ext cx="1880038" cy="1880038"/>
          </a:xfrm>
          <a:prstGeom prst="rect">
            <a:avLst/>
          </a:prstGeom>
        </p:spPr>
      </p:pic>
      <p:pic>
        <p:nvPicPr>
          <p:cNvPr id="23" name="Picture 6"/>
          <p:cNvPicPr/>
          <p:nvPr/>
        </p:nvPicPr>
        <p:blipFill>
          <a:blip r:embed="rId8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6" t="17897" r="24485" b="14094"/>
          <a:stretch>
            <a:fillRect/>
          </a:stretch>
        </p:blipFill>
        <p:spPr>
          <a:xfrm>
            <a:off x="1777045" y="2344881"/>
            <a:ext cx="668622" cy="396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ttangolo 23"/>
          <p:cNvSpPr/>
          <p:nvPr/>
        </p:nvSpPr>
        <p:spPr>
          <a:xfrm>
            <a:off x="451337" y="1887353"/>
            <a:ext cx="2228295" cy="2197908"/>
          </a:xfrm>
          <a:prstGeom prst="rect">
            <a:avLst/>
          </a:prstGeom>
          <a:noFill/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/>
          <p:cNvSpPr txBox="1"/>
          <p:nvPr/>
        </p:nvSpPr>
        <p:spPr>
          <a:xfrm>
            <a:off x="672395" y="1654375"/>
            <a:ext cx="101906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Platform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772316" y="1938729"/>
            <a:ext cx="2132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ISTDs Pre-loading</a:t>
            </a:r>
            <a:endParaRPr lang="en-GB" sz="14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552324" y="2120484"/>
            <a:ext cx="774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5 </a:t>
            </a:r>
            <a:r>
              <a:rPr lang="it-IT" sz="1200" dirty="0" err="1" smtClean="0"/>
              <a:t>min</a:t>
            </a:r>
            <a:endParaRPr lang="it-IT" sz="1200" dirty="0" smtClean="0"/>
          </a:p>
          <a:p>
            <a:r>
              <a:rPr lang="it-IT" sz="1200" dirty="0" smtClean="0"/>
              <a:t>50°C</a:t>
            </a:r>
            <a:endParaRPr lang="it-IT" sz="12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8409661" y="2095820"/>
            <a:ext cx="840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5</a:t>
            </a:r>
            <a:r>
              <a:rPr lang="it-IT" sz="1200" dirty="0" smtClean="0"/>
              <a:t>0 </a:t>
            </a:r>
            <a:r>
              <a:rPr lang="it-IT" sz="1200" dirty="0" err="1" smtClean="0"/>
              <a:t>min</a:t>
            </a:r>
            <a:endParaRPr lang="it-IT" sz="1200" dirty="0" smtClean="0"/>
          </a:p>
          <a:p>
            <a:r>
              <a:rPr lang="it-IT" sz="1200" dirty="0" smtClean="0"/>
              <a:t>50°C</a:t>
            </a:r>
            <a:endParaRPr lang="it-IT" sz="12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825326" y="2360479"/>
            <a:ext cx="1572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 smtClean="0"/>
              <a:t>α</a:t>
            </a:r>
            <a:r>
              <a:rPr lang="it-IT" sz="1200" dirty="0" smtClean="0"/>
              <a:t> and </a:t>
            </a:r>
            <a:r>
              <a:rPr lang="el-GR" sz="1200" dirty="0" smtClean="0"/>
              <a:t>β</a:t>
            </a:r>
            <a:r>
              <a:rPr lang="it-IT" sz="1200" dirty="0" smtClean="0"/>
              <a:t>-</a:t>
            </a:r>
            <a:r>
              <a:rPr lang="it-IT" sz="1200" dirty="0" err="1" smtClean="0"/>
              <a:t>Thujone</a:t>
            </a:r>
            <a:r>
              <a:rPr lang="it-IT" sz="1200" dirty="0" smtClean="0"/>
              <a:t> </a:t>
            </a:r>
          </a:p>
          <a:p>
            <a:pPr algn="ctr"/>
            <a:r>
              <a:rPr lang="it-IT" sz="1200" dirty="0" smtClean="0"/>
              <a:t>100 mg/L (5.0 </a:t>
            </a:r>
            <a:r>
              <a:rPr lang="it-IT" sz="1200" dirty="0">
                <a:sym typeface="Symbol"/>
              </a:rPr>
              <a:t></a:t>
            </a:r>
            <a:r>
              <a:rPr lang="it-IT" sz="1200" dirty="0" smtClean="0">
                <a:sym typeface="Symbol"/>
              </a:rPr>
              <a:t>L)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4619650" y="2922145"/>
            <a:ext cx="165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Methyl-2-octynoate 100 mg/L (5.0 </a:t>
            </a:r>
            <a:r>
              <a:rPr lang="it-IT" sz="1200" dirty="0">
                <a:sym typeface="Symbol"/>
              </a:rPr>
              <a:t></a:t>
            </a:r>
            <a:r>
              <a:rPr lang="it-IT" sz="1200" dirty="0" smtClean="0">
                <a:sym typeface="Symbol"/>
              </a:rPr>
              <a:t>L)</a:t>
            </a:r>
            <a:endParaRPr lang="it-IT" sz="1200" dirty="0"/>
          </a:p>
        </p:txBody>
      </p:sp>
      <p:cxnSp>
        <p:nvCxnSpPr>
          <p:cNvPr id="31" name="Connettore 2 30"/>
          <p:cNvCxnSpPr/>
          <p:nvPr/>
        </p:nvCxnSpPr>
        <p:spPr>
          <a:xfrm>
            <a:off x="6033946" y="2850071"/>
            <a:ext cx="237798" cy="2242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>
            <a:off x="6114011" y="3145565"/>
            <a:ext cx="203883" cy="1050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7422485" y="2686239"/>
            <a:ext cx="12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solidFill>
                  <a:schemeClr val="accent2">
                    <a:lumMod val="50000"/>
                  </a:schemeClr>
                </a:solidFill>
              </a:rPr>
              <a:t>Hazelnuts</a:t>
            </a:r>
            <a:endParaRPr lang="it-IT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it-IT" sz="1200" dirty="0" err="1">
                <a:solidFill>
                  <a:schemeClr val="accent2">
                    <a:lumMod val="50000"/>
                  </a:schemeClr>
                </a:solidFill>
              </a:rPr>
              <a:t>p</a:t>
            </a:r>
            <a:r>
              <a:rPr lang="it-IT" sz="1200" dirty="0" err="1" smtClean="0">
                <a:solidFill>
                  <a:schemeClr val="accent2">
                    <a:lumMod val="50000"/>
                  </a:schemeClr>
                </a:solidFill>
              </a:rPr>
              <a:t>owder</a:t>
            </a:r>
            <a:r>
              <a:rPr lang="it-IT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it-IT" sz="1200" b="1" dirty="0" smtClean="0">
                <a:solidFill>
                  <a:schemeClr val="accent2">
                    <a:lumMod val="50000"/>
                  </a:schemeClr>
                </a:solidFill>
              </a:rPr>
              <a:t>0.100 g</a:t>
            </a:r>
            <a:endParaRPr lang="it-IT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4669645" y="1360661"/>
            <a:ext cx="4476369" cy="2103341"/>
          </a:xfrm>
          <a:prstGeom prst="rect">
            <a:avLst/>
          </a:prstGeom>
          <a:noFill/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asellaDiTesto 34"/>
          <p:cNvSpPr txBox="1"/>
          <p:nvPr/>
        </p:nvSpPr>
        <p:spPr>
          <a:xfrm>
            <a:off x="6893198" y="1513593"/>
            <a:ext cx="1579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Headspace SPME</a:t>
            </a:r>
            <a:endParaRPr lang="en-GB" sz="1400" b="1" dirty="0"/>
          </a:p>
        </p:txBody>
      </p:sp>
      <p:sp>
        <p:nvSpPr>
          <p:cNvPr id="36" name="Freccia a destra 35"/>
          <p:cNvSpPr/>
          <p:nvPr/>
        </p:nvSpPr>
        <p:spPr>
          <a:xfrm>
            <a:off x="6813233" y="2743900"/>
            <a:ext cx="543214" cy="43550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CasellaDiTesto 36"/>
          <p:cNvSpPr txBox="1"/>
          <p:nvPr/>
        </p:nvSpPr>
        <p:spPr>
          <a:xfrm>
            <a:off x="4804383" y="3992930"/>
            <a:ext cx="318399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MHS-SPME enables </a:t>
            </a:r>
            <a:r>
              <a:rPr lang="en-GB" sz="1200" b="1" dirty="0" smtClean="0"/>
              <a:t>accurate quantitation </a:t>
            </a:r>
          </a:p>
          <a:p>
            <a:r>
              <a:rPr lang="en-GB" sz="1200" dirty="0" smtClean="0"/>
              <a:t>of </a:t>
            </a:r>
            <a:r>
              <a:rPr lang="en-GB" sz="1200" b="1" dirty="0" smtClean="0"/>
              <a:t>several markers (ESTD and response factors)</a:t>
            </a:r>
          </a:p>
          <a:p>
            <a:endParaRPr lang="en-GB" sz="500" dirty="0" smtClean="0"/>
          </a:p>
          <a:p>
            <a:r>
              <a:rPr lang="en-GB" sz="1200" u="sng" dirty="0">
                <a:solidFill>
                  <a:srgbClr val="FF0000"/>
                </a:solidFill>
              </a:rPr>
              <a:t>s</a:t>
            </a:r>
            <a:r>
              <a:rPr lang="en-GB" sz="1200" u="sng" dirty="0" smtClean="0">
                <a:solidFill>
                  <a:srgbClr val="FF0000"/>
                </a:solidFill>
              </a:rPr>
              <a:t>econdary products of lipid oxidation </a:t>
            </a:r>
            <a:r>
              <a:rPr lang="en-GB" sz="1200" dirty="0" smtClean="0"/>
              <a:t>(hexanal, </a:t>
            </a:r>
            <a:r>
              <a:rPr lang="en-GB" sz="1200" dirty="0" err="1" smtClean="0"/>
              <a:t>heptanal</a:t>
            </a:r>
            <a:r>
              <a:rPr lang="en-GB" sz="1200" dirty="0" smtClean="0"/>
              <a:t>, </a:t>
            </a:r>
            <a:r>
              <a:rPr lang="en-GB" sz="1200" dirty="0" err="1" smtClean="0"/>
              <a:t>octanal</a:t>
            </a:r>
            <a:r>
              <a:rPr lang="en-GB" sz="1200" dirty="0" smtClean="0"/>
              <a:t>, </a:t>
            </a:r>
            <a:r>
              <a:rPr lang="it-IT" sz="1200" dirty="0" err="1" smtClean="0"/>
              <a:t>nonanal</a:t>
            </a:r>
            <a:r>
              <a:rPr lang="it-IT" sz="1200" dirty="0" smtClean="0"/>
              <a:t>, </a:t>
            </a:r>
            <a:r>
              <a:rPr lang="en-GB" sz="1200" dirty="0" smtClean="0"/>
              <a:t>(E)-2-octenal, (E)-2-nonenal );</a:t>
            </a:r>
          </a:p>
          <a:p>
            <a:r>
              <a:rPr lang="en-GB" sz="1200" u="sng" dirty="0" smtClean="0">
                <a:solidFill>
                  <a:srgbClr val="FF0000"/>
                </a:solidFill>
              </a:rPr>
              <a:t>key-aroma </a:t>
            </a:r>
            <a:r>
              <a:rPr lang="en-GB" sz="1200" u="sng" dirty="0" err="1" smtClean="0">
                <a:solidFill>
                  <a:srgbClr val="FF0000"/>
                </a:solidFill>
              </a:rPr>
              <a:t>compunds</a:t>
            </a:r>
            <a:r>
              <a:rPr lang="en-GB" sz="1200" dirty="0"/>
              <a:t> (</a:t>
            </a:r>
            <a:r>
              <a:rPr lang="en-GB" sz="1200" dirty="0" smtClean="0"/>
              <a:t>3-methylbutanal, ethyl 2-methylbutanoate, (</a:t>
            </a:r>
            <a:r>
              <a:rPr lang="en-GB" sz="1200" dirty="0"/>
              <a:t>E)-</a:t>
            </a:r>
            <a:r>
              <a:rPr lang="el-GR" sz="1200" dirty="0"/>
              <a:t>β-</a:t>
            </a:r>
            <a:r>
              <a:rPr lang="en-GB" sz="1200" dirty="0" err="1" smtClean="0"/>
              <a:t>damascenone</a:t>
            </a:r>
            <a:r>
              <a:rPr lang="en-GB" sz="1200" dirty="0" smtClean="0"/>
              <a:t>, 2-nonanone, </a:t>
            </a:r>
            <a:r>
              <a:rPr lang="en-GB" sz="1200" dirty="0" err="1" smtClean="0"/>
              <a:t>heptanoic</a:t>
            </a:r>
            <a:r>
              <a:rPr lang="en-GB" sz="1200" dirty="0" smtClean="0"/>
              <a:t> acid </a:t>
            </a:r>
            <a:r>
              <a:rPr lang="en-GB" sz="1200" dirty="0" err="1" smtClean="0"/>
              <a:t>etc</a:t>
            </a:r>
            <a:r>
              <a:rPr lang="en-GB" sz="1200" dirty="0" smtClean="0"/>
              <a:t>);</a:t>
            </a:r>
          </a:p>
          <a:p>
            <a:r>
              <a:rPr lang="en-GB" sz="1200" u="sng" dirty="0" smtClean="0">
                <a:solidFill>
                  <a:srgbClr val="FF0000"/>
                </a:solidFill>
              </a:rPr>
              <a:t>markers of defected </a:t>
            </a:r>
            <a:r>
              <a:rPr lang="en-GB" sz="1200" dirty="0" err="1" smtClean="0"/>
              <a:t>hz</a:t>
            </a:r>
            <a:r>
              <a:rPr lang="en-GB" sz="1200" dirty="0"/>
              <a:t> </a:t>
            </a:r>
            <a:r>
              <a:rPr lang="en-GB" sz="1200" dirty="0" smtClean="0"/>
              <a:t>(</a:t>
            </a:r>
            <a:r>
              <a:rPr lang="en-GB" sz="1200" dirty="0" err="1" smtClean="0"/>
              <a:t>nonanoic</a:t>
            </a:r>
            <a:r>
              <a:rPr lang="en-GB" sz="1200" dirty="0" smtClean="0"/>
              <a:t> acid, butyric acid, 4-heptanol, 1-pentanol, </a:t>
            </a:r>
            <a:r>
              <a:rPr lang="en-GB" sz="1200" dirty="0" err="1" smtClean="0"/>
              <a:t>propanoic</a:t>
            </a:r>
            <a:r>
              <a:rPr lang="en-GB" sz="1200" dirty="0" smtClean="0"/>
              <a:t> acid, 2-heptanol, </a:t>
            </a:r>
            <a:r>
              <a:rPr lang="en-GB" sz="1200" dirty="0" err="1" smtClean="0"/>
              <a:t>pentanoic</a:t>
            </a:r>
            <a:r>
              <a:rPr lang="en-GB" sz="1200" dirty="0" smtClean="0"/>
              <a:t> acid </a:t>
            </a:r>
            <a:r>
              <a:rPr lang="en-GB" sz="1200" dirty="0" err="1" smtClean="0"/>
              <a:t>etc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38" name="Rettangolo 37"/>
          <p:cNvSpPr/>
          <p:nvPr/>
        </p:nvSpPr>
        <p:spPr>
          <a:xfrm>
            <a:off x="4677888" y="3637993"/>
            <a:ext cx="4476369" cy="2615044"/>
          </a:xfrm>
          <a:prstGeom prst="rect">
            <a:avLst/>
          </a:prstGeom>
          <a:noFill/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asellaDiTesto 38"/>
          <p:cNvSpPr txBox="1"/>
          <p:nvPr/>
        </p:nvSpPr>
        <p:spPr>
          <a:xfrm>
            <a:off x="4780559" y="3716265"/>
            <a:ext cx="4066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Multiple Headspace SPME - quantitation</a:t>
            </a:r>
            <a:endParaRPr lang="en-GB" sz="1400" b="1" dirty="0"/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65769" y="1817442"/>
            <a:ext cx="204840" cy="1582116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4945" y="1775699"/>
            <a:ext cx="204840" cy="1582116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93365" y="4994019"/>
            <a:ext cx="1080000" cy="78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93365" y="4025259"/>
            <a:ext cx="1080000" cy="882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Immagine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851" y="1092163"/>
            <a:ext cx="535577" cy="419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5" name="CasellaDiTesto 44"/>
          <p:cNvSpPr txBox="1"/>
          <p:nvPr/>
        </p:nvSpPr>
        <p:spPr>
          <a:xfrm>
            <a:off x="8616533" y="1308480"/>
            <a:ext cx="672877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Tools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46" name="Gruppo 45"/>
          <p:cNvGrpSpPr/>
          <p:nvPr/>
        </p:nvGrpSpPr>
        <p:grpSpPr>
          <a:xfrm>
            <a:off x="456645" y="4722225"/>
            <a:ext cx="3841831" cy="1487507"/>
            <a:chOff x="2648017" y="1589103"/>
            <a:chExt cx="3841831" cy="1487507"/>
          </a:xfrm>
        </p:grpSpPr>
        <p:grpSp>
          <p:nvGrpSpPr>
            <p:cNvPr id="47" name="Gruppo 139"/>
            <p:cNvGrpSpPr/>
            <p:nvPr/>
          </p:nvGrpSpPr>
          <p:grpSpPr>
            <a:xfrm>
              <a:off x="2648017" y="1589103"/>
              <a:ext cx="3841831" cy="1487507"/>
              <a:chOff x="609600" y="4075093"/>
              <a:chExt cx="3841831" cy="1487507"/>
            </a:xfrm>
          </p:grpSpPr>
          <p:sp>
            <p:nvSpPr>
              <p:cNvPr id="49" name="Ovale 48"/>
              <p:cNvSpPr/>
              <p:nvPr/>
            </p:nvSpPr>
            <p:spPr>
              <a:xfrm>
                <a:off x="762000" y="4168914"/>
                <a:ext cx="609600" cy="609600"/>
              </a:xfrm>
              <a:prstGeom prst="ellipse">
                <a:avLst/>
              </a:prstGeom>
              <a:noFill/>
              <a:ln w="9525">
                <a:solidFill>
                  <a:srgbClr val="0000E8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e 49"/>
              <p:cNvSpPr/>
              <p:nvPr/>
            </p:nvSpPr>
            <p:spPr>
              <a:xfrm>
                <a:off x="914400" y="4168914"/>
                <a:ext cx="609600" cy="609600"/>
              </a:xfrm>
              <a:prstGeom prst="ellipse">
                <a:avLst/>
              </a:prstGeom>
              <a:noFill/>
              <a:ln w="9525">
                <a:solidFill>
                  <a:srgbClr val="0000E8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e 50"/>
              <p:cNvSpPr/>
              <p:nvPr/>
            </p:nvSpPr>
            <p:spPr>
              <a:xfrm>
                <a:off x="1066800" y="4168914"/>
                <a:ext cx="609600" cy="609600"/>
              </a:xfrm>
              <a:prstGeom prst="ellipse">
                <a:avLst/>
              </a:prstGeom>
              <a:noFill/>
              <a:ln w="9525">
                <a:solidFill>
                  <a:srgbClr val="0000E8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CasellaDiTesto 51"/>
              <p:cNvSpPr txBox="1"/>
              <p:nvPr/>
            </p:nvSpPr>
            <p:spPr>
              <a:xfrm>
                <a:off x="609600" y="4854714"/>
                <a:ext cx="1693092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baseline="30000" dirty="0" smtClean="0">
                    <a:solidFill>
                      <a:srgbClr val="0000E8"/>
                    </a:solidFill>
                  </a:rPr>
                  <a:t>1</a:t>
                </a:r>
                <a:r>
                  <a:rPr lang="en-US" sz="1000" b="1" dirty="0" smtClean="0">
                    <a:solidFill>
                      <a:srgbClr val="0000E8"/>
                    </a:solidFill>
                  </a:rPr>
                  <a:t>D - </a:t>
                </a:r>
                <a:r>
                  <a:rPr lang="en-US" sz="1000" b="1" dirty="0">
                    <a:solidFill>
                      <a:srgbClr val="0000E8"/>
                    </a:solidFill>
                  </a:rPr>
                  <a:t>Polar Heavy Wax (J&amp;W) </a:t>
                </a:r>
                <a:endParaRPr lang="en-US" sz="1000" b="1" dirty="0" smtClean="0">
                  <a:solidFill>
                    <a:srgbClr val="FF0000"/>
                  </a:solidFill>
                </a:endParaRPr>
              </a:p>
              <a:p>
                <a:r>
                  <a:rPr lang="en-US" sz="1000" u="sng" dirty="0" smtClean="0"/>
                  <a:t>20 m × 0.18 mm × 0.18 µm</a:t>
                </a:r>
              </a:p>
              <a:p>
                <a:r>
                  <a:rPr lang="en-US" sz="1000" dirty="0" smtClean="0"/>
                  <a:t>He carrier @ </a:t>
                </a:r>
                <a:r>
                  <a:rPr lang="en-US" sz="1000" b="1" u="sng" dirty="0" smtClean="0"/>
                  <a:t>0.4 mL/min</a:t>
                </a:r>
                <a:endParaRPr lang="en-US" sz="1000" b="1" u="sng" dirty="0"/>
              </a:p>
            </p:txBody>
          </p:sp>
          <p:cxnSp>
            <p:nvCxnSpPr>
              <p:cNvPr id="53" name="Connettore 1 66"/>
              <p:cNvCxnSpPr>
                <a:stCxn id="51" idx="6"/>
              </p:cNvCxnSpPr>
              <p:nvPr/>
            </p:nvCxnSpPr>
            <p:spPr>
              <a:xfrm>
                <a:off x="1676400" y="4473714"/>
                <a:ext cx="152400" cy="0"/>
              </a:xfrm>
              <a:prstGeom prst="line">
                <a:avLst/>
              </a:prstGeom>
              <a:ln w="12700">
                <a:solidFill>
                  <a:srgbClr val="0000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Ovale 53"/>
              <p:cNvSpPr/>
              <p:nvPr/>
            </p:nvSpPr>
            <p:spPr>
              <a:xfrm>
                <a:off x="2514600" y="4168914"/>
                <a:ext cx="609600" cy="609600"/>
              </a:xfrm>
              <a:prstGeom prst="ellipse">
                <a:avLst/>
              </a:prstGeom>
              <a:noFill/>
              <a:ln w="127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CasellaDiTesto 54"/>
              <p:cNvSpPr txBox="1"/>
              <p:nvPr/>
            </p:nvSpPr>
            <p:spPr>
              <a:xfrm>
                <a:off x="2321234" y="4854714"/>
                <a:ext cx="164660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baseline="30000" dirty="0" smtClean="0">
                    <a:solidFill>
                      <a:srgbClr val="00B050"/>
                    </a:solidFill>
                  </a:rPr>
                  <a:t>2</a:t>
                </a:r>
                <a:r>
                  <a:rPr lang="en-US" sz="1000" b="1" dirty="0" smtClean="0">
                    <a:solidFill>
                      <a:srgbClr val="00B050"/>
                    </a:solidFill>
                  </a:rPr>
                  <a:t>D - Medium polarity OV17</a:t>
                </a:r>
              </a:p>
              <a:p>
                <a:r>
                  <a:rPr lang="en-US" sz="1000" u="sng" dirty="0" smtClean="0"/>
                  <a:t>1.8 m × 0.18 mm × 0.18 µm </a:t>
                </a:r>
              </a:p>
              <a:p>
                <a:r>
                  <a:rPr lang="en-US" sz="1000" dirty="0" smtClean="0"/>
                  <a:t>He carrier @ </a:t>
                </a:r>
                <a:r>
                  <a:rPr lang="en-US" sz="1000" b="1" u="sng" dirty="0" smtClean="0"/>
                  <a:t>8 mL/min</a:t>
                </a:r>
              </a:p>
              <a:p>
                <a:endParaRPr lang="en-US" sz="1000" dirty="0"/>
              </a:p>
            </p:txBody>
          </p:sp>
          <p:cxnSp>
            <p:nvCxnSpPr>
              <p:cNvPr id="56" name="Connettore 1 69"/>
              <p:cNvCxnSpPr/>
              <p:nvPr/>
            </p:nvCxnSpPr>
            <p:spPr>
              <a:xfrm>
                <a:off x="2362200" y="4473714"/>
                <a:ext cx="152400" cy="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1 70"/>
              <p:cNvCxnSpPr/>
              <p:nvPr/>
            </p:nvCxnSpPr>
            <p:spPr>
              <a:xfrm>
                <a:off x="3124200" y="4473714"/>
                <a:ext cx="152400" cy="0"/>
              </a:xfrm>
              <a:prstGeom prst="line">
                <a:avLst/>
              </a:prstGeom>
              <a:ln>
                <a:solidFill>
                  <a:srgbClr val="4CA6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8" name="Gruppo 30"/>
              <p:cNvGrpSpPr/>
              <p:nvPr/>
            </p:nvGrpSpPr>
            <p:grpSpPr>
              <a:xfrm>
                <a:off x="3276600" y="4321314"/>
                <a:ext cx="228600" cy="304800"/>
                <a:chOff x="2895600" y="1752600"/>
                <a:chExt cx="228600" cy="304800"/>
              </a:xfrm>
            </p:grpSpPr>
            <p:sp>
              <p:nvSpPr>
                <p:cNvPr id="64" name="Rettangolo 63"/>
                <p:cNvSpPr/>
                <p:nvPr/>
              </p:nvSpPr>
              <p:spPr>
                <a:xfrm>
                  <a:off x="2971800" y="1752600"/>
                  <a:ext cx="76200" cy="3048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ttangolo 64"/>
                <p:cNvSpPr>
                  <a:spLocks noChangeAspect="1"/>
                </p:cNvSpPr>
                <p:nvPr/>
              </p:nvSpPr>
              <p:spPr>
                <a:xfrm>
                  <a:off x="2895600" y="1883664"/>
                  <a:ext cx="76200" cy="457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ttangolo 65"/>
                <p:cNvSpPr>
                  <a:spLocks noChangeAspect="1"/>
                </p:cNvSpPr>
                <p:nvPr/>
              </p:nvSpPr>
              <p:spPr>
                <a:xfrm>
                  <a:off x="3048000" y="1783081"/>
                  <a:ext cx="76200" cy="457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ttangolo 66"/>
                <p:cNvSpPr>
                  <a:spLocks noChangeAspect="1"/>
                </p:cNvSpPr>
                <p:nvPr/>
              </p:nvSpPr>
              <p:spPr>
                <a:xfrm>
                  <a:off x="3048000" y="1981200"/>
                  <a:ext cx="76200" cy="4571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9" name="Connettore 1 76"/>
              <p:cNvCxnSpPr/>
              <p:nvPr/>
            </p:nvCxnSpPr>
            <p:spPr>
              <a:xfrm>
                <a:off x="3505200" y="4379226"/>
                <a:ext cx="32004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1 77"/>
              <p:cNvCxnSpPr/>
              <p:nvPr/>
            </p:nvCxnSpPr>
            <p:spPr>
              <a:xfrm>
                <a:off x="3505200" y="4571250"/>
                <a:ext cx="32004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3124200" y="4075093"/>
                <a:ext cx="7232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Tee-union</a:t>
                </a:r>
                <a:endParaRPr lang="en-US" sz="1000" dirty="0"/>
              </a:p>
            </p:txBody>
          </p:sp>
          <p:sp>
            <p:nvSpPr>
              <p:cNvPr id="62" name="CasellaDiTesto 61"/>
              <p:cNvSpPr txBox="1"/>
              <p:nvPr/>
            </p:nvSpPr>
            <p:spPr>
              <a:xfrm>
                <a:off x="3760216" y="4245114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FID (70%)</a:t>
                </a:r>
                <a:endParaRPr lang="en-US" sz="1000" b="1" dirty="0"/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>
                <a:off x="3760216" y="4456093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MS (30%)</a:t>
                </a:r>
                <a:endParaRPr lang="en-US" sz="1000" b="1" dirty="0"/>
              </a:p>
            </p:txBody>
          </p:sp>
        </p:grpSp>
        <p:pic>
          <p:nvPicPr>
            <p:cNvPr id="48" name="Picture 6"/>
            <p:cNvPicPr/>
            <p:nvPr/>
          </p:nvPicPr>
          <p:blipFill>
            <a:blip r:embed="rId13" cstate="print">
              <a:lum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86" t="17897" r="24485" b="14094"/>
            <a:stretch>
              <a:fillRect/>
            </a:stretch>
          </p:blipFill>
          <p:spPr>
            <a:xfrm>
              <a:off x="3880435" y="1820535"/>
              <a:ext cx="502506" cy="39430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68" name="CasellaDiTesto 67"/>
          <p:cNvSpPr txBox="1"/>
          <p:nvPr/>
        </p:nvSpPr>
        <p:spPr>
          <a:xfrm>
            <a:off x="453420" y="4392302"/>
            <a:ext cx="344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</a:t>
            </a:r>
            <a:r>
              <a:rPr lang="it-IT" baseline="-25000" dirty="0" err="1" smtClean="0"/>
              <a:t>i</a:t>
            </a:r>
            <a:r>
              <a:rPr lang="it-IT" dirty="0" smtClean="0"/>
              <a:t>                </a:t>
            </a:r>
            <a:r>
              <a:rPr lang="it-IT" b="1" dirty="0" err="1" smtClean="0">
                <a:solidFill>
                  <a:srgbClr val="FF0000"/>
                </a:solidFill>
              </a:rPr>
              <a:t>p</a:t>
            </a:r>
            <a:r>
              <a:rPr lang="it-IT" b="1" baseline="-25000" dirty="0" err="1" smtClean="0">
                <a:solidFill>
                  <a:srgbClr val="FF0000"/>
                </a:solidFill>
              </a:rPr>
              <a:t>Aux</a:t>
            </a:r>
            <a:r>
              <a:rPr lang="it-IT" dirty="0" smtClean="0"/>
              <a:t>                        </a:t>
            </a:r>
            <a:r>
              <a:rPr lang="it-IT" dirty="0" err="1" smtClean="0"/>
              <a:t>p</a:t>
            </a:r>
            <a:r>
              <a:rPr lang="it-IT" baseline="-25000" dirty="0" err="1" smtClean="0"/>
              <a:t>Tee</a:t>
            </a:r>
            <a:endParaRPr lang="en-GB" dirty="0"/>
          </a:p>
        </p:txBody>
      </p:sp>
      <p:sp>
        <p:nvSpPr>
          <p:cNvPr id="69" name="Rettangolo 68"/>
          <p:cNvSpPr/>
          <p:nvPr/>
        </p:nvSpPr>
        <p:spPr>
          <a:xfrm>
            <a:off x="451337" y="4336587"/>
            <a:ext cx="3853787" cy="1916450"/>
          </a:xfrm>
          <a:prstGeom prst="rect">
            <a:avLst/>
          </a:prstGeom>
          <a:noFill/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7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3086447" y="1036855"/>
            <a:ext cx="6886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 err="1"/>
              <a:t>Untargeted</a:t>
            </a:r>
            <a:r>
              <a:rPr lang="it-IT" sz="1600" b="1" dirty="0"/>
              <a:t>/</a:t>
            </a:r>
            <a:r>
              <a:rPr lang="it-IT" sz="1600" b="1" dirty="0" err="1"/>
              <a:t>Targeted</a:t>
            </a:r>
            <a:r>
              <a:rPr lang="it-IT" sz="1600" b="1" dirty="0"/>
              <a:t> (UT) </a:t>
            </a:r>
            <a:r>
              <a:rPr lang="it-IT" sz="1600" b="1" dirty="0" err="1"/>
              <a:t>fingerprinting</a:t>
            </a:r>
            <a:r>
              <a:rPr lang="it-IT" sz="1600" b="1" dirty="0"/>
              <a:t> on single </a:t>
            </a:r>
            <a:r>
              <a:rPr lang="it-IT" sz="1600" b="1" dirty="0" err="1" smtClean="0"/>
              <a:t>chromatograms</a:t>
            </a:r>
            <a:endParaRPr lang="it-IT" sz="16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825065" y="2988901"/>
            <a:ext cx="828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/>
              <a:t>Generation of composite class-images from samples groups - one for each sensory defect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sz="1600" b="1" dirty="0" smtClean="0"/>
              <a:t>patterns re-alignment by reliable 2D peaks and raw data summation (composite image)</a:t>
            </a:r>
            <a:endParaRPr lang="en-US" sz="1600" b="1" dirty="0"/>
          </a:p>
        </p:txBody>
      </p:sp>
      <p:grpSp>
        <p:nvGrpSpPr>
          <p:cNvPr id="24" name="Gruppo 23"/>
          <p:cNvGrpSpPr/>
          <p:nvPr/>
        </p:nvGrpSpPr>
        <p:grpSpPr>
          <a:xfrm>
            <a:off x="8264463" y="1407374"/>
            <a:ext cx="2540449" cy="1440000"/>
            <a:chOff x="8707849" y="4577778"/>
            <a:chExt cx="2710120" cy="1666471"/>
          </a:xfrm>
        </p:grpSpPr>
        <p:pic>
          <p:nvPicPr>
            <p:cNvPr id="25" name="Immagine 24"/>
            <p:cNvPicPr>
              <a:picLocks noChangeAspect="1"/>
            </p:cNvPicPr>
            <p:nvPr/>
          </p:nvPicPr>
          <p:blipFill rotWithShape="1">
            <a:blip r:embed="rId7"/>
            <a:srcRect l="32334" t="30148" r="27417" b="25852"/>
            <a:stretch/>
          </p:blipFill>
          <p:spPr>
            <a:xfrm>
              <a:off x="8707849" y="4577778"/>
              <a:ext cx="2710120" cy="166647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Immagine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035015" y="5296462"/>
              <a:ext cx="1244694" cy="511950"/>
            </a:xfrm>
            <a:prstGeom prst="rect">
              <a:avLst/>
            </a:prstGeom>
          </p:spPr>
        </p:pic>
      </p:grpSp>
      <p:pic>
        <p:nvPicPr>
          <p:cNvPr id="27" name="Immagin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4271" y="3491962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947" y="1584090"/>
            <a:ext cx="2329559" cy="987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19400" y="4168291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4108" y="4777629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1007" y="5107158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8750" y="4511551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501" y="3855081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Top"/>
            <a:lightRig rig="threePt" dir="t"/>
          </a:scene3d>
        </p:spPr>
      </p:pic>
      <p:sp>
        <p:nvSpPr>
          <p:cNvPr id="34" name="CasellaDiTesto 33"/>
          <p:cNvSpPr txBox="1"/>
          <p:nvPr/>
        </p:nvSpPr>
        <p:spPr>
          <a:xfrm>
            <a:off x="6913510" y="3665690"/>
            <a:ext cx="2961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rgbClr val="FF0000"/>
                </a:solidFill>
              </a:rPr>
              <a:t>Cumulative </a:t>
            </a:r>
            <a:r>
              <a:rPr lang="it-IT" sz="1600" b="1" dirty="0" err="1" smtClean="0">
                <a:solidFill>
                  <a:srgbClr val="FF0000"/>
                </a:solidFill>
              </a:rPr>
              <a:t>class</a:t>
            </a:r>
            <a:r>
              <a:rPr lang="it-IT" sz="1600" b="1" dirty="0" smtClean="0">
                <a:solidFill>
                  <a:srgbClr val="FF0000"/>
                </a:solidFill>
              </a:rPr>
              <a:t>-image "</a:t>
            </a:r>
            <a:r>
              <a:rPr lang="it-IT" sz="1600" b="1" dirty="0" err="1" smtClean="0">
                <a:solidFill>
                  <a:srgbClr val="FF0000"/>
                </a:solidFill>
              </a:rPr>
              <a:t>Mould</a:t>
            </a:r>
            <a:r>
              <a:rPr lang="it-IT" sz="1600" b="1" dirty="0" smtClean="0">
                <a:solidFill>
                  <a:srgbClr val="FF0000"/>
                </a:solidFill>
              </a:rPr>
              <a:t>"</a:t>
            </a: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0895" y="1407374"/>
            <a:ext cx="3261997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5814" y="1413682"/>
            <a:ext cx="3261997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8288" y="1413462"/>
            <a:ext cx="1819377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Freccia a destra 37"/>
          <p:cNvSpPr/>
          <p:nvPr/>
        </p:nvSpPr>
        <p:spPr>
          <a:xfrm>
            <a:off x="7905848" y="1866040"/>
            <a:ext cx="281940" cy="384949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asellaDiTesto 38"/>
          <p:cNvSpPr txBox="1"/>
          <p:nvPr/>
        </p:nvSpPr>
        <p:spPr>
          <a:xfrm>
            <a:off x="7030274" y="5493105"/>
            <a:ext cx="3662506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The </a:t>
            </a:r>
            <a:r>
              <a:rPr lang="it-IT" sz="1400" dirty="0" err="1" smtClean="0">
                <a:solidFill>
                  <a:schemeClr val="bg1"/>
                </a:solidFill>
              </a:rPr>
              <a:t>effect</a:t>
            </a:r>
            <a:r>
              <a:rPr lang="it-IT" sz="1400" dirty="0" smtClean="0">
                <a:solidFill>
                  <a:schemeClr val="bg1"/>
                </a:solidFill>
              </a:rPr>
              <a:t> of </a:t>
            </a:r>
            <a:r>
              <a:rPr lang="it-IT" sz="1400" dirty="0" err="1" smtClean="0">
                <a:solidFill>
                  <a:schemeClr val="bg1"/>
                </a:solidFill>
              </a:rPr>
              <a:t>dominant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variables</a:t>
            </a:r>
            <a:r>
              <a:rPr lang="it-IT" sz="1400" dirty="0" smtClean="0">
                <a:solidFill>
                  <a:schemeClr val="bg1"/>
                </a:solidFill>
              </a:rPr>
              <a:t> (</a:t>
            </a:r>
            <a:r>
              <a:rPr lang="it-IT" sz="1400" dirty="0" err="1" smtClean="0">
                <a:solidFill>
                  <a:schemeClr val="bg1"/>
                </a:solidFill>
              </a:rPr>
              <a:t>origin</a:t>
            </a:r>
            <a:r>
              <a:rPr lang="it-IT" sz="1400" dirty="0" smtClean="0">
                <a:solidFill>
                  <a:schemeClr val="bg1"/>
                </a:solidFill>
              </a:rPr>
              <a:t>, </a:t>
            </a:r>
            <a:r>
              <a:rPr lang="it-IT" sz="1400" dirty="0" err="1" smtClean="0">
                <a:solidFill>
                  <a:schemeClr val="bg1"/>
                </a:solidFill>
              </a:rPr>
              <a:t>harvest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year</a:t>
            </a:r>
            <a:r>
              <a:rPr lang="it-IT" sz="1400" dirty="0" smtClean="0">
                <a:solidFill>
                  <a:schemeClr val="bg1"/>
                </a:solidFill>
              </a:rPr>
              <a:t>, cultivar, </a:t>
            </a:r>
            <a:r>
              <a:rPr lang="it-IT" sz="1400" dirty="0" err="1" smtClean="0">
                <a:solidFill>
                  <a:schemeClr val="bg1"/>
                </a:solidFill>
              </a:rPr>
              <a:t>shelf</a:t>
            </a:r>
            <a:r>
              <a:rPr lang="it-IT" sz="1400" dirty="0" smtClean="0">
                <a:solidFill>
                  <a:schemeClr val="bg1"/>
                </a:solidFill>
              </a:rPr>
              <a:t>-life etc..) </a:t>
            </a:r>
            <a:r>
              <a:rPr lang="it-IT" sz="1400" dirty="0" err="1" smtClean="0">
                <a:solidFill>
                  <a:schemeClr val="bg1"/>
                </a:solidFill>
              </a:rPr>
              <a:t>is</a:t>
            </a:r>
            <a:r>
              <a:rPr lang="it-IT" sz="1400" dirty="0" smtClean="0">
                <a:solidFill>
                  <a:schemeClr val="bg1"/>
                </a:solidFill>
              </a:rPr>
              <a:t>  </a:t>
            </a:r>
            <a:r>
              <a:rPr lang="it-IT" sz="1400" dirty="0" err="1" smtClean="0">
                <a:solidFill>
                  <a:schemeClr val="bg1"/>
                </a:solidFill>
              </a:rPr>
              <a:t>minimized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while</a:t>
            </a:r>
            <a:r>
              <a:rPr lang="it-IT" sz="1400" dirty="0" smtClean="0">
                <a:solidFill>
                  <a:schemeClr val="bg1"/>
                </a:solidFill>
              </a:rPr>
              <a:t> the "</a:t>
            </a:r>
            <a:r>
              <a:rPr lang="it-IT" sz="1400" dirty="0" err="1" smtClean="0">
                <a:solidFill>
                  <a:schemeClr val="bg1"/>
                </a:solidFill>
              </a:rPr>
              <a:t>signature</a:t>
            </a:r>
            <a:r>
              <a:rPr lang="it-IT" sz="1400" dirty="0" smtClean="0">
                <a:solidFill>
                  <a:schemeClr val="bg1"/>
                </a:solidFill>
              </a:rPr>
              <a:t>" of </a:t>
            </a:r>
            <a:r>
              <a:rPr lang="it-IT" sz="1400" i="1" dirty="0" err="1" smtClean="0">
                <a:solidFill>
                  <a:schemeClr val="bg1"/>
                </a:solidFill>
              </a:rPr>
              <a:t>mold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sensory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defect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emphasized</a:t>
            </a:r>
            <a:r>
              <a:rPr lang="it-IT" sz="1400" dirty="0" smtClean="0">
                <a:solidFill>
                  <a:schemeClr val="bg1"/>
                </a:solidFill>
              </a:rPr>
              <a:t> - </a:t>
            </a:r>
            <a:r>
              <a:rPr lang="it-IT" sz="1400" dirty="0" err="1" smtClean="0">
                <a:solidFill>
                  <a:schemeClr val="bg1"/>
                </a:solidFill>
              </a:rPr>
              <a:t>easier</a:t>
            </a:r>
            <a:r>
              <a:rPr lang="it-IT" sz="1400" dirty="0" smtClean="0">
                <a:solidFill>
                  <a:schemeClr val="bg1"/>
                </a:solidFill>
              </a:rPr>
              <a:t> </a:t>
            </a:r>
            <a:r>
              <a:rPr lang="it-IT" sz="1400" dirty="0" err="1" smtClean="0">
                <a:solidFill>
                  <a:schemeClr val="bg1"/>
                </a:solidFill>
              </a:rPr>
              <a:t>detection</a:t>
            </a:r>
            <a:endParaRPr lang="it-IT" sz="1400" dirty="0" smtClean="0">
              <a:solidFill>
                <a:schemeClr val="bg1"/>
              </a:solidFill>
            </a:endParaRPr>
          </a:p>
        </p:txBody>
      </p:sp>
      <p:sp>
        <p:nvSpPr>
          <p:cNvPr id="40" name="Freccia a destra 39"/>
          <p:cNvSpPr/>
          <p:nvPr/>
        </p:nvSpPr>
        <p:spPr>
          <a:xfrm>
            <a:off x="6291181" y="4294640"/>
            <a:ext cx="657754" cy="7367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Immagin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0272" y="4082452"/>
            <a:ext cx="3662507" cy="1287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948" y="2700207"/>
            <a:ext cx="2329200" cy="978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426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0.00052 0.069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347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01211 0.2155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1076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85185E-6 L -0.00794 0.1655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826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48148E-6 L -0.00716 0.1196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597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00013 0.033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0.00105 -0.0171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/>
      <p:bldP spid="38" grpId="0" animBg="1"/>
      <p:bldP spid="39" grpId="0" animBg="1"/>
      <p:bldP spid="4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grpSp>
        <p:nvGrpSpPr>
          <p:cNvPr id="22" name="Gruppo 21"/>
          <p:cNvGrpSpPr/>
          <p:nvPr/>
        </p:nvGrpSpPr>
        <p:grpSpPr>
          <a:xfrm>
            <a:off x="9617108" y="1755204"/>
            <a:ext cx="2094840" cy="2180323"/>
            <a:chOff x="221674" y="1305057"/>
            <a:chExt cx="2094840" cy="2180323"/>
          </a:xfrm>
        </p:grpSpPr>
        <p:sp>
          <p:nvSpPr>
            <p:cNvPr id="23" name="Rettangolo 22"/>
            <p:cNvSpPr/>
            <p:nvPr/>
          </p:nvSpPr>
          <p:spPr>
            <a:xfrm>
              <a:off x="221674" y="1305057"/>
              <a:ext cx="2094840" cy="2180323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221932" y="1386160"/>
              <a:ext cx="2075440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err="1" smtClean="0"/>
                <a:t>Mould</a:t>
              </a:r>
              <a:endParaRPr lang="it-IT" sz="1600" b="1" dirty="0" smtClean="0"/>
            </a:p>
            <a:p>
              <a:r>
                <a:rPr lang="it-IT" sz="1600" b="1" dirty="0" err="1" smtClean="0"/>
                <a:t>Mould-rancid-solvent</a:t>
              </a:r>
              <a:endParaRPr lang="it-IT" sz="1600" b="1" dirty="0" smtClean="0"/>
            </a:p>
            <a:p>
              <a:r>
                <a:rPr lang="it-IT" sz="1600" b="1" dirty="0" err="1" smtClean="0"/>
                <a:t>Rancid</a:t>
              </a:r>
              <a:endParaRPr lang="it-IT" sz="1600" b="1" dirty="0" smtClean="0"/>
            </a:p>
            <a:p>
              <a:r>
                <a:rPr lang="it-IT" sz="1600" b="1" dirty="0" err="1" smtClean="0"/>
                <a:t>Rancid-stale</a:t>
              </a:r>
              <a:endParaRPr lang="it-IT" sz="1600" b="1" dirty="0" smtClean="0"/>
            </a:p>
            <a:p>
              <a:r>
                <a:rPr lang="it-IT" sz="1600" b="1" dirty="0" err="1" smtClean="0"/>
                <a:t>Solvent</a:t>
              </a:r>
              <a:endParaRPr lang="it-IT" sz="1600" b="1" dirty="0" smtClean="0"/>
            </a:p>
            <a:p>
              <a:r>
                <a:rPr lang="it-IT" sz="1600" b="1" dirty="0" err="1" smtClean="0"/>
                <a:t>Uncoded</a:t>
              </a:r>
              <a:r>
                <a:rPr lang="it-IT" sz="1600" b="1" dirty="0" smtClean="0"/>
                <a:t> KO</a:t>
              </a:r>
            </a:p>
            <a:p>
              <a:endParaRPr lang="it-IT" sz="1600" b="1" dirty="0"/>
            </a:p>
            <a:p>
              <a:r>
                <a:rPr lang="it-IT" sz="1600" b="1" dirty="0" smtClean="0"/>
                <a:t>Reference OK </a:t>
              </a:r>
              <a:r>
                <a:rPr lang="it-IT" sz="1600" b="1" dirty="0" err="1" smtClean="0"/>
                <a:t>samples</a:t>
              </a:r>
              <a:endParaRPr lang="en-GB" sz="1600" dirty="0"/>
            </a:p>
          </p:txBody>
        </p:sp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0485" y="2008798"/>
              <a:ext cx="856653" cy="871173"/>
            </a:xfrm>
            <a:prstGeom prst="rect">
              <a:avLst/>
            </a:prstGeom>
          </p:spPr>
        </p:pic>
      </p:grpSp>
      <p:sp>
        <p:nvSpPr>
          <p:cNvPr id="26" name="CasellaDiTesto 25"/>
          <p:cNvSpPr txBox="1"/>
          <p:nvPr/>
        </p:nvSpPr>
        <p:spPr>
          <a:xfrm>
            <a:off x="2828174" y="941774"/>
            <a:ext cx="8283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/>
              <a:t>Composite class-images from samples groups - one for each sensory defect</a:t>
            </a:r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9766" y="1381185"/>
            <a:ext cx="303557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Immagine 27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307496" y="2633768"/>
            <a:ext cx="3011263" cy="11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8174" y="2616780"/>
            <a:ext cx="3034800" cy="110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8174" y="3901980"/>
            <a:ext cx="3034800" cy="110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3959" y="1364125"/>
            <a:ext cx="3034800" cy="110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CasellaDiTesto 31"/>
          <p:cNvSpPr txBox="1"/>
          <p:nvPr/>
        </p:nvSpPr>
        <p:spPr>
          <a:xfrm>
            <a:off x="4727930" y="140680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Mould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859914" y="2637986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Rancid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7798520" y="1390112"/>
            <a:ext cx="1222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Rancid-stale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4316513" y="3916796"/>
            <a:ext cx="1238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Uncoded</a:t>
            </a:r>
            <a:r>
              <a:rPr lang="it-IT" sz="1600" b="1" dirty="0" smtClean="0">
                <a:solidFill>
                  <a:schemeClr val="bg1"/>
                </a:solidFill>
              </a:rPr>
              <a:t> KO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8316346" y="2641523"/>
            <a:ext cx="820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Solvent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7496" y="3920820"/>
            <a:ext cx="301126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CasellaDiTesto 37"/>
          <p:cNvSpPr txBox="1"/>
          <p:nvPr/>
        </p:nvSpPr>
        <p:spPr>
          <a:xfrm>
            <a:off x="7055315" y="3935528"/>
            <a:ext cx="2018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Mould-rancid-solvent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9887" y="5264602"/>
            <a:ext cx="3034800" cy="110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" name="CasellaDiTesto 39"/>
          <p:cNvSpPr txBox="1"/>
          <p:nvPr/>
        </p:nvSpPr>
        <p:spPr>
          <a:xfrm>
            <a:off x="6182228" y="5308335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</a:rPr>
              <a:t>OK </a:t>
            </a:r>
            <a:r>
              <a:rPr lang="it-IT" sz="1600" b="1" dirty="0" err="1" smtClean="0">
                <a:solidFill>
                  <a:schemeClr val="bg1"/>
                </a:solidFill>
              </a:rPr>
              <a:t>samples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41" name="Immagine 4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7537" y="1375846"/>
            <a:ext cx="2329559" cy="987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538" y="2491963"/>
            <a:ext cx="2329200" cy="978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95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728" y="2569445"/>
            <a:ext cx="2329559" cy="987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" t="66487" r="2464" b="1480"/>
          <a:stretch/>
        </p:blipFill>
        <p:spPr>
          <a:xfrm>
            <a:off x="5305855" y="5178585"/>
            <a:ext cx="6120000" cy="126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CasellaDiTesto 23"/>
          <p:cNvSpPr txBox="1"/>
          <p:nvPr/>
        </p:nvSpPr>
        <p:spPr>
          <a:xfrm>
            <a:off x="3628314" y="2302752"/>
            <a:ext cx="244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A</a:t>
            </a:r>
          </a:p>
        </p:txBody>
      </p:sp>
      <p:grpSp>
        <p:nvGrpSpPr>
          <p:cNvPr id="25" name="Gruppo 24"/>
          <p:cNvGrpSpPr/>
          <p:nvPr/>
        </p:nvGrpSpPr>
        <p:grpSpPr>
          <a:xfrm>
            <a:off x="3472408" y="2302752"/>
            <a:ext cx="6275906" cy="2690780"/>
            <a:chOff x="3628314" y="2200704"/>
            <a:chExt cx="6120000" cy="2690780"/>
          </a:xfrm>
        </p:grpSpPr>
        <p:pic>
          <p:nvPicPr>
            <p:cNvPr id="26" name="Immagine 2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7" r="16222" b="18049"/>
            <a:stretch/>
          </p:blipFill>
          <p:spPr>
            <a:xfrm>
              <a:off x="3628314" y="2200704"/>
              <a:ext cx="6120000" cy="26907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CasellaDiTesto 26"/>
            <p:cNvSpPr txBox="1"/>
            <p:nvPr/>
          </p:nvSpPr>
          <p:spPr>
            <a:xfrm>
              <a:off x="8267700" y="4585275"/>
              <a:ext cx="1346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Short-chain fatty acids</a:t>
              </a:r>
            </a:p>
          </p:txBody>
        </p:sp>
        <p:cxnSp>
          <p:nvCxnSpPr>
            <p:cNvPr id="28" name="Connettore 2 27"/>
            <p:cNvCxnSpPr/>
            <p:nvPr/>
          </p:nvCxnSpPr>
          <p:spPr>
            <a:xfrm flipV="1">
              <a:off x="6206566" y="4492572"/>
              <a:ext cx="2971800" cy="17922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/>
            <p:nvPr/>
          </p:nvCxnSpPr>
          <p:spPr>
            <a:xfrm flipV="1">
              <a:off x="4277360" y="3875484"/>
              <a:ext cx="4901006" cy="730624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sellaDiTesto 29"/>
            <p:cNvSpPr txBox="1"/>
            <p:nvPr/>
          </p:nvSpPr>
          <p:spPr>
            <a:xfrm>
              <a:off x="8068342" y="4007836"/>
              <a:ext cx="10438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rgbClr val="FFFF00"/>
                  </a:solidFill>
                </a:rPr>
                <a:t>Primary alcohols</a:t>
              </a:r>
            </a:p>
          </p:txBody>
        </p:sp>
        <p:sp>
          <p:nvSpPr>
            <p:cNvPr id="31" name="Figura a mano libera 30"/>
            <p:cNvSpPr/>
            <p:nvPr/>
          </p:nvSpPr>
          <p:spPr>
            <a:xfrm>
              <a:off x="4079239" y="2900124"/>
              <a:ext cx="4982451" cy="1574800"/>
            </a:xfrm>
            <a:custGeom>
              <a:avLst/>
              <a:gdLst>
                <a:gd name="connsiteX0" fmla="*/ 0 w 4648200"/>
                <a:gd name="connsiteY0" fmla="*/ 1529080 h 1529080"/>
                <a:gd name="connsiteX1" fmla="*/ 579120 w 4648200"/>
                <a:gd name="connsiteY1" fmla="*/ 1016000 h 1529080"/>
                <a:gd name="connsiteX2" fmla="*/ 1503680 w 4648200"/>
                <a:gd name="connsiteY2" fmla="*/ 533400 h 1529080"/>
                <a:gd name="connsiteX3" fmla="*/ 2407920 w 4648200"/>
                <a:gd name="connsiteY3" fmla="*/ 340360 h 1529080"/>
                <a:gd name="connsiteX4" fmla="*/ 3561080 w 4648200"/>
                <a:gd name="connsiteY4" fmla="*/ 147320 h 1529080"/>
                <a:gd name="connsiteX5" fmla="*/ 4648200 w 4648200"/>
                <a:gd name="connsiteY5" fmla="*/ 0 h 15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48200" h="1529080">
                  <a:moveTo>
                    <a:pt x="0" y="1529080"/>
                  </a:moveTo>
                  <a:cubicBezTo>
                    <a:pt x="164253" y="1355513"/>
                    <a:pt x="328507" y="1181947"/>
                    <a:pt x="579120" y="1016000"/>
                  </a:cubicBezTo>
                  <a:cubicBezTo>
                    <a:pt x="829733" y="850053"/>
                    <a:pt x="1198880" y="646007"/>
                    <a:pt x="1503680" y="533400"/>
                  </a:cubicBezTo>
                  <a:cubicBezTo>
                    <a:pt x="1808480" y="420793"/>
                    <a:pt x="2065020" y="404707"/>
                    <a:pt x="2407920" y="340360"/>
                  </a:cubicBezTo>
                  <a:cubicBezTo>
                    <a:pt x="2750820" y="276013"/>
                    <a:pt x="3187700" y="204047"/>
                    <a:pt x="3561080" y="147320"/>
                  </a:cubicBezTo>
                  <a:cubicBezTo>
                    <a:pt x="3934460" y="90593"/>
                    <a:pt x="4291330" y="45296"/>
                    <a:pt x="4648200" y="0"/>
                  </a:cubicBezTo>
                </a:path>
              </a:pathLst>
            </a:custGeom>
            <a:noFill/>
            <a:ln w="6350">
              <a:solidFill>
                <a:schemeClr val="accent2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7617937" y="3076893"/>
              <a:ext cx="15921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chemeClr val="accent2"/>
                  </a:solidFill>
                </a:rPr>
                <a:t>Linear saturated aldehydes</a:t>
              </a:r>
            </a:p>
          </p:txBody>
        </p:sp>
      </p:grpSp>
      <p:pic>
        <p:nvPicPr>
          <p:cNvPr id="33" name="Immagin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3514" y="1040591"/>
            <a:ext cx="3034800" cy="1091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CasellaDiTesto 33"/>
          <p:cNvSpPr txBox="1"/>
          <p:nvPr/>
        </p:nvSpPr>
        <p:spPr>
          <a:xfrm>
            <a:off x="8365855" y="1074523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</a:rPr>
              <a:t>OK </a:t>
            </a:r>
            <a:r>
              <a:rPr lang="it-IT" sz="1600" b="1" dirty="0" err="1" smtClean="0">
                <a:solidFill>
                  <a:schemeClr val="bg1"/>
                </a:solidFill>
              </a:rPr>
              <a:t>samples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72408" y="1028280"/>
            <a:ext cx="3035572" cy="1104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CasellaDiTesto 35"/>
          <p:cNvSpPr txBox="1"/>
          <p:nvPr/>
        </p:nvSpPr>
        <p:spPr>
          <a:xfrm>
            <a:off x="5370572" y="1053905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</a:rPr>
              <a:t>Mould</a:t>
            </a:r>
            <a:endParaRPr lang="it-IT" sz="1600" b="1" dirty="0" smtClean="0">
              <a:solidFill>
                <a:schemeClr val="bg1"/>
              </a:solidFill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86763" y="767394"/>
            <a:ext cx="617514" cy="617514"/>
          </a:xfrm>
          <a:prstGeom prst="rect">
            <a:avLst/>
          </a:prstGeom>
        </p:spPr>
      </p:pic>
      <p:sp>
        <p:nvSpPr>
          <p:cNvPr id="38" name="Freccia in giù 37"/>
          <p:cNvSpPr/>
          <p:nvPr/>
        </p:nvSpPr>
        <p:spPr>
          <a:xfrm>
            <a:off x="9569409" y="4529630"/>
            <a:ext cx="1061926" cy="807828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sellaDiTesto 38"/>
          <p:cNvSpPr txBox="1"/>
          <p:nvPr/>
        </p:nvSpPr>
        <p:spPr>
          <a:xfrm>
            <a:off x="203024" y="3811796"/>
            <a:ext cx="2651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Datapoint</a:t>
            </a:r>
            <a:r>
              <a:rPr lang="en-US" b="1" dirty="0" smtClean="0"/>
              <a:t> features fingerprinting combined to peak-regions UT fingerprinting</a:t>
            </a:r>
          </a:p>
          <a:p>
            <a:endParaRPr lang="en-US" b="1" dirty="0"/>
          </a:p>
          <a:p>
            <a:r>
              <a:rPr lang="en-US" b="1" dirty="0" smtClean="0"/>
              <a:t>Computer vision and chemical patterns</a:t>
            </a:r>
            <a:endParaRPr lang="en-US" b="1" dirty="0"/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7087" y="1508030"/>
            <a:ext cx="2329200" cy="978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7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203145" y="3087937"/>
            <a:ext cx="2588690" cy="2308324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Quality assessment </a:t>
            </a:r>
            <a:r>
              <a:rPr lang="en-US" dirty="0" smtClean="0"/>
              <a:t>at </a:t>
            </a:r>
            <a:r>
              <a:rPr lang="en-US" b="1" dirty="0" smtClean="0"/>
              <a:t>industrial level </a:t>
            </a:r>
            <a:r>
              <a:rPr lang="en-US" dirty="0" smtClean="0"/>
              <a:t>focuses on morphological aspects, presence of damaged kernels, </a:t>
            </a:r>
            <a:r>
              <a:rPr lang="en-US" b="1" dirty="0" smtClean="0"/>
              <a:t>perceivable sensory defects </a:t>
            </a:r>
            <a:r>
              <a:rPr lang="en-US" dirty="0" smtClean="0"/>
              <a:t>(</a:t>
            </a:r>
            <a:r>
              <a:rPr lang="en-US" dirty="0" err="1" smtClean="0"/>
              <a:t>mould</a:t>
            </a:r>
            <a:r>
              <a:rPr lang="en-US" dirty="0" smtClean="0"/>
              <a:t>, rancid, </a:t>
            </a:r>
            <a:r>
              <a:rPr lang="en-US" i="1" dirty="0" err="1" smtClean="0"/>
              <a:t>cimiciato</a:t>
            </a:r>
            <a:r>
              <a:rPr lang="en-US" dirty="0" smtClean="0"/>
              <a:t>, stale etc..) </a:t>
            </a:r>
            <a:endParaRPr lang="en-US" b="1" dirty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9166" y="1111051"/>
            <a:ext cx="4791283" cy="2469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ttangolo 23"/>
          <p:cNvSpPr/>
          <p:nvPr/>
        </p:nvSpPr>
        <p:spPr>
          <a:xfrm>
            <a:off x="6799166" y="3726941"/>
            <a:ext cx="4791283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AI</a:t>
            </a:r>
            <a:r>
              <a:rPr lang="en-US" b="1" dirty="0" smtClean="0">
                <a:solidFill>
                  <a:schemeClr val="bg1"/>
                </a:solidFill>
              </a:rPr>
              <a:t> decision makers</a:t>
            </a:r>
          </a:p>
          <a:p>
            <a:r>
              <a:rPr lang="it-IT" b="1" i="1" dirty="0" smtClean="0">
                <a:solidFill>
                  <a:schemeClr val="bg1"/>
                </a:solidFill>
              </a:rPr>
              <a:t>AI </a:t>
            </a:r>
            <a:r>
              <a:rPr lang="it-IT" b="1" i="1" dirty="0" err="1" smtClean="0">
                <a:solidFill>
                  <a:schemeClr val="bg1"/>
                </a:solidFill>
              </a:rPr>
              <a:t>Smelling</a:t>
            </a:r>
            <a:r>
              <a:rPr lang="it-IT" b="1" i="1" dirty="0" smtClean="0">
                <a:solidFill>
                  <a:schemeClr val="bg1"/>
                </a:solidFill>
              </a:rPr>
              <a:t> </a:t>
            </a:r>
            <a:r>
              <a:rPr lang="it-IT" b="1" i="1" dirty="0">
                <a:solidFill>
                  <a:schemeClr val="bg1"/>
                </a:solidFill>
              </a:rPr>
              <a:t>machine </a:t>
            </a:r>
            <a:r>
              <a:rPr lang="it-IT" b="1" dirty="0">
                <a:solidFill>
                  <a:schemeClr val="bg1"/>
                </a:solidFill>
              </a:rPr>
              <a:t>- aroma </a:t>
            </a:r>
            <a:r>
              <a:rPr lang="it-IT" b="1" dirty="0" err="1">
                <a:solidFill>
                  <a:schemeClr val="bg1"/>
                </a:solidFill>
              </a:rPr>
              <a:t>blueprint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6" r="25880"/>
          <a:stretch/>
        </p:blipFill>
        <p:spPr>
          <a:xfrm>
            <a:off x="10379619" y="695949"/>
            <a:ext cx="1145219" cy="2059605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135" y="1111051"/>
            <a:ext cx="3713033" cy="2052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" descr="Risultati immagini per hazelnut sfond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3" y="1460873"/>
            <a:ext cx="2769481" cy="155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99166" y="4423524"/>
            <a:ext cx="4791600" cy="1864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34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61640" y="1084915"/>
            <a:ext cx="1882823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Artificial Intelligence</a:t>
            </a:r>
            <a:endParaRPr lang="en-US" sz="1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7554" y="745951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Definitions </a:t>
            </a:r>
            <a:endParaRPr lang="en-US"/>
          </a:p>
        </p:txBody>
      </p:sp>
      <p:sp>
        <p:nvSpPr>
          <p:cNvPr id="4" name="Rettangolo 3"/>
          <p:cNvSpPr/>
          <p:nvPr/>
        </p:nvSpPr>
        <p:spPr>
          <a:xfrm>
            <a:off x="388933" y="2059641"/>
            <a:ext cx="4680217" cy="286232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Artificial intelligence (AI) refers to the development and implementation of computer systems or machines that possess the ability to perform tasks that typically require human intelligence.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is a broad field of study and practice that aims to create intelligent machines capable of perceiving, reasoning, learning, and problem-solving</a:t>
            </a:r>
            <a:r>
              <a:rPr lang="en-US" dirty="0" smtClean="0"/>
              <a:t>.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388933" y="1680409"/>
            <a:ext cx="2101729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Artificial Intelligence</a:t>
            </a:r>
            <a:endParaRPr lang="en-US" baseline="30000" dirty="0"/>
          </a:p>
        </p:txBody>
      </p:sp>
      <p:sp>
        <p:nvSpPr>
          <p:cNvPr id="6" name="Freccia a destra 5"/>
          <p:cNvSpPr/>
          <p:nvPr/>
        </p:nvSpPr>
        <p:spPr>
          <a:xfrm>
            <a:off x="4847208" y="3159087"/>
            <a:ext cx="648070" cy="621437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92" y="1373952"/>
            <a:ext cx="831044" cy="831044"/>
          </a:xfrm>
          <a:prstGeom prst="rect">
            <a:avLst/>
          </a:prstGeom>
        </p:spPr>
      </p:pic>
      <p:sp>
        <p:nvSpPr>
          <p:cNvPr id="23" name="Rettangolo 22"/>
          <p:cNvSpPr/>
          <p:nvPr/>
        </p:nvSpPr>
        <p:spPr>
          <a:xfrm>
            <a:off x="5617881" y="2349363"/>
            <a:ext cx="4680217" cy="31393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dirty="0"/>
              <a:t>AI </a:t>
            </a:r>
            <a:r>
              <a:rPr lang="it-IT" dirty="0" err="1"/>
              <a:t>techniques</a:t>
            </a:r>
            <a:r>
              <a:rPr lang="it-IT" dirty="0"/>
              <a:t>, </a:t>
            </a:r>
            <a:r>
              <a:rPr lang="it-IT" dirty="0" err="1"/>
              <a:t>particularly</a:t>
            </a:r>
            <a:r>
              <a:rPr lang="it-IT" dirty="0"/>
              <a:t> machine </a:t>
            </a:r>
            <a:r>
              <a:rPr lang="it-IT" dirty="0" err="1"/>
              <a:t>learning</a:t>
            </a:r>
            <a:r>
              <a:rPr lang="it-IT" dirty="0"/>
              <a:t> and data analysis </a:t>
            </a:r>
            <a:r>
              <a:rPr lang="it-IT" dirty="0" err="1"/>
              <a:t>algorithms</a:t>
            </a:r>
            <a:r>
              <a:rPr lang="it-IT" dirty="0"/>
              <a:t>, are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integrated</a:t>
            </a:r>
            <a:r>
              <a:rPr lang="it-IT" dirty="0"/>
              <a:t> with mass </a:t>
            </a:r>
            <a:r>
              <a:rPr lang="it-IT" dirty="0" err="1"/>
              <a:t>spectrometry</a:t>
            </a:r>
            <a:r>
              <a:rPr lang="it-IT" dirty="0"/>
              <a:t> to </a:t>
            </a:r>
            <a:r>
              <a:rPr lang="it-IT" dirty="0" err="1"/>
              <a:t>enhance</a:t>
            </a:r>
            <a:r>
              <a:rPr lang="it-IT" dirty="0"/>
              <a:t> the </a:t>
            </a:r>
            <a:r>
              <a:rPr lang="it-IT" dirty="0" err="1"/>
              <a:t>interpretation</a:t>
            </a:r>
            <a:r>
              <a:rPr lang="it-IT" dirty="0"/>
              <a:t> and analysis of </a:t>
            </a:r>
            <a:r>
              <a:rPr lang="it-IT" dirty="0" err="1"/>
              <a:t>complex</a:t>
            </a:r>
            <a:r>
              <a:rPr lang="it-IT" dirty="0"/>
              <a:t> data </a:t>
            </a:r>
            <a:r>
              <a:rPr lang="it-IT" dirty="0" err="1"/>
              <a:t>generated</a:t>
            </a:r>
            <a:r>
              <a:rPr lang="it-IT" dirty="0"/>
              <a:t> by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instruments</a:t>
            </a:r>
            <a:r>
              <a:rPr lang="it-IT" dirty="0" smtClean="0"/>
              <a:t>.</a:t>
            </a:r>
          </a:p>
          <a:p>
            <a:endParaRPr lang="en-US" dirty="0"/>
          </a:p>
          <a:p>
            <a:r>
              <a:rPr lang="it-IT" dirty="0"/>
              <a:t>1. </a:t>
            </a:r>
            <a:r>
              <a:rPr lang="it-IT" dirty="0" err="1"/>
              <a:t>Spectral</a:t>
            </a:r>
            <a:r>
              <a:rPr lang="it-IT" dirty="0"/>
              <a:t> </a:t>
            </a:r>
            <a:r>
              <a:rPr lang="it-IT" dirty="0" err="1" smtClean="0"/>
              <a:t>Interpretation</a:t>
            </a:r>
            <a:r>
              <a:rPr lang="it-IT" dirty="0" smtClean="0"/>
              <a:t> </a:t>
            </a:r>
          </a:p>
          <a:p>
            <a:r>
              <a:rPr lang="it-IT" dirty="0" smtClean="0"/>
              <a:t>2</a:t>
            </a:r>
            <a:r>
              <a:rPr lang="it-IT" dirty="0"/>
              <a:t>. </a:t>
            </a:r>
            <a:r>
              <a:rPr lang="it-IT" dirty="0" err="1"/>
              <a:t>Peak</a:t>
            </a:r>
            <a:r>
              <a:rPr lang="it-IT" dirty="0"/>
              <a:t> </a:t>
            </a:r>
            <a:r>
              <a:rPr lang="it-IT" dirty="0" err="1"/>
              <a:t>Detection</a:t>
            </a:r>
            <a:r>
              <a:rPr lang="it-IT" dirty="0"/>
              <a:t> and </a:t>
            </a:r>
            <a:r>
              <a:rPr lang="it-IT" dirty="0" err="1" smtClean="0"/>
              <a:t>Deconvolution</a:t>
            </a:r>
            <a:endParaRPr lang="it-IT" dirty="0" smtClean="0"/>
          </a:p>
          <a:p>
            <a:r>
              <a:rPr lang="it-IT" dirty="0" smtClean="0"/>
              <a:t>3</a:t>
            </a:r>
            <a:r>
              <a:rPr lang="it-IT" dirty="0"/>
              <a:t>. Pattern </a:t>
            </a:r>
            <a:r>
              <a:rPr lang="it-IT" dirty="0" err="1" smtClean="0"/>
              <a:t>Recognition</a:t>
            </a:r>
            <a:endParaRPr lang="it-IT" dirty="0" smtClean="0"/>
          </a:p>
          <a:p>
            <a:r>
              <a:rPr lang="it-IT" dirty="0" smtClean="0"/>
              <a:t>4</a:t>
            </a:r>
            <a:r>
              <a:rPr lang="it-IT" dirty="0"/>
              <a:t>. Data Analysis and </a:t>
            </a:r>
            <a:r>
              <a:rPr lang="it-IT" dirty="0" err="1" smtClean="0"/>
              <a:t>Classification</a:t>
            </a:r>
            <a:endParaRPr lang="it-IT" dirty="0" smtClean="0"/>
          </a:p>
          <a:p>
            <a:r>
              <a:rPr lang="it-IT" dirty="0" smtClean="0"/>
              <a:t>5</a:t>
            </a:r>
            <a:r>
              <a:rPr lang="it-IT" dirty="0"/>
              <a:t>. </a:t>
            </a:r>
            <a:r>
              <a:rPr lang="it-IT" dirty="0" err="1"/>
              <a:t>Optimization</a:t>
            </a:r>
            <a:r>
              <a:rPr lang="it-IT" dirty="0"/>
              <a:t> of </a:t>
            </a:r>
            <a:r>
              <a:rPr lang="it-IT" dirty="0" err="1"/>
              <a:t>Instrument</a:t>
            </a:r>
            <a:r>
              <a:rPr lang="it-IT" dirty="0"/>
              <a:t> </a:t>
            </a:r>
            <a:r>
              <a:rPr lang="it-IT" dirty="0" err="1" smtClean="0"/>
              <a:t>Parameters</a:t>
            </a:r>
            <a:endParaRPr lang="en-US" dirty="0" smtClean="0"/>
          </a:p>
        </p:txBody>
      </p:sp>
      <p:sp>
        <p:nvSpPr>
          <p:cNvPr id="24" name="CasellaDiTesto 23"/>
          <p:cNvSpPr txBox="1"/>
          <p:nvPr/>
        </p:nvSpPr>
        <p:spPr>
          <a:xfrm>
            <a:off x="8654044" y="2020330"/>
            <a:ext cx="213949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AI in MS applications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7556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4022494" y="5748479"/>
            <a:ext cx="74093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[1</a:t>
            </a:r>
            <a:r>
              <a:rPr lang="en-GB" sz="900" dirty="0"/>
              <a:t>] </a:t>
            </a:r>
            <a:r>
              <a:rPr lang="de-DE" sz="900" dirty="0"/>
              <a:t>Dunkel, A.; Steinhaus, M.; Kotthoff, M.; Nowak, B.; Krautwurst, D.; Schieberle, P.; Hofmann, T. </a:t>
            </a:r>
            <a:r>
              <a:rPr lang="de-DE" sz="900" dirty="0" err="1"/>
              <a:t>Angew</a:t>
            </a:r>
            <a:r>
              <a:rPr lang="de-DE" sz="900" dirty="0"/>
              <a:t>. Chemie - Int. Ed. 53 (28) (2014) 7124–7143</a:t>
            </a:r>
            <a:r>
              <a:rPr lang="de-DE" sz="900" dirty="0" smtClean="0"/>
              <a:t>.</a:t>
            </a:r>
          </a:p>
          <a:p>
            <a:r>
              <a:rPr lang="de-DE" sz="900" dirty="0" smtClean="0"/>
              <a:t>[2] </a:t>
            </a:r>
            <a:r>
              <a:rPr lang="en-US" sz="900" dirty="0" err="1"/>
              <a:t>Nicolotti</a:t>
            </a:r>
            <a:r>
              <a:rPr lang="en-US" sz="900" dirty="0"/>
              <a:t>, L.; Mall, V.; </a:t>
            </a:r>
            <a:r>
              <a:rPr lang="en-US" sz="900" dirty="0" err="1"/>
              <a:t>Schieberle</a:t>
            </a:r>
            <a:r>
              <a:rPr lang="en-US" sz="900" dirty="0"/>
              <a:t>, P. J. Agric. Food Chem., 67 (2019) </a:t>
            </a:r>
            <a:r>
              <a:rPr lang="en-US" sz="900" dirty="0" smtClean="0"/>
              <a:t>4011–4022</a:t>
            </a:r>
            <a:endParaRPr lang="de-DE" sz="900" dirty="0" smtClean="0"/>
          </a:p>
          <a:p>
            <a:endParaRPr lang="en-GB" sz="900" dirty="0" smtClean="0"/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033" y="633132"/>
            <a:ext cx="817682" cy="1224888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29324" y="1736687"/>
            <a:ext cx="2892888" cy="1626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CasellaDiTesto 24"/>
          <p:cNvSpPr txBox="1"/>
          <p:nvPr/>
        </p:nvSpPr>
        <p:spPr>
          <a:xfrm>
            <a:off x="3931437" y="2536955"/>
            <a:ext cx="46976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Intelligence </a:t>
            </a:r>
            <a:r>
              <a:rPr lang="en-US" sz="2200" b="1" dirty="0" smtClean="0">
                <a:solidFill>
                  <a:srgbClr val="FF0000"/>
                </a:solidFill>
              </a:rPr>
              <a:t>smelling machine</a:t>
            </a:r>
            <a:endParaRPr lang="en-US" sz="2200" b="1" dirty="0">
              <a:solidFill>
                <a:srgbClr val="FF0000"/>
              </a:solidFill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11" y="2025480"/>
            <a:ext cx="3857666" cy="3928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11" y="1336008"/>
            <a:ext cx="3857666" cy="117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CasellaDiTesto 27"/>
          <p:cNvSpPr txBox="1"/>
          <p:nvPr/>
        </p:nvSpPr>
        <p:spPr>
          <a:xfrm>
            <a:off x="4022494" y="3051883"/>
            <a:ext cx="6513196" cy="26161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Context: </a:t>
            </a:r>
            <a:r>
              <a:rPr lang="en-US" sz="16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Sensomics</a:t>
            </a:r>
            <a:r>
              <a:rPr lang="en-US" sz="1600" i="1" baseline="30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1</a:t>
            </a:r>
            <a:endParaRPr lang="en-US" sz="1600" i="1" baseline="30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Principle</a:t>
            </a: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: </a:t>
            </a:r>
            <a:r>
              <a:rPr lang="en-US" sz="1600" u="sng" dirty="0">
                <a:solidFill>
                  <a:srgbClr val="FF0000"/>
                </a:solidFill>
                <a:cs typeface="Times New Roman" panose="02020603050405020304" pitchFamily="18" charset="0"/>
              </a:rPr>
              <a:t>key-odorants and odorants patterns evoke specific smells/aroma qualities while contributing to define the overall flavor perception of a food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identity</a:t>
            </a:r>
          </a:p>
          <a:p>
            <a:endParaRPr lang="en-US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Methods: </a:t>
            </a:r>
            <a:r>
              <a:rPr lang="en-US" sz="1600" u="sng" dirty="0">
                <a:solidFill>
                  <a:schemeClr val="tx1"/>
                </a:solidFill>
                <a:cs typeface="Times New Roman" panose="02020603050405020304" pitchFamily="18" charset="0"/>
              </a:rPr>
              <a:t>extract, isolate, quantify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potent odorants </a:t>
            </a:r>
            <a:r>
              <a:rPr lang="en-US" sz="1600" u="sng" dirty="0">
                <a:solidFill>
                  <a:schemeClr val="tx1"/>
                </a:solidFill>
                <a:cs typeface="Times New Roman" panose="02020603050405020304" pitchFamily="18" charset="0"/>
              </a:rPr>
              <a:t>by reliable and robust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methodologies </a:t>
            </a:r>
            <a:endParaRPr lang="en-US" sz="1600" u="sng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n-US" sz="16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Outcome: </a:t>
            </a:r>
            <a:r>
              <a:rPr lang="en-US" sz="1600" b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Sensomics</a:t>
            </a:r>
            <a:r>
              <a:rPr lang="en-US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-Based Expert System</a:t>
            </a:r>
            <a:r>
              <a:rPr lang="en-US" sz="16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US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(SEBES)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that </a:t>
            </a:r>
            <a:r>
              <a:rPr lang="en-US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predicts key-aroma signatures of food without using human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olfaction.</a:t>
            </a:r>
            <a:endParaRPr lang="en-US" sz="16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7"/>
          <a:srcRect l="1915" r="1383"/>
          <a:stretch/>
        </p:blipFill>
        <p:spPr>
          <a:xfrm>
            <a:off x="260640" y="1628981"/>
            <a:ext cx="4680000" cy="3353150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250480" y="5201920"/>
            <a:ext cx="468000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Aroma </a:t>
            </a:r>
            <a:r>
              <a:rPr lang="it-IT" dirty="0" err="1" smtClean="0"/>
              <a:t>profile</a:t>
            </a:r>
            <a:r>
              <a:rPr lang="it-IT" dirty="0" smtClean="0"/>
              <a:t> of </a:t>
            </a:r>
            <a:r>
              <a:rPr lang="it-IT" dirty="0" err="1" smtClean="0"/>
              <a:t>raw</a:t>
            </a:r>
            <a:r>
              <a:rPr lang="it-IT" dirty="0" smtClean="0"/>
              <a:t> </a:t>
            </a:r>
            <a:r>
              <a:rPr lang="it-IT" dirty="0" err="1" smtClean="0"/>
              <a:t>hazelnuts</a:t>
            </a:r>
            <a:r>
              <a:rPr lang="it-IT" dirty="0" smtClean="0"/>
              <a:t> from </a:t>
            </a:r>
            <a:r>
              <a:rPr lang="it-IT" dirty="0" err="1" smtClean="0"/>
              <a:t>different</a:t>
            </a:r>
            <a:r>
              <a:rPr lang="it-IT" dirty="0" smtClean="0"/>
              <a:t> cultivar/origin</a:t>
            </a:r>
            <a:r>
              <a:rPr lang="it-IT" baseline="30000" dirty="0" smtClean="0"/>
              <a:t>1</a:t>
            </a:r>
            <a:endParaRPr lang="en-US" baseline="300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50480" y="6122293"/>
            <a:ext cx="5032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1</a:t>
            </a:r>
            <a:r>
              <a:rPr lang="it-IT" sz="1000" dirty="0"/>
              <a:t>. </a:t>
            </a:r>
            <a:r>
              <a:rPr lang="it-IT" sz="1000" dirty="0" err="1" smtClean="0"/>
              <a:t>Kiefl</a:t>
            </a:r>
            <a:r>
              <a:rPr lang="it-IT" sz="1000" dirty="0"/>
              <a:t>, J.; </a:t>
            </a:r>
            <a:r>
              <a:rPr lang="it-IT" sz="1000" dirty="0" err="1"/>
              <a:t>Schieberle</a:t>
            </a:r>
            <a:r>
              <a:rPr lang="it-IT" sz="1000" dirty="0"/>
              <a:t>, P. </a:t>
            </a:r>
            <a:r>
              <a:rPr lang="it-IT" sz="1000" dirty="0" smtClean="0"/>
              <a:t>J</a:t>
            </a:r>
            <a:r>
              <a:rPr lang="it-IT" sz="1000" dirty="0"/>
              <a:t>. </a:t>
            </a:r>
            <a:r>
              <a:rPr lang="it-IT" sz="1000" dirty="0" err="1"/>
              <a:t>Agric</a:t>
            </a:r>
            <a:r>
              <a:rPr lang="it-IT" sz="1000" dirty="0"/>
              <a:t>. </a:t>
            </a:r>
            <a:r>
              <a:rPr lang="it-IT" sz="1000" dirty="0" err="1"/>
              <a:t>Food</a:t>
            </a:r>
            <a:r>
              <a:rPr lang="it-IT" sz="1000" dirty="0"/>
              <a:t> </a:t>
            </a:r>
            <a:r>
              <a:rPr lang="it-IT" sz="1000" dirty="0" err="1"/>
              <a:t>Chem</a:t>
            </a:r>
            <a:r>
              <a:rPr lang="it-IT" sz="1000" dirty="0"/>
              <a:t>. 2013, 61 (22), 5236–5244.</a:t>
            </a:r>
            <a:endParaRPr lang="en-US" sz="1000" baseline="30000" dirty="0"/>
          </a:p>
        </p:txBody>
      </p:sp>
      <p:graphicFrame>
        <p:nvGraphicFramePr>
          <p:cNvPr id="25" name="Tabella 24"/>
          <p:cNvGraphicFramePr>
            <a:graphicFrameLocks noGrp="1"/>
          </p:cNvGraphicFramePr>
          <p:nvPr>
            <p:extLst/>
          </p:nvPr>
        </p:nvGraphicFramePr>
        <p:xfrm>
          <a:off x="5283199" y="2624991"/>
          <a:ext cx="4982972" cy="32232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3710963701"/>
                    </a:ext>
                  </a:extLst>
                </a:gridCol>
                <a:gridCol w="1084897">
                  <a:extLst>
                    <a:ext uri="{9D8B030D-6E8A-4147-A177-3AD203B41FA5}">
                      <a16:colId xmlns:a16="http://schemas.microsoft.com/office/drawing/2014/main" val="2324610060"/>
                    </a:ext>
                  </a:extLst>
                </a:gridCol>
                <a:gridCol w="989775">
                  <a:extLst>
                    <a:ext uri="{9D8B030D-6E8A-4147-A177-3AD203B41FA5}">
                      <a16:colId xmlns:a16="http://schemas.microsoft.com/office/drawing/2014/main" val="41422740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34302447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‘</a:t>
                      </a:r>
                      <a:r>
                        <a:rPr lang="en-US" sz="1200" u="none" strike="noStrike" dirty="0" err="1">
                          <a:effectLst/>
                        </a:rPr>
                        <a:t>Tonda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Romana</a:t>
                      </a:r>
                      <a:r>
                        <a:rPr lang="en-US" sz="1200" u="none" strike="noStrike" dirty="0">
                          <a:effectLst/>
                        </a:rPr>
                        <a:t>’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‘</a:t>
                      </a:r>
                      <a:r>
                        <a:rPr lang="en-US" sz="1200" u="none" strike="noStrike" dirty="0" err="1">
                          <a:effectLst/>
                        </a:rPr>
                        <a:t>Tonda</a:t>
                      </a:r>
                      <a:r>
                        <a:rPr lang="en-US" sz="1200" u="none" strike="noStrike" dirty="0">
                          <a:effectLst/>
                        </a:rPr>
                        <a:t> Gentile’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Akçakoca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273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hexanal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&lt;1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067441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3-methyl-4-heptanone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451290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5-methyl-(E)-2-hepten-4-one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371634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2-acetyl-1-pyrroline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216675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dimethyl trisulfide</a:t>
                      </a:r>
                      <a:endParaRPr lang="en-US" sz="12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584551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2-propionyl-1-pyrroline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000641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2-furfuryl </a:t>
                      </a:r>
                      <a:r>
                        <a:rPr lang="en-US" sz="1200" u="none" strike="noStrike" dirty="0" err="1">
                          <a:effectLst/>
                        </a:rPr>
                        <a:t>mercaptan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530742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3-(methylthio)propionaldehyde</a:t>
                      </a:r>
                      <a:endParaRPr lang="en-US" sz="12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255754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3,5-dimethyl-2-ethylpyrazine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712691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2,3-diethyl-5-methylpyrazine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3122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3,7-dimethylocta-1,6-dien-3-ol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54858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2-acetyl-1,4,5,6-tetrahydropyridine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322984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2-acetyl-3,4,5,6-tetrahydropridine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362481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3-methylbutanoic acid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52058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(E,E)-2,4-nonadienal</a:t>
                      </a:r>
                      <a:endParaRPr lang="en-US" sz="12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76601710"/>
                  </a:ext>
                </a:extLst>
              </a:tr>
            </a:tbl>
          </a:graphicData>
        </a:graphic>
      </p:graphicFrame>
      <p:sp>
        <p:nvSpPr>
          <p:cNvPr id="26" name="Rettangolo 25"/>
          <p:cNvSpPr/>
          <p:nvPr/>
        </p:nvSpPr>
        <p:spPr>
          <a:xfrm>
            <a:off x="256966" y="1534159"/>
            <a:ext cx="4680000" cy="3591127"/>
          </a:xfrm>
          <a:prstGeom prst="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asellaDiTesto 26"/>
          <p:cNvSpPr txBox="1"/>
          <p:nvPr/>
        </p:nvSpPr>
        <p:spPr>
          <a:xfrm>
            <a:off x="5283199" y="1534159"/>
            <a:ext cx="498297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400" b="1" dirty="0" err="1" smtClean="0"/>
              <a:t>Key</a:t>
            </a:r>
            <a:r>
              <a:rPr lang="it-IT" sz="1400" b="1" dirty="0" smtClean="0"/>
              <a:t>-aroma </a:t>
            </a:r>
            <a:r>
              <a:rPr lang="it-IT" sz="1400" b="1" dirty="0" err="1" smtClean="0"/>
              <a:t>compounds</a:t>
            </a:r>
            <a:r>
              <a:rPr lang="it-IT" sz="1400" b="1" dirty="0" smtClean="0"/>
              <a:t> </a:t>
            </a:r>
            <a:r>
              <a:rPr lang="it-IT" sz="1400" dirty="0" smtClean="0"/>
              <a:t>-  </a:t>
            </a:r>
            <a:r>
              <a:rPr lang="it-IT" sz="1400" dirty="0" err="1"/>
              <a:t>raw</a:t>
            </a:r>
            <a:r>
              <a:rPr lang="it-IT" sz="1400" dirty="0"/>
              <a:t> </a:t>
            </a:r>
            <a:r>
              <a:rPr lang="it-IT" sz="1400" dirty="0" err="1" smtClean="0"/>
              <a:t>hazelnuts</a:t>
            </a:r>
            <a:r>
              <a:rPr lang="it-IT" sz="1400" dirty="0" smtClean="0"/>
              <a:t> </a:t>
            </a:r>
            <a:r>
              <a:rPr lang="it-IT" sz="1400" dirty="0" err="1" smtClean="0"/>
              <a:t>odorants</a:t>
            </a:r>
            <a:r>
              <a:rPr lang="it-IT" sz="1400" dirty="0" smtClean="0"/>
              <a:t> </a:t>
            </a:r>
            <a:r>
              <a:rPr lang="it-IT" sz="1400" dirty="0" err="1" smtClean="0"/>
              <a:t>occurring</a:t>
            </a:r>
            <a:r>
              <a:rPr lang="it-IT" sz="1400" dirty="0" smtClean="0"/>
              <a:t> in </a:t>
            </a:r>
            <a:r>
              <a:rPr lang="it-IT" sz="1400" dirty="0" err="1" smtClean="0"/>
              <a:t>amounts</a:t>
            </a:r>
            <a:r>
              <a:rPr lang="it-IT" sz="1400" dirty="0" smtClean="0"/>
              <a:t> </a:t>
            </a:r>
            <a:r>
              <a:rPr lang="it-IT" sz="1400" dirty="0" err="1" smtClean="0"/>
              <a:t>that</a:t>
            </a:r>
            <a:r>
              <a:rPr lang="it-IT" sz="1400" dirty="0" smtClean="0"/>
              <a:t> </a:t>
            </a:r>
            <a:r>
              <a:rPr lang="it-IT" sz="1400" dirty="0" err="1" smtClean="0"/>
              <a:t>exceed</a:t>
            </a:r>
            <a:r>
              <a:rPr lang="it-IT" sz="1400" dirty="0" smtClean="0"/>
              <a:t> the OT (</a:t>
            </a:r>
            <a:r>
              <a:rPr lang="it-IT" sz="1400" dirty="0" err="1" smtClean="0"/>
              <a:t>Odor</a:t>
            </a:r>
            <a:r>
              <a:rPr lang="it-IT" sz="1400" dirty="0" smtClean="0"/>
              <a:t> Activity Value &gt; 1). </a:t>
            </a:r>
          </a:p>
          <a:p>
            <a:r>
              <a:rPr lang="it-IT" sz="1400" dirty="0" err="1" smtClean="0"/>
              <a:t>Their</a:t>
            </a:r>
            <a:r>
              <a:rPr lang="it-IT" sz="1400" dirty="0" smtClean="0"/>
              <a:t> </a:t>
            </a:r>
            <a:r>
              <a:rPr lang="it-IT" sz="1400" dirty="0" err="1" smtClean="0"/>
              <a:t>omission</a:t>
            </a:r>
            <a:r>
              <a:rPr lang="it-IT" sz="1400" dirty="0" smtClean="0"/>
              <a:t> in aroma </a:t>
            </a:r>
            <a:r>
              <a:rPr lang="it-IT" sz="1400" dirty="0" err="1" smtClean="0"/>
              <a:t>recombinates</a:t>
            </a:r>
            <a:r>
              <a:rPr lang="it-IT" sz="1400" dirty="0" smtClean="0"/>
              <a:t> </a:t>
            </a:r>
            <a:r>
              <a:rPr lang="it-IT" sz="1400" dirty="0" err="1" smtClean="0"/>
              <a:t>does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reproduce</a:t>
            </a:r>
            <a:r>
              <a:rPr lang="it-IT" sz="1400" dirty="0" smtClean="0"/>
              <a:t> the </a:t>
            </a:r>
            <a:r>
              <a:rPr lang="it-IT" sz="1400" dirty="0" err="1" smtClean="0"/>
              <a:t>flavour</a:t>
            </a:r>
            <a:r>
              <a:rPr lang="it-IT" sz="1400" dirty="0" smtClean="0"/>
              <a:t> </a:t>
            </a:r>
            <a:r>
              <a:rPr lang="it-IT" sz="1400" dirty="0" err="1" smtClean="0"/>
              <a:t>blueperint</a:t>
            </a:r>
            <a:r>
              <a:rPr lang="it-IT" sz="1400" dirty="0" smtClean="0"/>
              <a:t> of the </a:t>
            </a:r>
            <a:r>
              <a:rPr lang="it-IT" sz="1400" dirty="0" err="1" smtClean="0"/>
              <a:t>original</a:t>
            </a:r>
            <a:r>
              <a:rPr lang="it-IT" sz="1400" dirty="0" smtClean="0"/>
              <a:t> </a:t>
            </a:r>
            <a:r>
              <a:rPr lang="it-IT" sz="1400" dirty="0" err="1" smtClean="0"/>
              <a:t>product</a:t>
            </a:r>
            <a:r>
              <a:rPr lang="it-IT" sz="1400" dirty="0" smtClean="0"/>
              <a:t>. </a:t>
            </a:r>
            <a:endParaRPr lang="en-US" sz="1400" baseline="300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3205777" y="920150"/>
            <a:ext cx="7060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Develop</a:t>
            </a:r>
            <a:r>
              <a:rPr lang="it-IT" b="1" dirty="0" smtClean="0"/>
              <a:t> a </a:t>
            </a:r>
            <a:r>
              <a:rPr lang="it-IT" b="1" dirty="0" err="1" smtClean="0"/>
              <a:t>sensomics-based</a:t>
            </a:r>
            <a:r>
              <a:rPr lang="it-IT" b="1" dirty="0" smtClean="0"/>
              <a:t> </a:t>
            </a:r>
            <a:r>
              <a:rPr lang="it-IT" b="1" dirty="0" err="1" smtClean="0"/>
              <a:t>expert</a:t>
            </a:r>
            <a:r>
              <a:rPr lang="it-IT" b="1" dirty="0" smtClean="0"/>
              <a:t> </a:t>
            </a:r>
            <a:r>
              <a:rPr lang="it-IT" b="1" dirty="0" err="1" smtClean="0"/>
              <a:t>system</a:t>
            </a:r>
            <a:r>
              <a:rPr lang="it-IT" b="1" dirty="0" smtClean="0"/>
              <a:t> </a:t>
            </a:r>
            <a:r>
              <a:rPr lang="it-IT" b="1" dirty="0" err="1" smtClean="0"/>
              <a:t>acting</a:t>
            </a:r>
            <a:r>
              <a:rPr lang="it-IT" b="1" dirty="0" smtClean="0"/>
              <a:t> </a:t>
            </a:r>
            <a:r>
              <a:rPr lang="it-IT" b="1" dirty="0" err="1" smtClean="0"/>
              <a:t>as</a:t>
            </a:r>
            <a:r>
              <a:rPr lang="it-IT" b="1" dirty="0" smtClean="0"/>
              <a:t> AI </a:t>
            </a:r>
            <a:r>
              <a:rPr lang="it-IT" b="1" i="1" dirty="0" err="1" smtClean="0"/>
              <a:t>smelling</a:t>
            </a:r>
            <a:r>
              <a:rPr lang="it-IT" b="1" i="1" dirty="0" smtClean="0"/>
              <a:t> machine</a:t>
            </a:r>
          </a:p>
        </p:txBody>
      </p:sp>
    </p:spTree>
    <p:extLst>
      <p:ext uri="{BB962C8B-B14F-4D97-AF65-F5344CB8AC3E}">
        <p14:creationId xmlns:p14="http://schemas.microsoft.com/office/powerpoint/2010/main" val="149291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-4273" y="4819387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9" name="Rettangolo 28"/>
          <p:cNvSpPr/>
          <p:nvPr/>
        </p:nvSpPr>
        <p:spPr>
          <a:xfrm>
            <a:off x="3560928" y="1272143"/>
            <a:ext cx="2948270" cy="5056755"/>
          </a:xfrm>
          <a:prstGeom prst="rect">
            <a:avLst/>
          </a:prstGeom>
          <a:solidFill>
            <a:schemeClr val="bg1"/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216567" y="1270335"/>
            <a:ext cx="302889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200" b="1" dirty="0" smtClean="0"/>
              <a:t>Storage </a:t>
            </a:r>
            <a:r>
              <a:rPr lang="it-IT" sz="1200" b="1" dirty="0" err="1" smtClean="0"/>
              <a:t>quality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markers</a:t>
            </a:r>
            <a:endParaRPr lang="it-IT" sz="1200" dirty="0"/>
          </a:p>
          <a:p>
            <a:r>
              <a:rPr lang="en-US" sz="1200" dirty="0" smtClean="0">
                <a:solidFill>
                  <a:srgbClr val="FF0000"/>
                </a:solidFill>
              </a:rPr>
              <a:t>1-heptanol</a:t>
            </a:r>
            <a:r>
              <a:rPr lang="en-US" sz="1200" dirty="0" smtClean="0"/>
              <a:t> </a:t>
            </a:r>
            <a:r>
              <a:rPr lang="en-US" sz="1200" dirty="0"/>
              <a:t>(</a:t>
            </a:r>
            <a:r>
              <a:rPr lang="en-US" sz="1200" i="1" dirty="0"/>
              <a:t>green</a:t>
            </a:r>
            <a:r>
              <a:rPr lang="en-US" sz="1200" dirty="0"/>
              <a:t>, c</a:t>
            </a:r>
            <a:r>
              <a:rPr lang="en-US" sz="1200" i="1" dirty="0"/>
              <a:t>hemical</a:t>
            </a:r>
            <a:r>
              <a:rPr lang="en-US" sz="1200" dirty="0"/>
              <a:t>), </a:t>
            </a:r>
          </a:p>
          <a:p>
            <a:r>
              <a:rPr lang="en-US" sz="1200" dirty="0">
                <a:solidFill>
                  <a:srgbClr val="FF0000"/>
                </a:solidFill>
              </a:rPr>
              <a:t>2-octanol </a:t>
            </a:r>
            <a:r>
              <a:rPr lang="en-US" sz="1200" dirty="0"/>
              <a:t>(</a:t>
            </a:r>
            <a:r>
              <a:rPr lang="en-US" sz="1200" i="1" dirty="0"/>
              <a:t>metal</a:t>
            </a:r>
            <a:r>
              <a:rPr lang="en-US" sz="1200" dirty="0"/>
              <a:t>, </a:t>
            </a:r>
            <a:r>
              <a:rPr lang="en-US" sz="1200" i="1" dirty="0"/>
              <a:t>burnt</a:t>
            </a:r>
            <a:r>
              <a:rPr lang="en-US" sz="1200" dirty="0"/>
              <a:t>), </a:t>
            </a:r>
            <a:r>
              <a:rPr lang="en-US" sz="1200" dirty="0">
                <a:solidFill>
                  <a:srgbClr val="FF0000"/>
                </a:solidFill>
              </a:rPr>
              <a:t>1-octen-3-ol</a:t>
            </a:r>
            <a:r>
              <a:rPr lang="en-US" sz="1200" dirty="0"/>
              <a:t> (</a:t>
            </a:r>
            <a:r>
              <a:rPr lang="en-US" sz="1200" i="1" dirty="0"/>
              <a:t>mushroom</a:t>
            </a:r>
            <a:r>
              <a:rPr lang="en-US" sz="1200" dirty="0"/>
              <a:t>), </a:t>
            </a:r>
            <a:r>
              <a:rPr lang="en-US" sz="1200" dirty="0">
                <a:solidFill>
                  <a:srgbClr val="FF0000"/>
                </a:solidFill>
              </a:rPr>
              <a:t>(E)-2-heptenal</a:t>
            </a:r>
            <a:r>
              <a:rPr lang="en-US" sz="1200" dirty="0"/>
              <a:t> (</a:t>
            </a:r>
            <a:r>
              <a:rPr lang="en-US" sz="1200" i="1" dirty="0"/>
              <a:t>fatty</a:t>
            </a:r>
            <a:r>
              <a:rPr lang="en-US" sz="1200" dirty="0"/>
              <a:t>, </a:t>
            </a:r>
            <a:r>
              <a:rPr lang="en-US" sz="1200" i="1" dirty="0"/>
              <a:t>almond</a:t>
            </a:r>
            <a:r>
              <a:rPr lang="en-US" sz="1200" dirty="0"/>
              <a:t>), </a:t>
            </a:r>
            <a:r>
              <a:rPr lang="en-US" sz="1200" dirty="0">
                <a:solidFill>
                  <a:srgbClr val="FF0000"/>
                </a:solidFill>
              </a:rPr>
              <a:t>hexanal</a:t>
            </a:r>
            <a:r>
              <a:rPr lang="en-US" sz="1200" dirty="0"/>
              <a:t> (</a:t>
            </a:r>
            <a:r>
              <a:rPr lang="en-US" sz="1200" i="1" dirty="0"/>
              <a:t>leaf-like, green</a:t>
            </a:r>
            <a:r>
              <a:rPr lang="en-US" sz="1200" dirty="0"/>
              <a:t>), </a:t>
            </a:r>
            <a:r>
              <a:rPr lang="en-US" sz="1200" dirty="0" err="1">
                <a:solidFill>
                  <a:srgbClr val="FF0000"/>
                </a:solidFill>
              </a:rPr>
              <a:t>heptanal</a:t>
            </a:r>
            <a:r>
              <a:rPr lang="en-US" sz="1200" dirty="0"/>
              <a:t> (</a:t>
            </a:r>
            <a:r>
              <a:rPr lang="en-US" sz="1200" i="1" dirty="0"/>
              <a:t>fatty</a:t>
            </a:r>
            <a:r>
              <a:rPr lang="en-US" sz="1200" dirty="0"/>
              <a:t>), </a:t>
            </a:r>
            <a:r>
              <a:rPr lang="en-US" sz="1200" dirty="0" err="1">
                <a:solidFill>
                  <a:srgbClr val="FF0000"/>
                </a:solidFill>
              </a:rPr>
              <a:t>octanal</a:t>
            </a:r>
            <a:r>
              <a:rPr lang="en-US" sz="1200" dirty="0"/>
              <a:t> (</a:t>
            </a:r>
            <a:r>
              <a:rPr lang="en-US" sz="1200" i="1" dirty="0"/>
              <a:t>fatty</a:t>
            </a:r>
            <a:r>
              <a:rPr lang="en-US" sz="1200" dirty="0"/>
              <a:t>) and </a:t>
            </a:r>
            <a:r>
              <a:rPr lang="en-US" sz="1200" dirty="0" err="1">
                <a:solidFill>
                  <a:srgbClr val="FF0000"/>
                </a:solidFill>
              </a:rPr>
              <a:t>nonanal</a:t>
            </a:r>
            <a:r>
              <a:rPr lang="en-US" sz="1200" dirty="0"/>
              <a:t> (</a:t>
            </a:r>
            <a:r>
              <a:rPr lang="en-US" sz="1200" i="1" dirty="0" err="1"/>
              <a:t>tallowy</a:t>
            </a:r>
            <a:r>
              <a:rPr lang="en-US" sz="1200" dirty="0"/>
              <a:t>, </a:t>
            </a:r>
            <a:r>
              <a:rPr lang="en-US" sz="1200" i="1" dirty="0"/>
              <a:t>fruity</a:t>
            </a:r>
            <a:r>
              <a:rPr lang="en-US" sz="1200" dirty="0" smtClean="0"/>
              <a:t>).</a:t>
            </a:r>
            <a:endParaRPr lang="it-IT" sz="12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216567" y="2586476"/>
            <a:ext cx="3028892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400" b="1" dirty="0" err="1" smtClean="0"/>
              <a:t>Key</a:t>
            </a:r>
            <a:r>
              <a:rPr lang="it-IT" sz="1400" b="1" dirty="0" smtClean="0"/>
              <a:t>-aroma </a:t>
            </a:r>
            <a:r>
              <a:rPr lang="it-IT" sz="1400" b="1" dirty="0" err="1" smtClean="0"/>
              <a:t>compounds</a:t>
            </a:r>
            <a:endParaRPr lang="en-US" sz="1400" baseline="300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09112" y="4884945"/>
            <a:ext cx="3028892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Spoiled hazelnuts markers</a:t>
            </a:r>
          </a:p>
          <a:p>
            <a:r>
              <a:rPr lang="en-US" sz="1200" dirty="0" err="1" smtClean="0">
                <a:solidFill>
                  <a:srgbClr val="FF0000"/>
                </a:solidFill>
              </a:rPr>
              <a:t>octanoic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>
                <a:solidFill>
                  <a:srgbClr val="FF0000"/>
                </a:solidFill>
              </a:rPr>
              <a:t>acid </a:t>
            </a:r>
            <a:r>
              <a:rPr lang="en-US" sz="1200" dirty="0" smtClean="0"/>
              <a:t>positively </a:t>
            </a:r>
            <a:r>
              <a:rPr lang="en-US" sz="1200" dirty="0"/>
              <a:t>correlated to </a:t>
            </a:r>
            <a:r>
              <a:rPr lang="en-US" sz="1200" b="1" dirty="0" err="1"/>
              <a:t>mould</a:t>
            </a:r>
            <a:r>
              <a:rPr lang="en-US" sz="1200" dirty="0"/>
              <a:t>; </a:t>
            </a:r>
            <a:r>
              <a:rPr lang="en-US" sz="1200" dirty="0" smtClean="0">
                <a:solidFill>
                  <a:srgbClr val="FF0000"/>
                </a:solidFill>
              </a:rPr>
              <a:t>ƴ-</a:t>
            </a:r>
            <a:r>
              <a:rPr lang="en-US" sz="1200" dirty="0" err="1" smtClean="0">
                <a:solidFill>
                  <a:srgbClr val="FF0000"/>
                </a:solidFill>
              </a:rPr>
              <a:t>nonalactone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ƴ-</a:t>
            </a:r>
            <a:r>
              <a:rPr lang="en-US" sz="1200" dirty="0" err="1">
                <a:solidFill>
                  <a:srgbClr val="FF0000"/>
                </a:solidFill>
              </a:rPr>
              <a:t>hexalactone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FF0000"/>
                </a:solidFill>
              </a:rPr>
              <a:t>acetone</a:t>
            </a:r>
            <a:r>
              <a:rPr lang="en-US" sz="1200" dirty="0"/>
              <a:t>, and </a:t>
            </a:r>
            <a:r>
              <a:rPr lang="en-US" sz="1200" dirty="0">
                <a:solidFill>
                  <a:srgbClr val="FF0000"/>
                </a:solidFill>
              </a:rPr>
              <a:t>1-nonanol</a:t>
            </a:r>
            <a:r>
              <a:rPr lang="en-US" sz="1200" dirty="0"/>
              <a:t> </a:t>
            </a:r>
            <a:r>
              <a:rPr lang="en-US" sz="1200" dirty="0" smtClean="0"/>
              <a:t>are </a:t>
            </a:r>
            <a:r>
              <a:rPr lang="en-US" sz="1200" dirty="0"/>
              <a:t>decisive to classify </a:t>
            </a:r>
            <a:r>
              <a:rPr lang="en-US" sz="1200" b="1" dirty="0"/>
              <a:t>OK</a:t>
            </a:r>
            <a:r>
              <a:rPr lang="en-US" sz="1200" dirty="0"/>
              <a:t> and </a:t>
            </a:r>
            <a:r>
              <a:rPr lang="en-US" sz="1200" b="1" dirty="0"/>
              <a:t>rancid</a:t>
            </a:r>
            <a:r>
              <a:rPr lang="en-US" sz="1200" dirty="0"/>
              <a:t> samples; </a:t>
            </a:r>
            <a:r>
              <a:rPr lang="en-US" sz="1200" dirty="0" err="1" smtClean="0">
                <a:solidFill>
                  <a:srgbClr val="FF0000"/>
                </a:solidFill>
              </a:rPr>
              <a:t>heptanoic</a:t>
            </a:r>
            <a:r>
              <a:rPr lang="en-US" sz="1200" dirty="0" smtClean="0"/>
              <a:t> </a:t>
            </a:r>
            <a:r>
              <a:rPr lang="en-US" sz="1200" dirty="0"/>
              <a:t>and </a:t>
            </a:r>
            <a:r>
              <a:rPr lang="en-US" sz="1200" dirty="0" err="1">
                <a:solidFill>
                  <a:srgbClr val="FF0000"/>
                </a:solidFill>
              </a:rPr>
              <a:t>hexanoic</a:t>
            </a:r>
            <a:r>
              <a:rPr lang="en-US" sz="1200" dirty="0"/>
              <a:t> </a:t>
            </a:r>
            <a:r>
              <a:rPr lang="en-US" sz="1200" dirty="0">
                <a:solidFill>
                  <a:srgbClr val="FF0000"/>
                </a:solidFill>
              </a:rPr>
              <a:t>acids</a:t>
            </a:r>
            <a:r>
              <a:rPr lang="en-US" sz="1200" dirty="0"/>
              <a:t> and </a:t>
            </a:r>
            <a:r>
              <a:rPr lang="en-US" sz="1200" dirty="0">
                <a:solidFill>
                  <a:srgbClr val="FF0000"/>
                </a:solidFill>
              </a:rPr>
              <a:t>ƴ-</a:t>
            </a:r>
            <a:r>
              <a:rPr lang="en-US" sz="1200" dirty="0" err="1">
                <a:solidFill>
                  <a:srgbClr val="FF0000"/>
                </a:solidFill>
              </a:rPr>
              <a:t>octalactone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/>
              <a:t>are present </a:t>
            </a:r>
            <a:r>
              <a:rPr lang="en-US" sz="1200" dirty="0"/>
              <a:t>in </a:t>
            </a:r>
            <a:r>
              <a:rPr lang="en-US" sz="1200" b="1" dirty="0" smtClean="0"/>
              <a:t>rancid-solvent</a:t>
            </a:r>
            <a:r>
              <a:rPr lang="en-US" sz="1200" dirty="0" smtClean="0"/>
              <a:t> </a:t>
            </a:r>
            <a:r>
              <a:rPr lang="en-US" sz="1200" dirty="0"/>
              <a:t>and </a:t>
            </a:r>
            <a:r>
              <a:rPr lang="en-US" sz="1200" b="1" dirty="0"/>
              <a:t>rancid-stale</a:t>
            </a:r>
            <a:r>
              <a:rPr lang="en-US" sz="1200" dirty="0"/>
              <a:t> samples. </a:t>
            </a:r>
            <a:endParaRPr lang="it-IT" sz="1200" dirty="0" smtClean="0"/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7981" y="4044130"/>
            <a:ext cx="5040000" cy="2293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927" y="3957395"/>
            <a:ext cx="2422125" cy="2422125"/>
          </a:xfrm>
          <a:prstGeom prst="rect">
            <a:avLst/>
          </a:prstGeom>
        </p:spPr>
      </p:pic>
      <p:pic>
        <p:nvPicPr>
          <p:cNvPr id="35" name="Picture 6"/>
          <p:cNvPicPr/>
          <p:nvPr/>
        </p:nvPicPr>
        <p:blipFill>
          <a:blip r:embed="rId9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6" t="17897" r="24485" b="14094"/>
          <a:stretch>
            <a:fillRect/>
          </a:stretch>
        </p:blipFill>
        <p:spPr>
          <a:xfrm>
            <a:off x="5308895" y="4306382"/>
            <a:ext cx="861411" cy="501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CasellaDiTesto 35"/>
          <p:cNvSpPr txBox="1"/>
          <p:nvPr/>
        </p:nvSpPr>
        <p:spPr>
          <a:xfrm>
            <a:off x="3633626" y="1036855"/>
            <a:ext cx="972959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chemeClr val="bg1"/>
                </a:solidFill>
              </a:rPr>
              <a:t>Strategy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3560927" y="1506905"/>
            <a:ext cx="3045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Multiple Headspace SPME</a:t>
            </a:r>
          </a:p>
          <a:p>
            <a:r>
              <a:rPr lang="en-GB" sz="1400" b="1" dirty="0" smtClean="0"/>
              <a:t>Accurate quantification / ESTD and RF</a:t>
            </a:r>
            <a:endParaRPr lang="en-GB" sz="1400" b="1" dirty="0"/>
          </a:p>
        </p:txBody>
      </p:sp>
      <p:pic>
        <p:nvPicPr>
          <p:cNvPr id="38" name="Immagin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33626" y="2098698"/>
            <a:ext cx="1500035" cy="1225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CasellaDiTesto 38"/>
          <p:cNvSpPr txBox="1"/>
          <p:nvPr/>
        </p:nvSpPr>
        <p:spPr>
          <a:xfrm>
            <a:off x="3560927" y="3434175"/>
            <a:ext cx="3045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Differential-flow modulator</a:t>
            </a:r>
          </a:p>
          <a:p>
            <a:r>
              <a:rPr lang="en-GB" sz="1400" b="1" dirty="0" smtClean="0"/>
              <a:t>parallel detection </a:t>
            </a:r>
            <a:r>
              <a:rPr lang="en-GB" sz="1400" b="1" dirty="0" err="1" smtClean="0"/>
              <a:t>qMS</a:t>
            </a:r>
            <a:r>
              <a:rPr lang="en-GB" sz="1400" b="1" dirty="0" smtClean="0"/>
              <a:t>/FID</a:t>
            </a:r>
            <a:endParaRPr lang="en-GB" sz="1400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10653533" y="1393737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FID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10482012" y="412595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MS TIC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5216444" y="2276747"/>
            <a:ext cx="10463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46 analytes</a:t>
            </a:r>
          </a:p>
          <a:p>
            <a:r>
              <a:rPr lang="it-IT" sz="1400" b="1" dirty="0" err="1" smtClean="0">
                <a:solidFill>
                  <a:srgbClr val="FF0000"/>
                </a:solidFill>
              </a:rPr>
              <a:t>key-aromas</a:t>
            </a:r>
            <a:endParaRPr lang="it-IT" sz="1400" b="1" dirty="0" smtClean="0">
              <a:solidFill>
                <a:srgbClr val="FF0000"/>
              </a:solidFill>
            </a:endParaRPr>
          </a:p>
          <a:p>
            <a:r>
              <a:rPr lang="it-IT" sz="1400" b="1" dirty="0" err="1" smtClean="0">
                <a:solidFill>
                  <a:srgbClr val="FF0000"/>
                </a:solidFill>
              </a:rPr>
              <a:t>markers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43" name="Immagine 42"/>
          <p:cNvPicPr>
            <a:picLocks noChangeAspect="1"/>
          </p:cNvPicPr>
          <p:nvPr/>
        </p:nvPicPr>
        <p:blipFill rotWithShape="1">
          <a:blip r:embed="rId11"/>
          <a:srcRect l="1915" r="1383"/>
          <a:stretch/>
        </p:blipFill>
        <p:spPr>
          <a:xfrm>
            <a:off x="291001" y="2959414"/>
            <a:ext cx="2495273" cy="1787826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77981" y="1356759"/>
            <a:ext cx="5040000" cy="241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5" name="CasellaDiTesto 44"/>
          <p:cNvSpPr txBox="1"/>
          <p:nvPr/>
        </p:nvSpPr>
        <p:spPr>
          <a:xfrm>
            <a:off x="10653533" y="1394955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FID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3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 animBg="1"/>
      <p:bldP spid="37" grpId="0"/>
      <p:bldP spid="39" grpId="0"/>
      <p:bldP spid="41" grpId="0"/>
      <p:bldP spid="42" grpId="0"/>
      <p:bldP spid="4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118653" y="606922"/>
            <a:ext cx="283545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Computer vision and AI smelling</a:t>
            </a:r>
            <a:endParaRPr lang="en-US" sz="16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401566" y="1429548"/>
            <a:ext cx="4977607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Artificial</a:t>
            </a:r>
            <a:r>
              <a:rPr lang="it-IT" sz="1600" b="1" dirty="0" smtClean="0">
                <a:solidFill>
                  <a:schemeClr val="bg1"/>
                </a:solidFill>
              </a:rPr>
              <a:t> Intelligence </a:t>
            </a:r>
            <a:r>
              <a:rPr lang="it-IT" sz="1600" b="1" dirty="0" err="1" smtClean="0">
                <a:solidFill>
                  <a:schemeClr val="bg1"/>
                </a:solidFill>
              </a:rPr>
              <a:t>smelling</a:t>
            </a:r>
            <a:endParaRPr lang="it-IT" sz="1600" b="1" dirty="0" smtClean="0">
              <a:solidFill>
                <a:schemeClr val="bg1"/>
              </a:solidFill>
            </a:endParaRPr>
          </a:p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Aroma </a:t>
            </a:r>
            <a:r>
              <a:rPr lang="it-IT" sz="1600" b="1" dirty="0" err="1" smtClean="0">
                <a:solidFill>
                  <a:schemeClr val="bg1"/>
                </a:solidFill>
              </a:rPr>
              <a:t>blueprint</a:t>
            </a:r>
            <a:r>
              <a:rPr lang="it-IT" sz="1600" b="1" dirty="0" smtClean="0">
                <a:solidFill>
                  <a:schemeClr val="bg1"/>
                </a:solidFill>
              </a:rPr>
              <a:t> - </a:t>
            </a:r>
            <a:r>
              <a:rPr lang="it-IT" sz="1600" b="1" dirty="0" err="1" smtClean="0">
                <a:solidFill>
                  <a:schemeClr val="bg1"/>
                </a:solidFill>
              </a:rPr>
              <a:t>OAVs</a:t>
            </a:r>
            <a:r>
              <a:rPr lang="it-IT" sz="1600" b="1" dirty="0" smtClean="0">
                <a:solidFill>
                  <a:schemeClr val="bg1"/>
                </a:solidFill>
              </a:rPr>
              <a:t> &gt;1 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401566" y="1430651"/>
            <a:ext cx="4989149" cy="379779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566" y="2123405"/>
            <a:ext cx="4779563" cy="3052500"/>
          </a:xfrm>
          <a:prstGeom prst="rect">
            <a:avLst/>
          </a:prstGeom>
        </p:spPr>
      </p:pic>
      <p:sp>
        <p:nvSpPr>
          <p:cNvPr id="25" name="CasellaDiTesto 24"/>
          <p:cNvSpPr txBox="1"/>
          <p:nvPr/>
        </p:nvSpPr>
        <p:spPr>
          <a:xfrm>
            <a:off x="4244654" y="4855927"/>
            <a:ext cx="9364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 smtClean="0"/>
              <a:t>OAVs</a:t>
            </a:r>
            <a:r>
              <a:rPr lang="it-IT" sz="900" dirty="0" smtClean="0"/>
              <a:t> (log scale)</a:t>
            </a:r>
            <a:endParaRPr lang="en-US" sz="900" dirty="0"/>
          </a:p>
        </p:txBody>
      </p:sp>
      <p:sp>
        <p:nvSpPr>
          <p:cNvPr id="26" name="Rettangolo 25"/>
          <p:cNvSpPr/>
          <p:nvPr/>
        </p:nvSpPr>
        <p:spPr>
          <a:xfrm>
            <a:off x="5501886" y="1429548"/>
            <a:ext cx="5486400" cy="379779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0344" y="1473259"/>
            <a:ext cx="5438813" cy="3613500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9992682" y="4855927"/>
            <a:ext cx="9364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 smtClean="0"/>
              <a:t>OAVs</a:t>
            </a:r>
            <a:r>
              <a:rPr lang="it-IT" sz="900" dirty="0" smtClean="0"/>
              <a:t> (log scale)</a:t>
            </a:r>
            <a:endParaRPr lang="en-US" sz="9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5483312" y="5239552"/>
            <a:ext cx="5504974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chemeClr val="bg1"/>
                </a:solidFill>
              </a:rPr>
              <a:t>Artificial</a:t>
            </a:r>
            <a:r>
              <a:rPr lang="it-IT" sz="1600" b="1" dirty="0" smtClean="0">
                <a:solidFill>
                  <a:schemeClr val="bg1"/>
                </a:solidFill>
              </a:rPr>
              <a:t> Intelligence </a:t>
            </a:r>
            <a:r>
              <a:rPr lang="it-IT" sz="1600" b="1" dirty="0" err="1" smtClean="0">
                <a:solidFill>
                  <a:schemeClr val="bg1"/>
                </a:solidFill>
              </a:rPr>
              <a:t>smelling</a:t>
            </a:r>
            <a:endParaRPr lang="it-IT" sz="1600" b="1" dirty="0" smtClean="0">
              <a:solidFill>
                <a:schemeClr val="bg1"/>
              </a:solidFill>
            </a:endParaRPr>
          </a:p>
          <a:p>
            <a:pPr algn="ctr"/>
            <a:r>
              <a:rPr lang="it-IT" sz="1600" b="1" dirty="0" smtClean="0">
                <a:solidFill>
                  <a:schemeClr val="bg1"/>
                </a:solidFill>
              </a:rPr>
              <a:t>Aroma </a:t>
            </a:r>
            <a:r>
              <a:rPr lang="it-IT" sz="1600" b="1" dirty="0" err="1" smtClean="0">
                <a:solidFill>
                  <a:schemeClr val="bg1"/>
                </a:solidFill>
              </a:rPr>
              <a:t>blueprint</a:t>
            </a:r>
            <a:r>
              <a:rPr lang="it-IT" sz="1600" b="1" dirty="0" smtClean="0">
                <a:solidFill>
                  <a:schemeClr val="bg1"/>
                </a:solidFill>
              </a:rPr>
              <a:t> of </a:t>
            </a:r>
            <a:r>
              <a:rPr lang="it-IT" sz="1600" b="1" dirty="0" err="1" smtClean="0">
                <a:solidFill>
                  <a:schemeClr val="bg1"/>
                </a:solidFill>
              </a:rPr>
              <a:t>spoiled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</a:rPr>
              <a:t>hazelnuts</a:t>
            </a: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600" b="1" dirty="0" err="1" smtClean="0">
                <a:solidFill>
                  <a:schemeClr val="bg1"/>
                </a:solidFill>
              </a:rPr>
              <a:t>OAVs</a:t>
            </a:r>
            <a:r>
              <a:rPr lang="it-IT" sz="1600" b="1" dirty="0" smtClean="0">
                <a:solidFill>
                  <a:schemeClr val="bg1"/>
                </a:solidFill>
              </a:rPr>
              <a:t> &gt;1 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7531362" y="4810803"/>
            <a:ext cx="2153920" cy="2308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5" y="4567331"/>
            <a:ext cx="1038856" cy="1038856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68059" y="4406791"/>
            <a:ext cx="1038856" cy="103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3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5046145" y="3394423"/>
            <a:ext cx="750169" cy="715005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5187547" y="3751925"/>
            <a:ext cx="750169" cy="715005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5421229" y="4099171"/>
            <a:ext cx="750169" cy="715005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5654911" y="4446417"/>
            <a:ext cx="750169" cy="715005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4212276" y="4327908"/>
            <a:ext cx="786867" cy="749983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7" t="20489" r="19535" b="20362"/>
          <a:stretch/>
        </p:blipFill>
        <p:spPr>
          <a:xfrm>
            <a:off x="3342711" y="4321350"/>
            <a:ext cx="818280" cy="779924"/>
          </a:xfrm>
          <a:prstGeom prst="rect">
            <a:avLst/>
          </a:prstGeom>
        </p:spPr>
      </p:pic>
      <p:sp>
        <p:nvSpPr>
          <p:cNvPr id="28" name="CasellaDiTesto 27"/>
          <p:cNvSpPr txBox="1"/>
          <p:nvPr/>
        </p:nvSpPr>
        <p:spPr>
          <a:xfrm>
            <a:off x="3272392" y="5102601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Good</a:t>
            </a:r>
            <a:r>
              <a:rPr lang="it-IT" sz="1400" b="1" dirty="0" smtClean="0"/>
              <a:t> (OK)</a:t>
            </a:r>
            <a:endParaRPr lang="en-US" sz="1400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152943" y="5108774"/>
            <a:ext cx="1050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Rancid</a:t>
            </a:r>
            <a:r>
              <a:rPr lang="it-IT" sz="1400" b="1" dirty="0" smtClean="0"/>
              <a:t> (KO)</a:t>
            </a:r>
            <a:endParaRPr lang="en-US" sz="1400" b="1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5390177" y="5107978"/>
            <a:ext cx="1101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/>
              <a:t>Spoiled</a:t>
            </a:r>
            <a:r>
              <a:rPr lang="it-IT" sz="1400" b="1" dirty="0" smtClean="0"/>
              <a:t> (KO)</a:t>
            </a:r>
            <a:endParaRPr lang="en-US" sz="1400" b="1" dirty="0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101417" y="2574622"/>
            <a:ext cx="411658" cy="424711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385354" y="2633320"/>
            <a:ext cx="411658" cy="424711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179525" y="2828369"/>
            <a:ext cx="411658" cy="424711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530845" y="2828368"/>
            <a:ext cx="411658" cy="424711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704732" y="2544427"/>
            <a:ext cx="411658" cy="424711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4742539" y="2845675"/>
            <a:ext cx="411658" cy="424711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5" t="3299" r="19369" b="38557"/>
          <a:stretch/>
        </p:blipFill>
        <p:spPr>
          <a:xfrm>
            <a:off x="5004951" y="2731902"/>
            <a:ext cx="411658" cy="424711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3211606" y="1809385"/>
            <a:ext cx="330623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Computer Vision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3227436" y="1800949"/>
            <a:ext cx="3290400" cy="3797794"/>
          </a:xfrm>
          <a:prstGeom prst="rect">
            <a:avLst/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CasellaDiTesto 39"/>
          <p:cNvSpPr txBox="1"/>
          <p:nvPr/>
        </p:nvSpPr>
        <p:spPr>
          <a:xfrm>
            <a:off x="6642926" y="1788843"/>
            <a:ext cx="4977607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000" b="1" i="1" dirty="0" err="1" smtClean="0">
                <a:solidFill>
                  <a:schemeClr val="bg1"/>
                </a:solidFill>
              </a:rPr>
              <a:t>Artificial</a:t>
            </a:r>
            <a:r>
              <a:rPr lang="it-IT" sz="2000" b="1" i="1" dirty="0" smtClean="0">
                <a:solidFill>
                  <a:schemeClr val="bg1"/>
                </a:solidFill>
              </a:rPr>
              <a:t> Intelligence </a:t>
            </a:r>
            <a:r>
              <a:rPr lang="it-IT" sz="2000" b="1" dirty="0" err="1" smtClean="0">
                <a:solidFill>
                  <a:schemeClr val="bg1"/>
                </a:solidFill>
              </a:rPr>
              <a:t>smelling</a:t>
            </a:r>
            <a:endParaRPr lang="it-IT" sz="2000" b="1" dirty="0" smtClean="0">
              <a:solidFill>
                <a:schemeClr val="bg1"/>
              </a:solidFill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6631384" y="1800949"/>
            <a:ext cx="4989149" cy="379779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8155" y="2459930"/>
            <a:ext cx="4779563" cy="3052500"/>
          </a:xfrm>
          <a:prstGeom prst="rect">
            <a:avLst/>
          </a:prstGeom>
        </p:spPr>
      </p:pic>
      <p:sp>
        <p:nvSpPr>
          <p:cNvPr id="43" name="CasellaDiTesto 42"/>
          <p:cNvSpPr txBox="1"/>
          <p:nvPr/>
        </p:nvSpPr>
        <p:spPr>
          <a:xfrm>
            <a:off x="10557650" y="5248785"/>
            <a:ext cx="9364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 smtClean="0"/>
              <a:t>OAVs</a:t>
            </a:r>
            <a:r>
              <a:rPr lang="it-IT" sz="900" dirty="0" smtClean="0"/>
              <a:t> (log scale)</a:t>
            </a:r>
            <a:endParaRPr lang="en-US" sz="900" dirty="0"/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97516" y="1975263"/>
            <a:ext cx="1129062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Immagine 44"/>
          <p:cNvPicPr>
            <a:picLocks noChangeAspect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23573" y="2009440"/>
            <a:ext cx="1213712" cy="7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" name="Rettangolo 45"/>
          <p:cNvSpPr/>
          <p:nvPr/>
        </p:nvSpPr>
        <p:spPr>
          <a:xfrm>
            <a:off x="313467" y="1800949"/>
            <a:ext cx="2740294" cy="379779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asellaDiTesto 46"/>
          <p:cNvSpPr txBox="1"/>
          <p:nvPr/>
        </p:nvSpPr>
        <p:spPr>
          <a:xfrm>
            <a:off x="328099" y="1809385"/>
            <a:ext cx="2737204" cy="40011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Pattern </a:t>
            </a:r>
            <a:r>
              <a:rPr lang="it-IT" sz="2000" b="1" dirty="0" err="1" smtClean="0">
                <a:solidFill>
                  <a:schemeClr val="bg1"/>
                </a:solidFill>
              </a:rPr>
              <a:t>recognition</a:t>
            </a:r>
            <a:endParaRPr lang="it-IT" sz="2000" dirty="0">
              <a:solidFill>
                <a:schemeClr val="bg1"/>
              </a:solidFill>
            </a:endParaRPr>
          </a:p>
        </p:txBody>
      </p:sp>
      <p:pic>
        <p:nvPicPr>
          <p:cNvPr id="48" name="Picture 19" descr="0870210403002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522224" y="2973625"/>
            <a:ext cx="2114602" cy="232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881" y="2168561"/>
            <a:ext cx="1082880" cy="6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0966" y="2356585"/>
            <a:ext cx="1077662" cy="852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60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205308" y="576144"/>
            <a:ext cx="17868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Application of AI </a:t>
            </a:r>
            <a:endParaRPr lang="en-US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TextBox 36">
            <a:extLst>
              <a:ext uri="{FF2B5EF4-FFF2-40B4-BE49-F238E27FC236}">
                <a16:creationId xmlns:a16="http://schemas.microsoft.com/office/drawing/2014/main" id="{7E3057BD-AECB-43C3-9B27-328D66F0B05E}"/>
              </a:ext>
            </a:extLst>
          </p:cNvPr>
          <p:cNvSpPr txBox="1"/>
          <p:nvPr/>
        </p:nvSpPr>
        <p:spPr>
          <a:xfrm>
            <a:off x="8535369" y="4791314"/>
            <a:ext cx="3830041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>
                <a:solidFill>
                  <a:schemeClr val="bg2">
                    <a:lumMod val="25000"/>
                  </a:schemeClr>
                </a:solidFill>
              </a:rPr>
              <a:t>Artificial </a:t>
            </a:r>
            <a:r>
              <a:rPr lang="en-US" sz="2400" b="1" noProof="1" smtClean="0">
                <a:solidFill>
                  <a:schemeClr val="bg2">
                    <a:lumMod val="25000"/>
                  </a:schemeClr>
                </a:solidFill>
              </a:rPr>
              <a:t>Intelligence </a:t>
            </a:r>
          </a:p>
          <a:p>
            <a:r>
              <a:rPr lang="en-US" sz="2400" b="1" noProof="1" smtClean="0">
                <a:solidFill>
                  <a:schemeClr val="bg2">
                    <a:lumMod val="25000"/>
                  </a:schemeClr>
                </a:solidFill>
              </a:rPr>
              <a:t>smelling machine</a:t>
            </a:r>
          </a:p>
          <a:p>
            <a:r>
              <a:rPr lang="en-US" sz="2400" b="1" noProof="1" smtClean="0">
                <a:solidFill>
                  <a:schemeClr val="bg2">
                    <a:lumMod val="25000"/>
                  </a:schemeClr>
                </a:solidFill>
              </a:rPr>
              <a:t>molecular resolution tool</a:t>
            </a:r>
            <a:endParaRPr lang="en-US" sz="2400" b="1" noProof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TextBox 39">
            <a:extLst>
              <a:ext uri="{FF2B5EF4-FFF2-40B4-BE49-F238E27FC236}">
                <a16:creationId xmlns:a16="http://schemas.microsoft.com/office/drawing/2014/main" id="{B07B4D58-C4E3-4E26-9286-CE2D5C333FFA}"/>
              </a:ext>
            </a:extLst>
          </p:cNvPr>
          <p:cNvSpPr txBox="1"/>
          <p:nvPr/>
        </p:nvSpPr>
        <p:spPr>
          <a:xfrm>
            <a:off x="1566667" y="4817761"/>
            <a:ext cx="2950669" cy="1200329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r"/>
            <a:r>
              <a:rPr lang="en-US" sz="2400" b="1" noProof="1" smtClean="0">
                <a:solidFill>
                  <a:srgbClr val="4775CA"/>
                </a:solidFill>
              </a:rPr>
              <a:t>Computer Vision </a:t>
            </a:r>
          </a:p>
          <a:p>
            <a:pPr algn="r"/>
            <a:r>
              <a:rPr lang="en-US" sz="2400" b="1" noProof="1" smtClean="0">
                <a:solidFill>
                  <a:srgbClr val="4775CA"/>
                </a:solidFill>
              </a:rPr>
              <a:t>and Augmented Visualization </a:t>
            </a:r>
            <a:endParaRPr lang="en-US" sz="2400" b="1" i="1" noProof="1">
              <a:solidFill>
                <a:srgbClr val="4775CA"/>
              </a:solidFill>
            </a:endParaRPr>
          </a:p>
        </p:txBody>
      </p:sp>
      <p:sp>
        <p:nvSpPr>
          <p:cNvPr id="24" name="TextBox 42">
            <a:extLst>
              <a:ext uri="{FF2B5EF4-FFF2-40B4-BE49-F238E27FC236}">
                <a16:creationId xmlns:a16="http://schemas.microsoft.com/office/drawing/2014/main" id="{AD4F7B82-3EEF-4758-AA74-36B96F3F2806}"/>
              </a:ext>
            </a:extLst>
          </p:cNvPr>
          <p:cNvSpPr txBox="1"/>
          <p:nvPr/>
        </p:nvSpPr>
        <p:spPr>
          <a:xfrm>
            <a:off x="7895539" y="1774852"/>
            <a:ext cx="3066713" cy="83099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r>
              <a:rPr lang="en-US" sz="2400" b="1" noProof="1" smtClean="0">
                <a:solidFill>
                  <a:schemeClr val="accent6"/>
                </a:solidFill>
              </a:rPr>
              <a:t>Fingerprinting/profiling by pattern recognition</a:t>
            </a:r>
            <a:endParaRPr lang="en-US" sz="2400" b="1" i="1" noProof="1">
              <a:solidFill>
                <a:schemeClr val="accent6"/>
              </a:solidFill>
            </a:endParaRPr>
          </a:p>
        </p:txBody>
      </p:sp>
      <p:sp>
        <p:nvSpPr>
          <p:cNvPr id="25" name="Freeform: Shape 44">
            <a:extLst>
              <a:ext uri="{FF2B5EF4-FFF2-40B4-BE49-F238E27FC236}">
                <a16:creationId xmlns:a16="http://schemas.microsoft.com/office/drawing/2014/main" id="{42E696C9-3D05-44C5-AA4A-1562E38631F2}"/>
              </a:ext>
            </a:extLst>
          </p:cNvPr>
          <p:cNvSpPr/>
          <p:nvPr/>
        </p:nvSpPr>
        <p:spPr>
          <a:xfrm>
            <a:off x="7163798" y="3508774"/>
            <a:ext cx="1256627" cy="1308987"/>
          </a:xfrm>
          <a:custGeom>
            <a:avLst/>
            <a:gdLst>
              <a:gd name="connsiteX0" fmla="*/ 6 w 228600"/>
              <a:gd name="connsiteY0" fmla="*/ 96525 h 238125"/>
              <a:gd name="connsiteX1" fmla="*/ 158135 w 228600"/>
              <a:gd name="connsiteY1" fmla="*/ 0 h 238125"/>
              <a:gd name="connsiteX2" fmla="*/ 228988 w 228600"/>
              <a:gd name="connsiteY2" fmla="*/ 139539 h 238125"/>
              <a:gd name="connsiteX3" fmla="*/ 77013 w 228600"/>
              <a:gd name="connsiteY3" fmla="*/ 239205 h 238125"/>
              <a:gd name="connsiteX4" fmla="*/ 0 w 228600"/>
              <a:gd name="connsiteY4" fmla="*/ 965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238125">
                <a:moveTo>
                  <a:pt x="6" y="96525"/>
                </a:moveTo>
                <a:lnTo>
                  <a:pt x="158135" y="0"/>
                </a:lnTo>
                <a:lnTo>
                  <a:pt x="228988" y="139539"/>
                </a:lnTo>
                <a:cubicBezTo>
                  <a:pt x="246102" y="215776"/>
                  <a:pt x="152317" y="243757"/>
                  <a:pt x="77013" y="239205"/>
                </a:cubicBezTo>
                <a:lnTo>
                  <a:pt x="0" y="9652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6" name="Freeform: Shape 45">
            <a:extLst>
              <a:ext uri="{FF2B5EF4-FFF2-40B4-BE49-F238E27FC236}">
                <a16:creationId xmlns:a16="http://schemas.microsoft.com/office/drawing/2014/main" id="{A35F5EEB-82F6-48B9-A267-E39E0C8479B8}"/>
              </a:ext>
            </a:extLst>
          </p:cNvPr>
          <p:cNvSpPr/>
          <p:nvPr/>
        </p:nvSpPr>
        <p:spPr>
          <a:xfrm>
            <a:off x="6509110" y="4587220"/>
            <a:ext cx="1832580" cy="1623142"/>
          </a:xfrm>
          <a:custGeom>
            <a:avLst/>
            <a:gdLst>
              <a:gd name="connsiteX0" fmla="*/ 83173 w 333375"/>
              <a:gd name="connsiteY0" fmla="*/ 5 h 295275"/>
              <a:gd name="connsiteX1" fmla="*/ 0 w 333375"/>
              <a:gd name="connsiteY1" fmla="*/ 150031 h 295275"/>
              <a:gd name="connsiteX2" fmla="*/ 83173 w 333375"/>
              <a:gd name="connsiteY2" fmla="*/ 302155 h 295275"/>
              <a:gd name="connsiteX3" fmla="*/ 85227 w 333375"/>
              <a:gd name="connsiteY3" fmla="*/ 241304 h 295275"/>
              <a:gd name="connsiteX4" fmla="*/ 161214 w 333375"/>
              <a:gd name="connsiteY4" fmla="*/ 241304 h 295275"/>
              <a:gd name="connsiteX5" fmla="*/ 238227 w 333375"/>
              <a:gd name="connsiteY5" fmla="*/ 198290 h 295275"/>
              <a:gd name="connsiteX6" fmla="*/ 335778 w 333375"/>
              <a:gd name="connsiteY6" fmla="*/ 15737 h 295275"/>
              <a:gd name="connsiteX7" fmla="*/ 214614 w 333375"/>
              <a:gd name="connsiteY7" fmla="*/ 56653 h 295275"/>
              <a:gd name="connsiteX8" fmla="*/ 86262 w 333375"/>
              <a:gd name="connsiteY8" fmla="*/ 56653 h 295275"/>
              <a:gd name="connsiteX9" fmla="*/ 83181 w 333375"/>
              <a:gd name="connsiteY9" fmla="*/ 0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375" h="295275">
                <a:moveTo>
                  <a:pt x="83173" y="5"/>
                </a:moveTo>
                <a:lnTo>
                  <a:pt x="0" y="150031"/>
                </a:lnTo>
                <a:lnTo>
                  <a:pt x="83173" y="302155"/>
                </a:lnTo>
                <a:lnTo>
                  <a:pt x="85227" y="241304"/>
                </a:lnTo>
                <a:lnTo>
                  <a:pt x="161214" y="241304"/>
                </a:lnTo>
                <a:cubicBezTo>
                  <a:pt x="188938" y="243752"/>
                  <a:pt x="224878" y="225217"/>
                  <a:pt x="238227" y="198290"/>
                </a:cubicBezTo>
                <a:lnTo>
                  <a:pt x="335778" y="15737"/>
                </a:lnTo>
                <a:cubicBezTo>
                  <a:pt x="303605" y="48260"/>
                  <a:pt x="262233" y="56653"/>
                  <a:pt x="214614" y="56653"/>
                </a:cubicBezTo>
                <a:lnTo>
                  <a:pt x="86262" y="56653"/>
                </a:lnTo>
                <a:lnTo>
                  <a:pt x="83181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7" name="Freeform: Shape 46">
            <a:extLst>
              <a:ext uri="{FF2B5EF4-FFF2-40B4-BE49-F238E27FC236}">
                <a16:creationId xmlns:a16="http://schemas.microsoft.com/office/drawing/2014/main" id="{0B773660-AD55-4CCC-9E5D-77AD77CCAFDB}"/>
              </a:ext>
            </a:extLst>
          </p:cNvPr>
          <p:cNvSpPr/>
          <p:nvPr/>
        </p:nvSpPr>
        <p:spPr>
          <a:xfrm>
            <a:off x="5068811" y="2231293"/>
            <a:ext cx="1308985" cy="1308987"/>
          </a:xfrm>
          <a:custGeom>
            <a:avLst/>
            <a:gdLst>
              <a:gd name="connsiteX0" fmla="*/ 159347 w 238125"/>
              <a:gd name="connsiteY0" fmla="*/ 243615 h 238125"/>
              <a:gd name="connsiteX1" fmla="*/ 0 w 238125"/>
              <a:gd name="connsiteY1" fmla="*/ 149207 h 238125"/>
              <a:gd name="connsiteX2" fmla="*/ 85012 w 238125"/>
              <a:gd name="connsiteY2" fmla="*/ 18190 h 238125"/>
              <a:gd name="connsiteX3" fmla="*/ 244064 w 238125"/>
              <a:gd name="connsiteY3" fmla="*/ 105568 h 238125"/>
              <a:gd name="connsiteX4" fmla="*/ 159349 w 238125"/>
              <a:gd name="connsiteY4" fmla="*/ 24362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238125">
                <a:moveTo>
                  <a:pt x="159347" y="243615"/>
                </a:moveTo>
                <a:lnTo>
                  <a:pt x="0" y="149207"/>
                </a:lnTo>
                <a:lnTo>
                  <a:pt x="85012" y="18190"/>
                </a:lnTo>
                <a:cubicBezTo>
                  <a:pt x="141943" y="-34102"/>
                  <a:pt x="211409" y="36095"/>
                  <a:pt x="244064" y="105568"/>
                </a:cubicBezTo>
                <a:lnTo>
                  <a:pt x="159349" y="24362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290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8" name="Freeform: Shape 47">
            <a:extLst>
              <a:ext uri="{FF2B5EF4-FFF2-40B4-BE49-F238E27FC236}">
                <a16:creationId xmlns:a16="http://schemas.microsoft.com/office/drawing/2014/main" id="{35950C3C-5DF2-4AA7-A7A2-505F2D942166}"/>
              </a:ext>
            </a:extLst>
          </p:cNvPr>
          <p:cNvSpPr/>
          <p:nvPr/>
        </p:nvSpPr>
        <p:spPr>
          <a:xfrm>
            <a:off x="5909498" y="2190351"/>
            <a:ext cx="1989659" cy="1256627"/>
          </a:xfrm>
          <a:custGeom>
            <a:avLst/>
            <a:gdLst>
              <a:gd name="connsiteX0" fmla="*/ 109150 w 361950"/>
              <a:gd name="connsiteY0" fmla="*/ 234791 h 228600"/>
              <a:gd name="connsiteX1" fmla="*/ 277900 w 361950"/>
              <a:gd name="connsiteY1" fmla="*/ 236269 h 228600"/>
              <a:gd name="connsiteX2" fmla="*/ 367704 w 361950"/>
              <a:gd name="connsiteY2" fmla="*/ 88133 h 228600"/>
              <a:gd name="connsiteX3" fmla="*/ 314637 w 361950"/>
              <a:gd name="connsiteY3" fmla="*/ 115835 h 228600"/>
              <a:gd name="connsiteX4" fmla="*/ 277754 w 361950"/>
              <a:gd name="connsiteY4" fmla="*/ 47957 h 228600"/>
              <a:gd name="connsiteX5" fmla="*/ 203564 w 361950"/>
              <a:gd name="connsiteY5" fmla="*/ 41 h 228600"/>
              <a:gd name="connsiteX6" fmla="*/ 0 w 361950"/>
              <a:gd name="connsiteY6" fmla="*/ 1508 h 228600"/>
              <a:gd name="connsiteX7" fmla="*/ 93824 w 361950"/>
              <a:gd name="connsiteY7" fmla="*/ 89885 h 228600"/>
              <a:gd name="connsiteX8" fmla="*/ 156125 w 361950"/>
              <a:gd name="connsiteY8" fmla="*/ 204545 h 228600"/>
              <a:gd name="connsiteX9" fmla="*/ 109141 w 361950"/>
              <a:gd name="connsiteY9" fmla="*/ 234796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950" h="228600">
                <a:moveTo>
                  <a:pt x="109150" y="234791"/>
                </a:moveTo>
                <a:lnTo>
                  <a:pt x="277900" y="236269"/>
                </a:lnTo>
                <a:lnTo>
                  <a:pt x="367704" y="88133"/>
                </a:lnTo>
                <a:lnTo>
                  <a:pt x="314637" y="115835"/>
                </a:lnTo>
                <a:lnTo>
                  <a:pt x="277754" y="47957"/>
                </a:lnTo>
                <a:cubicBezTo>
                  <a:pt x="266392" y="22003"/>
                  <a:pt x="233086" y="-1105"/>
                  <a:pt x="203564" y="41"/>
                </a:cubicBezTo>
                <a:lnTo>
                  <a:pt x="0" y="1508"/>
                </a:lnTo>
                <a:cubicBezTo>
                  <a:pt x="43448" y="14463"/>
                  <a:pt x="70711" y="47346"/>
                  <a:pt x="93824" y="89885"/>
                </a:cubicBezTo>
                <a:lnTo>
                  <a:pt x="156125" y="204545"/>
                </a:lnTo>
                <a:lnTo>
                  <a:pt x="109141" y="23479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290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29" name="Freeform: Shape 48">
            <a:extLst>
              <a:ext uri="{FF2B5EF4-FFF2-40B4-BE49-F238E27FC236}">
                <a16:creationId xmlns:a16="http://schemas.microsoft.com/office/drawing/2014/main" id="{0386B9CC-A0D0-4E4F-A5F6-0432A54A0FFE}"/>
              </a:ext>
            </a:extLst>
          </p:cNvPr>
          <p:cNvSpPr/>
          <p:nvPr/>
        </p:nvSpPr>
        <p:spPr>
          <a:xfrm>
            <a:off x="4375980" y="3519335"/>
            <a:ext cx="1413704" cy="1308987"/>
          </a:xfrm>
          <a:custGeom>
            <a:avLst/>
            <a:gdLst>
              <a:gd name="connsiteX0" fmla="*/ 4098 w 257175"/>
              <a:gd name="connsiteY0" fmla="*/ 1483 h 238125"/>
              <a:gd name="connsiteX1" fmla="*/ 53472 w 257175"/>
              <a:gd name="connsiteY1" fmla="*/ 40059 h 238125"/>
              <a:gd name="connsiteX2" fmla="*/ 7002 w 257175"/>
              <a:gd name="connsiteY2" fmla="*/ 129082 h 238125"/>
              <a:gd name="connsiteX3" fmla="*/ 49115 w 257175"/>
              <a:gd name="connsiteY3" fmla="*/ 224036 h 238125"/>
              <a:gd name="connsiteX4" fmla="*/ 149315 w 257175"/>
              <a:gd name="connsiteY4" fmla="*/ 238873 h 238125"/>
              <a:gd name="connsiteX5" fmla="*/ 214663 w 257175"/>
              <a:gd name="connsiteY5" fmla="*/ 132048 h 238125"/>
              <a:gd name="connsiteX6" fmla="*/ 264036 w 257175"/>
              <a:gd name="connsiteY6" fmla="*/ 158755 h 238125"/>
              <a:gd name="connsiteX7" fmla="*/ 178359 w 257175"/>
              <a:gd name="connsiteY7" fmla="*/ 0 h 238125"/>
              <a:gd name="connsiteX8" fmla="*/ 4100 w 257175"/>
              <a:gd name="connsiteY8" fmla="*/ 1483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175" h="238125">
                <a:moveTo>
                  <a:pt x="4098" y="1483"/>
                </a:moveTo>
                <a:lnTo>
                  <a:pt x="53472" y="40059"/>
                </a:lnTo>
                <a:lnTo>
                  <a:pt x="7002" y="129082"/>
                </a:lnTo>
                <a:cubicBezTo>
                  <a:pt x="-16232" y="170131"/>
                  <a:pt x="23683" y="210120"/>
                  <a:pt x="49115" y="224036"/>
                </a:cubicBezTo>
                <a:cubicBezTo>
                  <a:pt x="74151" y="237738"/>
                  <a:pt x="113011" y="239368"/>
                  <a:pt x="149315" y="238873"/>
                </a:cubicBezTo>
                <a:lnTo>
                  <a:pt x="214663" y="132048"/>
                </a:lnTo>
                <a:lnTo>
                  <a:pt x="264036" y="158755"/>
                </a:lnTo>
                <a:lnTo>
                  <a:pt x="178359" y="0"/>
                </a:lnTo>
                <a:lnTo>
                  <a:pt x="4100" y="1483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sp>
        <p:nvSpPr>
          <p:cNvPr id="30" name="Freeform: Shape 49">
            <a:extLst>
              <a:ext uri="{FF2B5EF4-FFF2-40B4-BE49-F238E27FC236}">
                <a16:creationId xmlns:a16="http://schemas.microsoft.com/office/drawing/2014/main" id="{A79C7897-95CA-4D13-88A9-433D0FC5A94C}"/>
              </a:ext>
            </a:extLst>
          </p:cNvPr>
          <p:cNvSpPr/>
          <p:nvPr/>
        </p:nvSpPr>
        <p:spPr>
          <a:xfrm>
            <a:off x="4438420" y="4661183"/>
            <a:ext cx="1727861" cy="1204267"/>
          </a:xfrm>
          <a:custGeom>
            <a:avLst/>
            <a:gdLst>
              <a:gd name="connsiteX0" fmla="*/ 0 w 314325"/>
              <a:gd name="connsiteY0" fmla="*/ 1 h 219075"/>
              <a:gd name="connsiteX1" fmla="*/ 106004 w 314325"/>
              <a:gd name="connsiteY1" fmla="*/ 195853 h 219075"/>
              <a:gd name="connsiteX2" fmla="*/ 209110 w 314325"/>
              <a:gd name="connsiteY2" fmla="*/ 228495 h 219075"/>
              <a:gd name="connsiteX3" fmla="*/ 320927 w 314325"/>
              <a:gd name="connsiteY3" fmla="*/ 228495 h 219075"/>
              <a:gd name="connsiteX4" fmla="*/ 320927 w 314325"/>
              <a:gd name="connsiteY4" fmla="*/ 43027 h 219075"/>
              <a:gd name="connsiteX5" fmla="*/ 108910 w 314325"/>
              <a:gd name="connsiteY5" fmla="*/ 41544 h 219075"/>
              <a:gd name="connsiteX6" fmla="*/ 0 w 314325"/>
              <a:gd name="connsiteY6" fmla="*/ 0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325" h="219075">
                <a:moveTo>
                  <a:pt x="0" y="1"/>
                </a:moveTo>
                <a:lnTo>
                  <a:pt x="106004" y="195853"/>
                </a:lnTo>
                <a:cubicBezTo>
                  <a:pt x="127302" y="223055"/>
                  <a:pt x="167479" y="229484"/>
                  <a:pt x="209110" y="228495"/>
                </a:cubicBezTo>
                <a:lnTo>
                  <a:pt x="320927" y="228495"/>
                </a:lnTo>
                <a:lnTo>
                  <a:pt x="320927" y="43027"/>
                </a:lnTo>
                <a:lnTo>
                  <a:pt x="108910" y="41544"/>
                </a:lnTo>
                <a:cubicBezTo>
                  <a:pt x="75995" y="43522"/>
                  <a:pt x="32914" y="36598"/>
                  <a:pt x="0" y="0"/>
                </a:cubicBezTo>
                <a:close/>
              </a:path>
            </a:pathLst>
          </a:custGeom>
          <a:solidFill>
            <a:srgbClr val="9DB6E3"/>
          </a:solidFill>
          <a:ln>
            <a:solidFill>
              <a:srgbClr val="90ABDC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1350"/>
          </a:p>
        </p:txBody>
      </p:sp>
      <p:pic>
        <p:nvPicPr>
          <p:cNvPr id="31" name="Graphic 3" descr="Eye Scan with solid fill">
            <a:extLst>
              <a:ext uri="{FF2B5EF4-FFF2-40B4-BE49-F238E27FC236}">
                <a16:creationId xmlns:a16="http://schemas.microsoft.com/office/drawing/2014/main" id="{05D63943-635B-4A2A-89B7-575BA29E15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61199" y="4951050"/>
            <a:ext cx="914400" cy="914400"/>
          </a:xfrm>
          <a:prstGeom prst="rect">
            <a:avLst/>
          </a:prstGeom>
        </p:spPr>
      </p:pic>
      <p:grpSp>
        <p:nvGrpSpPr>
          <p:cNvPr id="32" name="Group 62">
            <a:extLst>
              <a:ext uri="{FF2B5EF4-FFF2-40B4-BE49-F238E27FC236}">
                <a16:creationId xmlns:a16="http://schemas.microsoft.com/office/drawing/2014/main" id="{998DE170-4A47-42C9-8E8C-D2DDAA50591D}"/>
              </a:ext>
            </a:extLst>
          </p:cNvPr>
          <p:cNvGrpSpPr/>
          <p:nvPr/>
        </p:nvGrpSpPr>
        <p:grpSpPr>
          <a:xfrm>
            <a:off x="6917562" y="4895979"/>
            <a:ext cx="914400" cy="914400"/>
            <a:chOff x="6626861" y="3961366"/>
            <a:chExt cx="914400" cy="914400"/>
          </a:xfrm>
        </p:grpSpPr>
        <p:pic>
          <p:nvPicPr>
            <p:cNvPr id="33" name="Graphic 54" descr="Artificial Intelligence with solid fill">
              <a:extLst>
                <a:ext uri="{FF2B5EF4-FFF2-40B4-BE49-F238E27FC236}">
                  <a16:creationId xmlns:a16="http://schemas.microsoft.com/office/drawing/2014/main" id="{6C929679-D774-46AC-9D35-483CBC2D2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6626861" y="3961366"/>
              <a:ext cx="914400" cy="914400"/>
            </a:xfrm>
            <a:prstGeom prst="rect">
              <a:avLst/>
            </a:prstGeom>
          </p:spPr>
        </p:pic>
        <p:grpSp>
          <p:nvGrpSpPr>
            <p:cNvPr id="34" name="Group 61">
              <a:extLst>
                <a:ext uri="{FF2B5EF4-FFF2-40B4-BE49-F238E27FC236}">
                  <a16:creationId xmlns:a16="http://schemas.microsoft.com/office/drawing/2014/main" id="{0578EE92-7267-42B5-9CC4-151ED268FF82}"/>
                </a:ext>
              </a:extLst>
            </p:cNvPr>
            <p:cNvGrpSpPr/>
            <p:nvPr/>
          </p:nvGrpSpPr>
          <p:grpSpPr>
            <a:xfrm>
              <a:off x="7379263" y="4545325"/>
              <a:ext cx="152782" cy="174157"/>
              <a:chOff x="7379263" y="4545325"/>
              <a:chExt cx="152782" cy="174157"/>
            </a:xfrm>
          </p:grpSpPr>
          <p:sp>
            <p:nvSpPr>
              <p:cNvPr id="35" name="Oval 55">
                <a:extLst>
                  <a:ext uri="{FF2B5EF4-FFF2-40B4-BE49-F238E27FC236}">
                    <a16:creationId xmlns:a16="http://schemas.microsoft.com/office/drawing/2014/main" id="{A38BE49D-3663-49AF-BC81-2FB81E1CE165}"/>
                  </a:ext>
                </a:extLst>
              </p:cNvPr>
              <p:cNvSpPr/>
              <p:nvPr/>
            </p:nvSpPr>
            <p:spPr>
              <a:xfrm>
                <a:off x="7455690" y="4613832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56">
                <a:extLst>
                  <a:ext uri="{FF2B5EF4-FFF2-40B4-BE49-F238E27FC236}">
                    <a16:creationId xmlns:a16="http://schemas.microsoft.com/office/drawing/2014/main" id="{1D1CF982-D571-4704-B984-22FD73BF7C2B}"/>
                  </a:ext>
                </a:extLst>
              </p:cNvPr>
              <p:cNvSpPr/>
              <p:nvPr/>
            </p:nvSpPr>
            <p:spPr>
              <a:xfrm>
                <a:off x="7397551" y="4670935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57">
                <a:extLst>
                  <a:ext uri="{FF2B5EF4-FFF2-40B4-BE49-F238E27FC236}">
                    <a16:creationId xmlns:a16="http://schemas.microsoft.com/office/drawing/2014/main" id="{840F68B2-D91D-43E0-B80A-0E9B9062DEF0}"/>
                  </a:ext>
                </a:extLst>
              </p:cNvPr>
              <p:cNvSpPr/>
              <p:nvPr/>
            </p:nvSpPr>
            <p:spPr>
              <a:xfrm>
                <a:off x="7379263" y="4595544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58">
                <a:extLst>
                  <a:ext uri="{FF2B5EF4-FFF2-40B4-BE49-F238E27FC236}">
                    <a16:creationId xmlns:a16="http://schemas.microsoft.com/office/drawing/2014/main" id="{2EB2717D-3B5C-451D-BFB5-39A19842C24A}"/>
                  </a:ext>
                </a:extLst>
              </p:cNvPr>
              <p:cNvSpPr/>
              <p:nvPr/>
            </p:nvSpPr>
            <p:spPr>
              <a:xfrm>
                <a:off x="7480063" y="4701194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59">
                <a:extLst>
                  <a:ext uri="{FF2B5EF4-FFF2-40B4-BE49-F238E27FC236}">
                    <a16:creationId xmlns:a16="http://schemas.microsoft.com/office/drawing/2014/main" id="{6B6A6A36-7CBF-459B-8332-E9D65A975113}"/>
                  </a:ext>
                </a:extLst>
              </p:cNvPr>
              <p:cNvSpPr/>
              <p:nvPr/>
            </p:nvSpPr>
            <p:spPr>
              <a:xfrm>
                <a:off x="7513757" y="4645134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60">
                <a:extLst>
                  <a:ext uri="{FF2B5EF4-FFF2-40B4-BE49-F238E27FC236}">
                    <a16:creationId xmlns:a16="http://schemas.microsoft.com/office/drawing/2014/main" id="{4AF9D119-834C-4109-A3FD-EB62BECA4B47}"/>
                  </a:ext>
                </a:extLst>
              </p:cNvPr>
              <p:cNvSpPr/>
              <p:nvPr/>
            </p:nvSpPr>
            <p:spPr>
              <a:xfrm>
                <a:off x="7437402" y="4545325"/>
                <a:ext cx="18288" cy="1828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1" name="Immagine 40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9" t="17352" r="12431" b="13310"/>
          <a:stretch/>
        </p:blipFill>
        <p:spPr>
          <a:xfrm>
            <a:off x="470515" y="1408502"/>
            <a:ext cx="3080553" cy="2104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7" t="19656" r="17044" b="51161"/>
          <a:stretch/>
        </p:blipFill>
        <p:spPr>
          <a:xfrm>
            <a:off x="10546672" y="957309"/>
            <a:ext cx="1436950" cy="451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Immagine 42"/>
          <p:cNvPicPr>
            <a:picLocks noChangeAspect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2" t="4772" r="12727" b="6440"/>
          <a:stretch/>
        </p:blipFill>
        <p:spPr>
          <a:xfrm rot="19575513">
            <a:off x="6679836" y="2363843"/>
            <a:ext cx="765018" cy="89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1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>
          <a:xfrm>
            <a:off x="315749" y="1503679"/>
            <a:ext cx="8157691" cy="145621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ttangolo 22"/>
          <p:cNvSpPr/>
          <p:nvPr/>
        </p:nvSpPr>
        <p:spPr>
          <a:xfrm>
            <a:off x="315746" y="3295670"/>
            <a:ext cx="8157691" cy="200883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/>
          <p:cNvSpPr txBox="1"/>
          <p:nvPr/>
        </p:nvSpPr>
        <p:spPr>
          <a:xfrm>
            <a:off x="413403" y="795581"/>
            <a:ext cx="8060034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Take home messages</a:t>
            </a:r>
            <a:endParaRPr lang="en-US" sz="2800" b="1" dirty="0" smtClean="0"/>
          </a:p>
          <a:p>
            <a:endParaRPr lang="en-US" sz="1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Artificial Intelligence opens new opportunities in mature areas of analytical chemistry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/>
              <a:t>O</a:t>
            </a:r>
            <a:r>
              <a:rPr lang="en-US" sz="2000" i="1" dirty="0" smtClean="0"/>
              <a:t>mics</a:t>
            </a:r>
            <a:r>
              <a:rPr lang="en-US" sz="2000" dirty="0" smtClean="0"/>
              <a:t> takes great advantages of AI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Multidimensional analytical platforms implementing MS are a </a:t>
            </a:r>
            <a:r>
              <a:rPr lang="en-US" sz="2000" i="1" dirty="0" smtClean="0"/>
              <a:t>Gestalt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 smtClean="0"/>
          </a:p>
          <a:p>
            <a:r>
              <a:rPr lang="en-US" sz="2000" b="1" dirty="0" smtClean="0"/>
              <a:t>Application of AI makes effective complex tasks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 smtClean="0"/>
              <a:t>Pattern recognition </a:t>
            </a:r>
            <a:r>
              <a:rPr lang="en-US" sz="2000" dirty="0" smtClean="0"/>
              <a:t>-&gt; sample fingerprinting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 smtClean="0"/>
              <a:t>Computer Vision </a:t>
            </a:r>
            <a:r>
              <a:rPr lang="en-US" sz="2000" dirty="0" smtClean="0"/>
              <a:t>and Augmented visualization -&gt; promptly reveal samples differences and give access to compositional information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Artificial Intelligence smelling machine are a great support to panel testing and human sensory analysis</a:t>
            </a:r>
          </a:p>
        </p:txBody>
      </p:sp>
    </p:spTree>
    <p:extLst>
      <p:ext uri="{BB962C8B-B14F-4D97-AF65-F5344CB8AC3E}">
        <p14:creationId xmlns:p14="http://schemas.microsoft.com/office/powerpoint/2010/main" val="40879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61640" y="1084915"/>
            <a:ext cx="333411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i="1" dirty="0" smtClean="0"/>
              <a:t>omics</a:t>
            </a:r>
            <a:r>
              <a:rPr lang="en-US" sz="1600" dirty="0" smtClean="0"/>
              <a:t> context and the role of MS </a:t>
            </a:r>
            <a:endParaRPr lang="en-US" sz="1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7554" y="745951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Definitions </a:t>
            </a:r>
            <a:endParaRPr lang="en-US"/>
          </a:p>
        </p:txBody>
      </p:sp>
      <p:grpSp>
        <p:nvGrpSpPr>
          <p:cNvPr id="25" name="Gruppo 24"/>
          <p:cNvGrpSpPr/>
          <p:nvPr/>
        </p:nvGrpSpPr>
        <p:grpSpPr>
          <a:xfrm>
            <a:off x="1217720" y="2238739"/>
            <a:ext cx="4308231" cy="1540133"/>
            <a:chOff x="263769" y="805456"/>
            <a:chExt cx="4308231" cy="1540133"/>
          </a:xfrm>
        </p:grpSpPr>
        <p:pic>
          <p:nvPicPr>
            <p:cNvPr id="26" name="Picture 4" descr="Unfortunately we are unable to provide accessible alternative text for this. If you require assistance to access this image, or to obtain a text description, please contact npg@nature.com"/>
            <p:cNvPicPr>
              <a:picLocks noChangeAspect="1" noChangeArrowheads="1"/>
            </p:cNvPicPr>
            <p:nvPr/>
          </p:nvPicPr>
          <p:blipFill>
            <a:blip r:embed="rId7" cstate="print"/>
            <a:srcRect l="6667" t="63704"/>
            <a:stretch>
              <a:fillRect/>
            </a:stretch>
          </p:blipFill>
          <p:spPr bwMode="auto">
            <a:xfrm>
              <a:off x="265176" y="838200"/>
              <a:ext cx="4306824" cy="15073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CasellaDiTesto 26"/>
            <p:cNvSpPr txBox="1"/>
            <p:nvPr/>
          </p:nvSpPr>
          <p:spPr>
            <a:xfrm>
              <a:off x="263769" y="805456"/>
              <a:ext cx="11899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rgbClr val="00B050"/>
                  </a:solidFill>
                </a:rPr>
                <a:t>Reductionists</a:t>
              </a:r>
              <a:endParaRPr lang="en-US" sz="1400" b="1">
                <a:solidFill>
                  <a:srgbClr val="00B050"/>
                </a:solidFill>
              </a:endParaRPr>
            </a:p>
          </p:txBody>
        </p:sp>
      </p:grpSp>
      <p:sp>
        <p:nvSpPr>
          <p:cNvPr id="28" name="Freccia circolare a destra 27"/>
          <p:cNvSpPr/>
          <p:nvPr/>
        </p:nvSpPr>
        <p:spPr>
          <a:xfrm rot="1770043">
            <a:off x="3347021" y="1610180"/>
            <a:ext cx="609600" cy="762000"/>
          </a:xfrm>
          <a:prstGeom prst="curv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6018320" y="3871683"/>
            <a:ext cx="4006225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800" b="1" err="1" smtClean="0"/>
              <a:t>Adapted</a:t>
            </a:r>
            <a:r>
              <a:rPr lang="it-IT" sz="800" b="1" smtClean="0"/>
              <a:t> </a:t>
            </a:r>
            <a:r>
              <a:rPr lang="it-IT" sz="800" b="1" err="1" smtClean="0"/>
              <a:t>from</a:t>
            </a:r>
            <a:r>
              <a:rPr lang="it-IT" sz="800" b="1" smtClean="0"/>
              <a:t>: </a:t>
            </a:r>
            <a:r>
              <a:rPr lang="it-IT" sz="800" b="1" err="1" smtClean="0"/>
              <a:t>Randall</a:t>
            </a:r>
            <a:r>
              <a:rPr lang="it-IT" sz="800" b="1" smtClean="0"/>
              <a:t> T. </a:t>
            </a:r>
            <a:r>
              <a:rPr lang="it-IT" sz="800" b="1" err="1" smtClean="0"/>
              <a:t>Peterson</a:t>
            </a:r>
            <a:r>
              <a:rPr lang="it-IT" sz="800" b="1" baseline="30000" smtClean="0"/>
              <a:t>  </a:t>
            </a:r>
            <a:r>
              <a:rPr lang="it-IT" sz="800" b="1" err="1" smtClean="0"/>
              <a:t>Commentary</a:t>
            </a:r>
            <a:r>
              <a:rPr lang="it-IT" sz="800" b="1" smtClean="0"/>
              <a:t> on Nature </a:t>
            </a:r>
            <a:r>
              <a:rPr lang="it-IT" sz="800" b="1" err="1" smtClean="0"/>
              <a:t>Chemical</a:t>
            </a:r>
            <a:r>
              <a:rPr lang="it-IT" sz="800" b="1" smtClean="0"/>
              <a:t> </a:t>
            </a:r>
            <a:r>
              <a:rPr lang="it-IT" sz="800" b="1" err="1" smtClean="0"/>
              <a:t>Biology</a:t>
            </a:r>
            <a:r>
              <a:rPr lang="it-IT" sz="800" b="1" smtClean="0"/>
              <a:t> 4, 635 (2008)</a:t>
            </a:r>
            <a:endParaRPr lang="en-US" sz="800" b="1"/>
          </a:p>
        </p:txBody>
      </p:sp>
      <p:grpSp>
        <p:nvGrpSpPr>
          <p:cNvPr id="30" name="Gruppo 29"/>
          <p:cNvGrpSpPr/>
          <p:nvPr/>
        </p:nvGrpSpPr>
        <p:grpSpPr>
          <a:xfrm>
            <a:off x="5713520" y="2271483"/>
            <a:ext cx="4308231" cy="1524000"/>
            <a:chOff x="4572000" y="734199"/>
            <a:chExt cx="4308231" cy="1524000"/>
          </a:xfrm>
        </p:grpSpPr>
        <p:pic>
          <p:nvPicPr>
            <p:cNvPr id="31" name="Picture 4" descr="Unfortunately we are unable to provide accessible alternative text for this. If you require assistance to access this image, or to obtain a text description, please contact npg@nature.com"/>
            <p:cNvPicPr>
              <a:picLocks noChangeAspect="1" noChangeArrowheads="1"/>
            </p:cNvPicPr>
            <p:nvPr/>
          </p:nvPicPr>
          <p:blipFill>
            <a:blip r:embed="rId7" cstate="print"/>
            <a:srcRect l="6667" t="25185" b="38799"/>
            <a:stretch>
              <a:fillRect/>
            </a:stretch>
          </p:blipFill>
          <p:spPr bwMode="auto">
            <a:xfrm>
              <a:off x="4572000" y="762000"/>
              <a:ext cx="4308231" cy="14961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2" name="CasellaDiTesto 31"/>
            <p:cNvSpPr txBox="1"/>
            <p:nvPr/>
          </p:nvSpPr>
          <p:spPr>
            <a:xfrm>
              <a:off x="4572000" y="734199"/>
              <a:ext cx="12584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>
                  <a:solidFill>
                    <a:schemeClr val="accent6">
                      <a:lumMod val="75000"/>
                    </a:schemeClr>
                  </a:solidFill>
                </a:rPr>
                <a:t>Integrationists</a:t>
              </a:r>
              <a:endParaRPr lang="en-US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3" name="Freccia circolare a destra 32"/>
          <p:cNvSpPr/>
          <p:nvPr/>
        </p:nvSpPr>
        <p:spPr>
          <a:xfrm rot="19829957" flipH="1">
            <a:off x="7309421" y="1610181"/>
            <a:ext cx="609600" cy="762000"/>
          </a:xfrm>
          <a:prstGeom prst="curv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4037120" y="1661883"/>
            <a:ext cx="3243901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Decoding biological phenomena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1219127" y="4198203"/>
            <a:ext cx="8802624" cy="187743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“…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Chemical biology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systems biology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have grown and evolved in parallel during the past decade, but the 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mindsets of the two disciplines remain quite different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 As the inevitable intersections between the disciplines become more frequent, chemical biology has an opportunity to assimilate the most powerful ideas from systems biology.  </a:t>
            </a:r>
          </a:p>
          <a:p>
            <a:endParaRPr lang="en-US" sz="1400" b="1" i="1" dirty="0" smtClean="0"/>
          </a:p>
          <a:p>
            <a:r>
              <a:rPr lang="en-US" sz="1400" b="1" i="1" dirty="0" smtClean="0"/>
              <a:t>Can the </a:t>
            </a:r>
            <a:r>
              <a:rPr lang="en-US" sz="1400" b="1" i="1" dirty="0" smtClean="0">
                <a:solidFill>
                  <a:srgbClr val="EE3900"/>
                </a:solidFill>
              </a:rPr>
              <a:t>integrationist</a:t>
            </a:r>
            <a:r>
              <a:rPr lang="en-US" sz="1400" b="1" i="1" dirty="0" smtClean="0"/>
              <a:t> mindset of systems biology liberate chemical biology from the compulsion to </a:t>
            </a:r>
            <a:r>
              <a:rPr lang="en-US" sz="1400" b="1" i="1" dirty="0" smtClean="0">
                <a:solidFill>
                  <a:srgbClr val="EE3900"/>
                </a:solidFill>
              </a:rPr>
              <a:t>reduce everything to individual small molecule-target pairings</a:t>
            </a:r>
            <a:r>
              <a:rPr lang="en-US" sz="1400" b="1" i="1" dirty="0" smtClean="0">
                <a:solidFill>
                  <a:srgbClr val="FF0000"/>
                </a:solidFill>
              </a:rPr>
              <a:t>?...”</a:t>
            </a:r>
          </a:p>
          <a:p>
            <a:endParaRPr lang="it-IT" sz="800" dirty="0" smtClean="0"/>
          </a:p>
          <a:p>
            <a:r>
              <a:rPr lang="it-IT" sz="1000" dirty="0" smtClean="0"/>
              <a:t>Randall T. </a:t>
            </a:r>
            <a:r>
              <a:rPr lang="it-IT" sz="1000" dirty="0" err="1" smtClean="0"/>
              <a:t>Peterson</a:t>
            </a:r>
            <a:r>
              <a:rPr lang="it-IT" sz="1000" baseline="30000" dirty="0" smtClean="0"/>
              <a:t>  </a:t>
            </a:r>
            <a:r>
              <a:rPr lang="it-IT" sz="1000" dirty="0" err="1" smtClean="0"/>
              <a:t>Commentary</a:t>
            </a:r>
            <a:r>
              <a:rPr lang="it-IT" sz="1000" dirty="0" smtClean="0"/>
              <a:t> on Nature </a:t>
            </a:r>
            <a:r>
              <a:rPr lang="it-IT" sz="1000" dirty="0" err="1" smtClean="0"/>
              <a:t>Chemical</a:t>
            </a:r>
            <a:r>
              <a:rPr lang="it-IT" sz="1000" dirty="0" smtClean="0"/>
              <a:t> </a:t>
            </a:r>
            <a:r>
              <a:rPr lang="it-IT" sz="1000" dirty="0" err="1" smtClean="0"/>
              <a:t>Biology</a:t>
            </a:r>
            <a:r>
              <a:rPr lang="it-IT" sz="1000" dirty="0" smtClean="0"/>
              <a:t> 4, 635 (2008)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535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61640" y="1084915"/>
            <a:ext cx="333411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i="1" dirty="0" smtClean="0"/>
              <a:t>omics</a:t>
            </a:r>
            <a:r>
              <a:rPr lang="en-US" sz="1600" dirty="0" smtClean="0"/>
              <a:t> context and the role of MS </a:t>
            </a:r>
            <a:endParaRPr lang="en-US" sz="1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7554" y="745951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Definitions </a:t>
            </a:r>
            <a:endParaRPr lang="en-US"/>
          </a:p>
        </p:txBody>
      </p:sp>
      <p:sp>
        <p:nvSpPr>
          <p:cNvPr id="35" name="CasellaDiTesto 34"/>
          <p:cNvSpPr txBox="1"/>
          <p:nvPr/>
        </p:nvSpPr>
        <p:spPr>
          <a:xfrm>
            <a:off x="461640" y="1710291"/>
            <a:ext cx="4373805" cy="31700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“…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Chemical biology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systems biology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have grown and evolved in parallel during the past decade, but the </a:t>
            </a:r>
            <a:r>
              <a:rPr lang="en-US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mindsets of the two disciplines remain quite different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 As the inevitable intersections between the disciplines become more frequent, chemical biology has an opportunity to assimilate the most powerful ideas from systems biology.  </a:t>
            </a:r>
          </a:p>
          <a:p>
            <a:endParaRPr lang="en-US" sz="1400" b="1" i="1" dirty="0" smtClean="0"/>
          </a:p>
          <a:p>
            <a:r>
              <a:rPr lang="en-US" sz="1400" b="1" i="1" dirty="0" smtClean="0"/>
              <a:t>Can the </a:t>
            </a:r>
            <a:r>
              <a:rPr lang="en-US" sz="1400" b="1" i="1" dirty="0" smtClean="0">
                <a:solidFill>
                  <a:srgbClr val="EE3900"/>
                </a:solidFill>
              </a:rPr>
              <a:t>integrationist</a:t>
            </a:r>
            <a:r>
              <a:rPr lang="en-US" sz="1400" b="1" i="1" dirty="0" smtClean="0"/>
              <a:t> mindset of systems biology liberate chemical biology from the compulsion to </a:t>
            </a:r>
            <a:r>
              <a:rPr lang="en-US" sz="1400" b="1" i="1" dirty="0" smtClean="0">
                <a:solidFill>
                  <a:srgbClr val="EE3900"/>
                </a:solidFill>
              </a:rPr>
              <a:t>reduce everything to individual small molecule-target pairings</a:t>
            </a:r>
            <a:r>
              <a:rPr lang="en-US" sz="1400" b="1" i="1" dirty="0" smtClean="0">
                <a:solidFill>
                  <a:srgbClr val="FF0000"/>
                </a:solidFill>
              </a:rPr>
              <a:t>?...”</a:t>
            </a:r>
          </a:p>
          <a:p>
            <a:endParaRPr lang="it-IT" sz="800" dirty="0" smtClean="0"/>
          </a:p>
          <a:p>
            <a:r>
              <a:rPr lang="it-IT" sz="1000" dirty="0" smtClean="0"/>
              <a:t>Randall T. </a:t>
            </a:r>
            <a:r>
              <a:rPr lang="it-IT" sz="1000" dirty="0" err="1" smtClean="0"/>
              <a:t>Peterson</a:t>
            </a:r>
            <a:r>
              <a:rPr lang="it-IT" sz="1000" baseline="30000" dirty="0" smtClean="0"/>
              <a:t>  </a:t>
            </a:r>
            <a:r>
              <a:rPr lang="it-IT" sz="1000" dirty="0" err="1" smtClean="0"/>
              <a:t>Commentary</a:t>
            </a:r>
            <a:r>
              <a:rPr lang="it-IT" sz="1000" dirty="0" smtClean="0"/>
              <a:t> on Nature </a:t>
            </a:r>
            <a:r>
              <a:rPr lang="it-IT" sz="1000" dirty="0" err="1" smtClean="0"/>
              <a:t>Chemical</a:t>
            </a:r>
            <a:r>
              <a:rPr lang="it-IT" sz="1000" dirty="0" smtClean="0"/>
              <a:t> </a:t>
            </a:r>
            <a:r>
              <a:rPr lang="it-IT" sz="1000" dirty="0" err="1" smtClean="0"/>
              <a:t>Biology</a:t>
            </a:r>
            <a:r>
              <a:rPr lang="it-IT" sz="1000" dirty="0" smtClean="0"/>
              <a:t> 4, 635 (2008) </a:t>
            </a:r>
            <a:endParaRPr lang="en-US" sz="20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5382826" y="2250135"/>
            <a:ext cx="4577919" cy="346248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“… </a:t>
            </a:r>
            <a:r>
              <a:rPr lang="en-US" i="1" dirty="0" smtClean="0"/>
              <a:t>A </a:t>
            </a:r>
            <a:r>
              <a:rPr lang="en-US" b="1" i="1" dirty="0" smtClean="0">
                <a:solidFill>
                  <a:srgbClr val="EE3900"/>
                </a:solidFill>
              </a:rPr>
              <a:t>persistent research frontier is the analytical chemistry </a:t>
            </a:r>
            <a:r>
              <a:rPr lang="en-US" i="1" dirty="0" smtClean="0"/>
              <a:t>of the </a:t>
            </a:r>
            <a:r>
              <a:rPr lang="en-US" b="1" i="1" dirty="0" smtClean="0">
                <a:solidFill>
                  <a:srgbClr val="EE3900"/>
                </a:solidFill>
              </a:rPr>
              <a:t>mixtures of chemical substances generated by living organisms</a:t>
            </a:r>
            <a:r>
              <a:rPr lang="en-US" i="1" dirty="0" smtClean="0"/>
              <a:t>. </a:t>
            </a:r>
          </a:p>
          <a:p>
            <a:r>
              <a:rPr lang="en-US" i="1" dirty="0" smtClean="0"/>
              <a:t>The problems of </a:t>
            </a:r>
            <a:r>
              <a:rPr lang="en-US" b="1" i="1" dirty="0" smtClean="0">
                <a:solidFill>
                  <a:srgbClr val="EE3900"/>
                </a:solidFill>
              </a:rPr>
              <a:t>separation</a:t>
            </a:r>
            <a:r>
              <a:rPr lang="en-US" i="1" dirty="0" smtClean="0"/>
              <a:t>, molecular </a:t>
            </a:r>
            <a:r>
              <a:rPr lang="en-US" b="1" i="1" dirty="0" smtClean="0">
                <a:solidFill>
                  <a:srgbClr val="EE3900"/>
                </a:solidFill>
              </a:rPr>
              <a:t>identification</a:t>
            </a:r>
            <a:r>
              <a:rPr lang="en-US" i="1" dirty="0" smtClean="0"/>
              <a:t>, and </a:t>
            </a:r>
            <a:r>
              <a:rPr lang="en-US" b="1" i="1" dirty="0" smtClean="0">
                <a:solidFill>
                  <a:srgbClr val="EE3900"/>
                </a:solidFill>
              </a:rPr>
              <a:t>quantification</a:t>
            </a:r>
            <a:r>
              <a:rPr lang="en-US" i="1" dirty="0" smtClean="0"/>
              <a:t> of these mixtures are enormous. </a:t>
            </a:r>
          </a:p>
          <a:p>
            <a:r>
              <a:rPr lang="en-US" i="1" dirty="0" smtClean="0"/>
              <a:t>They are the ultimate molecular mishmash. </a:t>
            </a:r>
          </a:p>
          <a:p>
            <a:r>
              <a:rPr lang="en-US" i="1" dirty="0" smtClean="0"/>
              <a:t>The challenges they offer have demanded, and produced, </a:t>
            </a:r>
            <a:r>
              <a:rPr lang="en-US" b="1" i="1" dirty="0" smtClean="0">
                <a:solidFill>
                  <a:srgbClr val="EE3900"/>
                </a:solidFill>
              </a:rPr>
              <a:t>many new concepts in chemical measurement science</a:t>
            </a:r>
            <a:r>
              <a:rPr lang="en-US" b="1" dirty="0" smtClean="0">
                <a:solidFill>
                  <a:srgbClr val="EE3900"/>
                </a:solidFill>
              </a:rPr>
              <a:t>…”</a:t>
            </a:r>
          </a:p>
          <a:p>
            <a:endParaRPr lang="it-IT" sz="1000" dirty="0" smtClean="0"/>
          </a:p>
          <a:p>
            <a:r>
              <a:rPr lang="en-US" sz="1100" dirty="0" smtClean="0"/>
              <a:t>Royce Murray , Editorial on </a:t>
            </a:r>
            <a:r>
              <a:rPr lang="en-US" sz="1100" i="1" dirty="0" smtClean="0"/>
              <a:t>Analytical Chemistry </a:t>
            </a:r>
            <a:r>
              <a:rPr lang="en-US" sz="1100" dirty="0" smtClean="0"/>
              <a:t>63 (7), 379a (1991)</a:t>
            </a:r>
            <a:endParaRPr lang="en-US" sz="11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5382827" y="1725903"/>
            <a:ext cx="2120965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Analytical chemistry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Freccia a destra 1"/>
          <p:cNvSpPr/>
          <p:nvPr/>
        </p:nvSpPr>
        <p:spPr>
          <a:xfrm>
            <a:off x="4622381" y="2997128"/>
            <a:ext cx="837386" cy="933605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7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77554" y="745951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mtClean="0"/>
              <a:t>Definitions </a:t>
            </a:r>
            <a:endParaRPr lang="en-US"/>
          </a:p>
        </p:txBody>
      </p:sp>
      <p:sp>
        <p:nvSpPr>
          <p:cNvPr id="17" name="CasellaDiTesto 16"/>
          <p:cNvSpPr txBox="1"/>
          <p:nvPr/>
        </p:nvSpPr>
        <p:spPr>
          <a:xfrm>
            <a:off x="7465764" y="819978"/>
            <a:ext cx="333411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i="1" dirty="0" smtClean="0"/>
              <a:t>omics</a:t>
            </a:r>
            <a:r>
              <a:rPr lang="en-US" sz="1600" dirty="0" smtClean="0"/>
              <a:t> context and the role of MS </a:t>
            </a:r>
            <a:endParaRPr lang="en-US" sz="16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536" y="1116230"/>
            <a:ext cx="9934113" cy="523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0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33411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The </a:t>
            </a:r>
            <a:r>
              <a:rPr lang="en-US" sz="1600" i="1" dirty="0" smtClean="0"/>
              <a:t>omics</a:t>
            </a:r>
            <a:r>
              <a:rPr lang="en-US" sz="1600" dirty="0" smtClean="0"/>
              <a:t> context and the role of MS </a:t>
            </a:r>
            <a:endParaRPr lang="en-US" sz="16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37214" y="1456481"/>
            <a:ext cx="434568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"... </a:t>
            </a:r>
            <a:r>
              <a:rPr lang="en-US" sz="1600" dirty="0"/>
              <a:t>is a field of artificial intelligence (AI) that </a:t>
            </a:r>
            <a:r>
              <a:rPr lang="en-US" sz="1600" dirty="0">
                <a:solidFill>
                  <a:srgbClr val="FF0000"/>
                </a:solidFill>
              </a:rPr>
              <a:t>enables computers and systems to derive meaningful information from digital </a:t>
            </a:r>
            <a:r>
              <a:rPr lang="en-US" sz="1600" dirty="0" smtClean="0">
                <a:solidFill>
                  <a:srgbClr val="FF0000"/>
                </a:solidFill>
              </a:rPr>
              <a:t>images</a:t>
            </a:r>
            <a:r>
              <a:rPr lang="en-US" sz="1600" dirty="0" smtClean="0"/>
              <a:t>....— </a:t>
            </a:r>
            <a:r>
              <a:rPr lang="en-US" sz="1600" dirty="0"/>
              <a:t>and take actions or make recommendations based on that information. </a:t>
            </a:r>
            <a:endParaRPr lang="en-US" sz="1600" dirty="0" smtClean="0"/>
          </a:p>
          <a:p>
            <a:r>
              <a:rPr lang="en-US" sz="1600" dirty="0" smtClean="0"/>
              <a:t>If </a:t>
            </a:r>
            <a:r>
              <a:rPr lang="en-US" sz="1600" dirty="0"/>
              <a:t>AI enables computers to think, </a:t>
            </a:r>
            <a:r>
              <a:rPr lang="en-US" sz="1600" u="sng" dirty="0">
                <a:solidFill>
                  <a:srgbClr val="FF0000"/>
                </a:solidFill>
              </a:rPr>
              <a:t>computer vision enables them to see</a:t>
            </a:r>
            <a:r>
              <a:rPr lang="en-US" sz="1600" dirty="0"/>
              <a:t>, </a:t>
            </a:r>
            <a:r>
              <a:rPr lang="en-US" sz="1600" u="sng" dirty="0">
                <a:solidFill>
                  <a:srgbClr val="FF0000"/>
                </a:solidFill>
              </a:rPr>
              <a:t>observe and understand</a:t>
            </a:r>
            <a:r>
              <a:rPr lang="en-US" sz="1600" dirty="0" smtClean="0"/>
              <a:t>."</a:t>
            </a:r>
            <a:r>
              <a:rPr lang="en-US" sz="1600" baseline="30000" dirty="0"/>
              <a:t>1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177554" y="3369669"/>
            <a:ext cx="36332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Artificial Intelligence </a:t>
            </a:r>
            <a:r>
              <a:rPr lang="en-US" sz="2200" b="1" dirty="0" smtClean="0">
                <a:solidFill>
                  <a:srgbClr val="FF0000"/>
                </a:solidFill>
              </a:rPr>
              <a:t>smelling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177554" y="1048862"/>
            <a:ext cx="4969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Pattern recognition and Computer Vision</a:t>
            </a:r>
            <a:endParaRPr lang="en-US" sz="2200" b="1" dirty="0">
              <a:solidFill>
                <a:srgbClr val="FF0000"/>
              </a:solidFill>
            </a:endParaRPr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3364" y="2558608"/>
            <a:ext cx="3529193" cy="3594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3164" y="1396815"/>
            <a:ext cx="3549393" cy="1077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CasellaDiTesto 26"/>
          <p:cNvSpPr txBox="1"/>
          <p:nvPr/>
        </p:nvSpPr>
        <p:spPr>
          <a:xfrm>
            <a:off x="205308" y="3812711"/>
            <a:ext cx="6513196" cy="215443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Context: </a:t>
            </a:r>
            <a:r>
              <a:rPr lang="en-US" sz="16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Sensomics</a:t>
            </a:r>
            <a:r>
              <a:rPr lang="en-US" sz="1600" i="1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</a:p>
          <a:p>
            <a:r>
              <a:rPr lang="en-U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Principle</a:t>
            </a: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: </a:t>
            </a:r>
            <a:r>
              <a:rPr lang="en-US" sz="1600" u="sng" dirty="0">
                <a:solidFill>
                  <a:srgbClr val="FF0000"/>
                </a:solidFill>
                <a:cs typeface="Times New Roman" panose="02020603050405020304" pitchFamily="18" charset="0"/>
              </a:rPr>
              <a:t>key-odorants and odorants patterns evoke specific smells/aroma qualities while contributing to define the overall flavor perception of a food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identity</a:t>
            </a:r>
          </a:p>
          <a:p>
            <a:endParaRPr lang="en-US" sz="3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Methods: </a:t>
            </a:r>
            <a:r>
              <a:rPr lang="en-US" sz="1600" u="sng" dirty="0">
                <a:solidFill>
                  <a:schemeClr val="tx1"/>
                </a:solidFill>
                <a:cs typeface="Times New Roman" panose="02020603050405020304" pitchFamily="18" charset="0"/>
              </a:rPr>
              <a:t>extract, isolate, quantify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potent odorants </a:t>
            </a:r>
            <a:r>
              <a:rPr lang="en-US" sz="1600" u="sng" dirty="0">
                <a:solidFill>
                  <a:schemeClr val="tx1"/>
                </a:solidFill>
                <a:cs typeface="Times New Roman" panose="02020603050405020304" pitchFamily="18" charset="0"/>
              </a:rPr>
              <a:t>by reliable and robust </a:t>
            </a:r>
            <a:r>
              <a:rPr lang="en-US" sz="1600" u="sng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methodologies </a:t>
            </a:r>
            <a:endParaRPr lang="en-US" sz="1600" u="sng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en-US" sz="3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600" dirty="0">
                <a:solidFill>
                  <a:schemeClr val="tx1"/>
                </a:solidFill>
                <a:cs typeface="Times New Roman" panose="02020603050405020304" pitchFamily="18" charset="0"/>
              </a:rPr>
              <a:t>Outcome: </a:t>
            </a:r>
            <a:r>
              <a:rPr lang="en-US" sz="1600" b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Sensomics</a:t>
            </a:r>
            <a:r>
              <a:rPr lang="en-US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-Based Expert 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System</a:t>
            </a:r>
            <a:r>
              <a:rPr lang="en-US" sz="16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3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(SEBES)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that </a:t>
            </a:r>
            <a:r>
              <a:rPr lang="en-US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predicts key-aroma signatures of food without using human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olfaction.</a:t>
            </a:r>
            <a:endParaRPr lang="en-US" sz="16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98776" y="6011394"/>
            <a:ext cx="6619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1. https://www.ibm.com/topics/computer-vision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smtClean="0"/>
              <a:t>2. </a:t>
            </a:r>
            <a:r>
              <a:rPr lang="en-US" sz="800" dirty="0" err="1"/>
              <a:t>Dunkel</a:t>
            </a:r>
            <a:r>
              <a:rPr lang="en-US" sz="800" dirty="0"/>
              <a:t>, A.; </a:t>
            </a:r>
            <a:r>
              <a:rPr lang="en-US" sz="800" dirty="0" err="1"/>
              <a:t>Steinhaus</a:t>
            </a:r>
            <a:r>
              <a:rPr lang="en-US" sz="800" dirty="0"/>
              <a:t>, M.; </a:t>
            </a:r>
            <a:r>
              <a:rPr lang="en-US" sz="800" dirty="0" err="1"/>
              <a:t>Kotthoff</a:t>
            </a:r>
            <a:r>
              <a:rPr lang="en-US" sz="800" dirty="0"/>
              <a:t>, M.; Nowak, B.; </a:t>
            </a:r>
            <a:r>
              <a:rPr lang="en-US" sz="800" dirty="0" err="1"/>
              <a:t>Krautwurst</a:t>
            </a:r>
            <a:r>
              <a:rPr lang="en-US" sz="800" dirty="0"/>
              <a:t>, D.; </a:t>
            </a:r>
            <a:r>
              <a:rPr lang="en-US" sz="800" dirty="0" err="1"/>
              <a:t>Schieberle</a:t>
            </a:r>
            <a:r>
              <a:rPr lang="en-US" sz="800" dirty="0"/>
              <a:t>, P.; Hofmann, T. </a:t>
            </a:r>
            <a:r>
              <a:rPr lang="en-US" sz="800" dirty="0" err="1"/>
              <a:t>Angew</a:t>
            </a:r>
            <a:r>
              <a:rPr lang="en-US" sz="800" dirty="0"/>
              <a:t>. </a:t>
            </a:r>
            <a:r>
              <a:rPr lang="en-US" sz="800" dirty="0" err="1"/>
              <a:t>Chemie</a:t>
            </a:r>
            <a:r>
              <a:rPr lang="en-US" sz="800" dirty="0"/>
              <a:t> - Int. Ed. 53 (28) (2014) 7124–7143.</a:t>
            </a:r>
          </a:p>
          <a:p>
            <a:r>
              <a:rPr lang="en-US" sz="800" dirty="0"/>
              <a:t>3</a:t>
            </a:r>
            <a:r>
              <a:rPr lang="en-US" sz="800" dirty="0" smtClean="0"/>
              <a:t>. </a:t>
            </a:r>
            <a:r>
              <a:rPr lang="en-US" sz="800" dirty="0" err="1"/>
              <a:t>Nicolotti</a:t>
            </a:r>
            <a:r>
              <a:rPr lang="en-US" sz="800" dirty="0"/>
              <a:t>, L.; Mall, V.; </a:t>
            </a:r>
            <a:r>
              <a:rPr lang="en-US" sz="800" dirty="0" err="1"/>
              <a:t>Schieberle</a:t>
            </a:r>
            <a:r>
              <a:rPr lang="en-US" sz="800" dirty="0"/>
              <a:t>, P. J. Agric. Food Chem., 67 (2019) </a:t>
            </a:r>
            <a:r>
              <a:rPr lang="en-US" sz="800" dirty="0" smtClean="0"/>
              <a:t>4011–4022</a:t>
            </a:r>
          </a:p>
        </p:txBody>
      </p:sp>
      <p:pic>
        <p:nvPicPr>
          <p:cNvPr id="29" name="Immagine 28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800811" y="2581679"/>
            <a:ext cx="1083600" cy="675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811" y="1677280"/>
            <a:ext cx="1082880" cy="6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magine 30"/>
          <p:cNvPicPr preferRelativeResize="0">
            <a:picLocks/>
          </p:cNvPicPr>
          <p:nvPr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31847" y="3327331"/>
            <a:ext cx="1083600" cy="6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36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9" t="17352" r="12431" b="13310"/>
          <a:stretch/>
        </p:blipFill>
        <p:spPr>
          <a:xfrm>
            <a:off x="470515" y="1408502"/>
            <a:ext cx="3080553" cy="2104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CasellaDiTesto 32"/>
          <p:cNvSpPr txBox="1"/>
          <p:nvPr/>
        </p:nvSpPr>
        <p:spPr>
          <a:xfrm>
            <a:off x="4142039" y="3512509"/>
            <a:ext cx="6404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Is …</a:t>
            </a:r>
            <a:r>
              <a:rPr lang="en-US" sz="2400" i="1" dirty="0">
                <a:solidFill>
                  <a:srgbClr val="FF0000"/>
                </a:solidFill>
              </a:rPr>
              <a:t>something that is made of many parts and yet is somehow more than or different from the combination of its </a:t>
            </a:r>
            <a:r>
              <a:rPr lang="en-US" sz="2400" i="1" dirty="0" smtClean="0">
                <a:solidFill>
                  <a:srgbClr val="FF0000"/>
                </a:solidFill>
              </a:rPr>
              <a:t>parts</a:t>
            </a:r>
            <a:r>
              <a:rPr lang="en-US" sz="2400" i="1" baseline="30000" dirty="0" smtClean="0">
                <a:solidFill>
                  <a:srgbClr val="FF0000"/>
                </a:solidFill>
              </a:rPr>
              <a:t>1</a:t>
            </a:r>
            <a:r>
              <a:rPr lang="en-GB" sz="2400" dirty="0" smtClean="0"/>
              <a:t>… useful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4142040" y="1466401"/>
            <a:ext cx="58136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comprehensive</a:t>
            </a:r>
            <a:r>
              <a:rPr lang="it-IT" sz="2400" dirty="0" smtClean="0"/>
              <a:t> </a:t>
            </a:r>
            <a:r>
              <a:rPr lang="it-IT" sz="2400" dirty="0" err="1" smtClean="0"/>
              <a:t>two-dimensional</a:t>
            </a:r>
            <a:r>
              <a:rPr lang="it-IT" sz="2400" dirty="0" smtClean="0"/>
              <a:t> </a:t>
            </a:r>
            <a:r>
              <a:rPr lang="it-IT" sz="2400" dirty="0" err="1" smtClean="0"/>
              <a:t>chromatography</a:t>
            </a:r>
            <a:r>
              <a:rPr lang="it-IT" sz="2400" dirty="0" smtClean="0"/>
              <a:t> </a:t>
            </a:r>
            <a:r>
              <a:rPr lang="it-IT" sz="2400" dirty="0" err="1" smtClean="0"/>
              <a:t>coupled</a:t>
            </a:r>
            <a:r>
              <a:rPr lang="it-IT" sz="2400" dirty="0" smtClean="0"/>
              <a:t> to mass </a:t>
            </a:r>
            <a:r>
              <a:rPr lang="it-IT" sz="2400" dirty="0" err="1" smtClean="0"/>
              <a:t>spectrometry</a:t>
            </a:r>
            <a:r>
              <a:rPr lang="it-IT" sz="2400" dirty="0" smtClean="0"/>
              <a:t> and </a:t>
            </a:r>
            <a:r>
              <a:rPr lang="it-IT" sz="2400" dirty="0" err="1" smtClean="0"/>
              <a:t>automated</a:t>
            </a:r>
            <a:r>
              <a:rPr lang="it-IT" sz="2400" dirty="0" smtClean="0"/>
              <a:t> sample-</a:t>
            </a:r>
            <a:r>
              <a:rPr lang="it-IT" sz="2400" dirty="0" err="1" smtClean="0"/>
              <a:t>prep</a:t>
            </a:r>
            <a:r>
              <a:rPr lang="it-IT" sz="2400" dirty="0" smtClean="0"/>
              <a:t> </a:t>
            </a:r>
            <a:r>
              <a:rPr lang="it-IT" sz="2400" dirty="0" err="1" smtClean="0"/>
              <a:t>worthy</a:t>
            </a:r>
            <a:r>
              <a:rPr lang="it-IT" sz="2400" dirty="0" smtClean="0"/>
              <a:t> to be </a:t>
            </a:r>
            <a:r>
              <a:rPr lang="it-IT" sz="2400" dirty="0" err="1" smtClean="0"/>
              <a:t>used</a:t>
            </a:r>
            <a:r>
              <a:rPr lang="it-IT" sz="2400" dirty="0" smtClean="0"/>
              <a:t> in </a:t>
            </a:r>
            <a:r>
              <a:rPr lang="it-IT" sz="2400" dirty="0" err="1" smtClean="0"/>
              <a:t>food</a:t>
            </a:r>
            <a:r>
              <a:rPr lang="it-IT" sz="2400" dirty="0" smtClean="0"/>
              <a:t> </a:t>
            </a:r>
            <a:r>
              <a:rPr lang="it-IT" sz="2400" dirty="0" err="1" smtClean="0"/>
              <a:t>omic</a:t>
            </a:r>
            <a:r>
              <a:rPr lang="it-IT" sz="2400" dirty="0" smtClean="0"/>
              <a:t> </a:t>
            </a:r>
            <a:r>
              <a:rPr lang="it-IT" sz="2400" dirty="0" err="1" smtClean="0"/>
              <a:t>workflows</a:t>
            </a:r>
            <a:r>
              <a:rPr lang="it-IT" sz="2400" dirty="0" smtClean="0"/>
              <a:t>?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22815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lum bright="70000" contrast="-70000"/>
            <a:extLst/>
          </a:blip>
          <a:stretch>
            <a:fillRect/>
          </a:stretch>
        </p:blipFill>
        <p:spPr>
          <a:xfrm>
            <a:off x="22353" y="4789514"/>
            <a:ext cx="12192000" cy="17327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2E97DC15-EA26-47BD-89A2-3EF116EA031E}"/>
              </a:ext>
            </a:extLst>
          </p:cNvPr>
          <p:cNvGrpSpPr/>
          <p:nvPr/>
        </p:nvGrpSpPr>
        <p:grpSpPr>
          <a:xfrm>
            <a:off x="0" y="6422345"/>
            <a:ext cx="12192000" cy="435655"/>
            <a:chOff x="0" y="6422345"/>
            <a:chExt cx="12192000" cy="435655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B464F1D-7B0C-4B3E-B96A-E1D93F5D278F}"/>
                </a:ext>
              </a:extLst>
            </p:cNvPr>
            <p:cNvGrpSpPr/>
            <p:nvPr/>
          </p:nvGrpSpPr>
          <p:grpSpPr>
            <a:xfrm>
              <a:off x="0" y="6424612"/>
              <a:ext cx="12192000" cy="433388"/>
              <a:chOff x="1" y="3152775"/>
              <a:chExt cx="12192000" cy="433388"/>
            </a:xfrm>
          </p:grpSpPr>
          <p:pic>
            <p:nvPicPr>
              <p:cNvPr id="15" name="Immagine 14">
                <a:extLst>
                  <a:ext uri="{FF2B5EF4-FFF2-40B4-BE49-F238E27FC236}">
                    <a16:creationId xmlns:a16="http://schemas.microsoft.com/office/drawing/2014/main" id="{3814D4CD-5271-4629-B12F-150D99D9B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" y="3152775"/>
                <a:ext cx="6118353" cy="433388"/>
              </a:xfrm>
              <a:prstGeom prst="rect">
                <a:avLst/>
              </a:prstGeom>
            </p:spPr>
          </p:pic>
          <p:pic>
            <p:nvPicPr>
              <p:cNvPr id="16" name="Immagine 15">
                <a:extLst>
                  <a:ext uri="{FF2B5EF4-FFF2-40B4-BE49-F238E27FC236}">
                    <a16:creationId xmlns:a16="http://schemas.microsoft.com/office/drawing/2014/main" id="{C6491D43-16E9-4236-8272-9EF78230D4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0800000">
                <a:off x="6073648" y="3152775"/>
                <a:ext cx="6118353" cy="433388"/>
              </a:xfrm>
              <a:prstGeom prst="rect">
                <a:avLst/>
              </a:prstGeom>
            </p:spPr>
          </p:pic>
        </p:grp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A5A3FA6-D93C-4990-BC04-FD6D6ABF6CC7}"/>
                </a:ext>
              </a:extLst>
            </p:cNvPr>
            <p:cNvSpPr txBox="1"/>
            <p:nvPr/>
          </p:nvSpPr>
          <p:spPr>
            <a:xfrm>
              <a:off x="4197101" y="6422345"/>
              <a:ext cx="4575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b="1">
                  <a:solidFill>
                    <a:srgbClr val="FFFF00"/>
                  </a:solidFill>
                  <a:latin typeface="Calibri (Corpo)"/>
                </a:rPr>
                <a:t>Cagliari (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Italy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), </a:t>
              </a:r>
              <a:r>
                <a:rPr lang="it-IT" b="1" err="1">
                  <a:solidFill>
                    <a:srgbClr val="FFFF00"/>
                  </a:solidFill>
                  <a:latin typeface="Calibri (Corpo)"/>
                </a:rPr>
                <a:t>September</a:t>
              </a:r>
              <a:r>
                <a:rPr lang="it-IT" b="1">
                  <a:solidFill>
                    <a:srgbClr val="FFFF00"/>
                  </a:solidFill>
                  <a:latin typeface="Calibri (Corpo)"/>
                </a:rPr>
                <a:t> 17-22, 2023</a:t>
              </a: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225398F-75F8-499D-8BFF-5B6F0D33873E}"/>
              </a:ext>
            </a:extLst>
          </p:cNvPr>
          <p:cNvGrpSpPr/>
          <p:nvPr/>
        </p:nvGrpSpPr>
        <p:grpSpPr>
          <a:xfrm>
            <a:off x="0" y="-43542"/>
            <a:ext cx="12192000" cy="528307"/>
            <a:chOff x="0" y="-43542"/>
            <a:chExt cx="12192000" cy="528307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7FA2E1A8-4DC7-4622-BE25-D4135768F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tretch>
              <a:fillRect/>
            </a:stretch>
          </p:blipFill>
          <p:spPr>
            <a:xfrm>
              <a:off x="0" y="0"/>
              <a:ext cx="12192000" cy="484765"/>
            </a:xfrm>
            <a:prstGeom prst="rect">
              <a:avLst/>
            </a:prstGeom>
          </p:spPr>
        </p:pic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F884CC74-1BF6-4A87-AF83-E9DA0231FA9B}"/>
                </a:ext>
              </a:extLst>
            </p:cNvPr>
            <p:cNvSpPr txBox="1"/>
            <p:nvPr/>
          </p:nvSpPr>
          <p:spPr>
            <a:xfrm>
              <a:off x="3227436" y="-43542"/>
              <a:ext cx="6982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 hangingPunct="0"/>
              <a:r>
                <a:rPr lang="it-IT" sz="2800" b="1" err="1">
                  <a:solidFill>
                    <a:srgbClr val="0000CC"/>
                  </a:solidFill>
                </a:rPr>
                <a:t>6</a:t>
              </a:r>
              <a:r>
                <a:rPr lang="it-IT" sz="2800" b="1" baseline="30000" err="1">
                  <a:solidFill>
                    <a:srgbClr val="0000CC"/>
                  </a:solidFill>
                </a:rPr>
                <a:t>th</a:t>
              </a:r>
              <a:r>
                <a:rPr lang="it-IT" sz="2000" b="1">
                  <a:solidFill>
                    <a:srgbClr val="0000CC"/>
                  </a:solidFill>
                </a:rPr>
                <a:t>     </a:t>
              </a:r>
              <a:r>
                <a:rPr lang="it-IT" sz="2200" b="1">
                  <a:solidFill>
                    <a:srgbClr val="0000CC"/>
                  </a:solidFill>
                </a:rPr>
                <a:t>International Mass Spectrometry School</a:t>
              </a:r>
            </a:p>
          </p:txBody>
        </p:sp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16872" r="21973" b="14494"/>
          <a:stretch/>
        </p:blipFill>
        <p:spPr>
          <a:xfrm>
            <a:off x="11342247" y="650340"/>
            <a:ext cx="749379" cy="92988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5308" y="576144"/>
            <a:ext cx="12550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1560377" y="670695"/>
            <a:ext cx="3539302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The </a:t>
            </a:r>
            <a:r>
              <a:rPr lang="en-US" sz="1600" i="1" dirty="0"/>
              <a:t>Gestalt </a:t>
            </a:r>
            <a:r>
              <a:rPr lang="en-US" sz="1600" dirty="0"/>
              <a:t>concept</a:t>
            </a:r>
            <a:r>
              <a:rPr lang="en-US" sz="1600" i="1" dirty="0"/>
              <a:t> </a:t>
            </a:r>
            <a:r>
              <a:rPr lang="en-US" sz="1600" dirty="0"/>
              <a:t>in analytical </a:t>
            </a:r>
            <a:r>
              <a:rPr lang="en-US" sz="1600" dirty="0" smtClean="0"/>
              <a:t>science</a:t>
            </a:r>
            <a:endParaRPr lang="en-US" sz="1600" dirty="0"/>
          </a:p>
        </p:txBody>
      </p:sp>
      <p:pic>
        <p:nvPicPr>
          <p:cNvPr id="22" name="Immagine 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507" y="1266169"/>
            <a:ext cx="4953368" cy="420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203533" y="2753698"/>
            <a:ext cx="5073649" cy="135398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197366" y="4107680"/>
            <a:ext cx="5073649" cy="137304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5619654" y="1334475"/>
            <a:ext cx="578273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Separation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power</a:t>
            </a:r>
            <a:r>
              <a:rPr lang="en-US" sz="2000" dirty="0" smtClean="0"/>
              <a:t> (peak capacity) is given by the product of the two chromatographic dimensions (GC×GC)</a:t>
            </a:r>
            <a:r>
              <a:rPr lang="en-US" sz="2000" baseline="30000" dirty="0" smtClean="0"/>
              <a:t>1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Independent (almost) displacement in both dimensions produces </a:t>
            </a:r>
            <a:r>
              <a:rPr lang="en-US" sz="2000" dirty="0" smtClean="0">
                <a:solidFill>
                  <a:srgbClr val="FF0000"/>
                </a:solidFill>
              </a:rPr>
              <a:t>rational retention patterns </a:t>
            </a:r>
            <a:r>
              <a:rPr lang="en-US" sz="2000" dirty="0" smtClean="0"/>
              <a:t>for homologue series</a:t>
            </a:r>
            <a:r>
              <a:rPr lang="en-US" sz="2000" baseline="30000" dirty="0" smtClean="0"/>
              <a:t>1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Band compression </a:t>
            </a:r>
            <a:r>
              <a:rPr lang="en-US" sz="2000" dirty="0" smtClean="0"/>
              <a:t>(in space - for thermal modulators) produces signal-to-noise ratio enhancement - </a:t>
            </a:r>
            <a:r>
              <a:rPr lang="en-US" sz="2000" dirty="0" smtClean="0">
                <a:solidFill>
                  <a:srgbClr val="FF0000"/>
                </a:solidFill>
              </a:rPr>
              <a:t>sensitivity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FF0000"/>
                </a:solidFill>
              </a:rPr>
              <a:t>Bi-dimensional peak patterns </a:t>
            </a:r>
            <a:r>
              <a:rPr lang="en-US" sz="2000" dirty="0" smtClean="0"/>
              <a:t>exploits a 3D space where </a:t>
            </a:r>
            <a:r>
              <a:rPr lang="en-US" sz="2000" dirty="0" smtClean="0">
                <a:solidFill>
                  <a:srgbClr val="FF0000"/>
                </a:solidFill>
              </a:rPr>
              <a:t>fingerprinting</a:t>
            </a:r>
            <a:r>
              <a:rPr lang="en-US" sz="2000" dirty="0" smtClean="0"/>
              <a:t> could be </a:t>
            </a:r>
            <a:r>
              <a:rPr lang="en-US" sz="2000" dirty="0" smtClean="0">
                <a:solidFill>
                  <a:srgbClr val="FF0000"/>
                </a:solidFill>
              </a:rPr>
              <a:t>more accurate </a:t>
            </a:r>
            <a:r>
              <a:rPr lang="en-US" sz="2000" dirty="0" smtClean="0"/>
              <a:t>that in a 2D space (as for 1D-GC profiles)</a:t>
            </a:r>
            <a:endParaRPr lang="it-IT" sz="20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73802" y="6168023"/>
            <a:ext cx="66912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[1] Giddings, J.C. (1987), Concepts and comparisons in multidimensional separation. J. High </a:t>
            </a:r>
            <a:r>
              <a:rPr lang="en-US" sz="1000" dirty="0" err="1"/>
              <a:t>Resol</a:t>
            </a:r>
            <a:r>
              <a:rPr lang="en-US" sz="1000" dirty="0"/>
              <a:t>. </a:t>
            </a:r>
            <a:r>
              <a:rPr lang="en-US" sz="1000" dirty="0" err="1"/>
              <a:t>Chromatogr</a:t>
            </a:r>
            <a:r>
              <a:rPr lang="en-US" sz="1000" dirty="0"/>
              <a:t>., 10: 319-323. 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5758569" y="729126"/>
            <a:ext cx="2752451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Comprehensive 2D GC</a:t>
            </a:r>
          </a:p>
        </p:txBody>
      </p:sp>
    </p:spTree>
    <p:extLst>
      <p:ext uri="{BB962C8B-B14F-4D97-AF65-F5344CB8AC3E}">
        <p14:creationId xmlns:p14="http://schemas.microsoft.com/office/powerpoint/2010/main" val="191751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4c367a93-e292-4d89-9fc1-0b78dcb4b41f"/>
</p:tagLst>
</file>

<file path=ppt/theme/theme1.xml><?xml version="1.0" encoding="utf-8"?>
<a:theme xmlns:a="http://schemas.openxmlformats.org/drawingml/2006/main" name="Tema di Office">
  <a:themeElements>
    <a:clrScheme name="Blu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mss2023.potx" id="{345D9093-6B8B-4ABD-AD8E-6DA92BAE7155}" vid="{FA92B434-A54D-4A04-97BD-CE1C4FCE7986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imss2023_template</Template>
  <TotalTime>1498</TotalTime>
  <Words>3726</Words>
  <Application>Microsoft Office PowerPoint</Application>
  <PresentationFormat>Widescreen</PresentationFormat>
  <Paragraphs>605</Paragraphs>
  <Slides>36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(Corpo)</vt:lpstr>
      <vt:lpstr>Calibri Light</vt:lpstr>
      <vt:lpstr>Franklin Gothic Book</vt:lpstr>
      <vt:lpstr>Symbol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CORDERO</dc:creator>
  <cp:lastModifiedBy>CORDERO</cp:lastModifiedBy>
  <cp:revision>131</cp:revision>
  <cp:lastPrinted>2023-09-14T09:16:55Z</cp:lastPrinted>
  <dcterms:created xsi:type="dcterms:W3CDTF">2023-06-22T08:23:03Z</dcterms:created>
  <dcterms:modified xsi:type="dcterms:W3CDTF">2023-09-19T13:28:23Z</dcterms:modified>
</cp:coreProperties>
</file>