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8288000" cy="10287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DM Sans" panose="020B0604020202020204" charset="0"/>
      <p:regular r:id="rId22"/>
    </p:embeddedFont>
    <p:embeddedFont>
      <p:font typeface="DM Sans Bold" panose="020B0604020202020204" charset="0"/>
      <p:regular r:id="rId23"/>
    </p:embeddedFont>
    <p:embeddedFont>
      <p:font typeface="Fahkwang" panose="020B0604020202020204" charset="-34"/>
      <p:regular r:id="rId24"/>
    </p:embeddedFont>
    <p:embeddedFont>
      <p:font typeface="Fahkwang Bold" panose="020B0604020202020204" charset="-34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2" d="100"/>
          <a:sy n="72" d="100"/>
        </p:scale>
        <p:origin x="6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3.pn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sv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3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2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7851"/>
            </a:stretch>
          </a:blipFill>
        </p:spPr>
      </p:sp>
      <p:sp>
        <p:nvSpPr>
          <p:cNvPr id="3" name="Freeform 3"/>
          <p:cNvSpPr/>
          <p:nvPr/>
        </p:nvSpPr>
        <p:spPr>
          <a:xfrm rot="6097212">
            <a:off x="-3020798" y="-2577070"/>
            <a:ext cx="17350689" cy="17525948"/>
          </a:xfrm>
          <a:custGeom>
            <a:avLst/>
            <a:gdLst/>
            <a:ahLst/>
            <a:cxnLst/>
            <a:rect l="l" t="t" r="r" b="b"/>
            <a:pathLst>
              <a:path w="17350689" h="17525948">
                <a:moveTo>
                  <a:pt x="0" y="0"/>
                </a:moveTo>
                <a:lnTo>
                  <a:pt x="17350689" y="0"/>
                </a:lnTo>
                <a:lnTo>
                  <a:pt x="17350689" y="17525949"/>
                </a:lnTo>
                <a:lnTo>
                  <a:pt x="0" y="175259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813672" y="3670280"/>
            <a:ext cx="16230600" cy="3089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01"/>
              </a:lnSpc>
            </a:pPr>
            <a:r>
              <a:rPr lang="en-US" sz="6600" dirty="0">
                <a:solidFill>
                  <a:srgbClr val="163459"/>
                </a:solidFill>
                <a:latin typeface="DM Sans"/>
              </a:rPr>
              <a:t>A Dementia Friendly Community-led educational intervention to reduce dementia-related stigma</a:t>
            </a:r>
            <a:r>
              <a:rPr lang="en-US" sz="6600" dirty="0">
                <a:solidFill>
                  <a:srgbClr val="163459"/>
                </a:solidFill>
                <a:latin typeface="DM Sans Bold"/>
              </a:rPr>
              <a:t> </a:t>
            </a:r>
          </a:p>
        </p:txBody>
      </p:sp>
      <p:sp>
        <p:nvSpPr>
          <p:cNvPr id="5" name="Freeform 5"/>
          <p:cNvSpPr/>
          <p:nvPr/>
        </p:nvSpPr>
        <p:spPr>
          <a:xfrm>
            <a:off x="4572000" y="408207"/>
            <a:ext cx="9144000" cy="1828800"/>
          </a:xfrm>
          <a:custGeom>
            <a:avLst/>
            <a:gdLst/>
            <a:ahLst/>
            <a:cxnLst/>
            <a:rect l="l" t="t" r="r" b="b"/>
            <a:pathLst>
              <a:path w="9144000" h="1828800">
                <a:moveTo>
                  <a:pt x="0" y="0"/>
                </a:moveTo>
                <a:lnTo>
                  <a:pt x="9144000" y="0"/>
                </a:lnTo>
                <a:lnTo>
                  <a:pt x="91440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5576769" y="8192868"/>
            <a:ext cx="1467503" cy="1767105"/>
          </a:xfrm>
          <a:custGeom>
            <a:avLst/>
            <a:gdLst/>
            <a:ahLst/>
            <a:cxnLst/>
            <a:rect l="l" t="t" r="r" b="b"/>
            <a:pathLst>
              <a:path w="2117881" h="2628526">
                <a:moveTo>
                  <a:pt x="0" y="0"/>
                </a:moveTo>
                <a:lnTo>
                  <a:pt x="2117880" y="0"/>
                </a:lnTo>
                <a:lnTo>
                  <a:pt x="2117880" y="2628526"/>
                </a:lnTo>
                <a:lnTo>
                  <a:pt x="0" y="262852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5738" b="-18597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59358" y="7734299"/>
            <a:ext cx="1651873" cy="2308683"/>
          </a:xfrm>
          <a:custGeom>
            <a:avLst/>
            <a:gdLst/>
            <a:ahLst/>
            <a:cxnLst/>
            <a:rect l="l" t="t" r="r" b="b"/>
            <a:pathLst>
              <a:path w="2247469" h="3371204">
                <a:moveTo>
                  <a:pt x="0" y="0"/>
                </a:moveTo>
                <a:lnTo>
                  <a:pt x="2247469" y="0"/>
                </a:lnTo>
                <a:lnTo>
                  <a:pt x="2247469" y="3371204"/>
                </a:lnTo>
                <a:lnTo>
                  <a:pt x="0" y="33712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3023087" y="8213039"/>
            <a:ext cx="12241826" cy="13515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dirty="0">
                <a:solidFill>
                  <a:srgbClr val="163459"/>
                </a:solidFill>
                <a:latin typeface="DM Sans"/>
              </a:rPr>
              <a:t>Daniela Berardinelli, RN, PhD student Medical Physiopathology</a:t>
            </a:r>
          </a:p>
          <a:p>
            <a:pPr>
              <a:lnSpc>
                <a:spcPts val="3500"/>
              </a:lnSpc>
            </a:pPr>
            <a:r>
              <a:rPr lang="en-US" sz="3200" dirty="0">
                <a:solidFill>
                  <a:srgbClr val="163459"/>
                </a:solidFill>
                <a:latin typeface="DM Sans"/>
              </a:rPr>
              <a:t>University of Turin, Italy</a:t>
            </a:r>
          </a:p>
          <a:p>
            <a:pPr>
              <a:lnSpc>
                <a:spcPts val="3500"/>
              </a:lnSpc>
              <a:spcBef>
                <a:spcPct val="0"/>
              </a:spcBef>
            </a:pPr>
            <a:r>
              <a:rPr lang="en-US" sz="3200" dirty="0">
                <a:solidFill>
                  <a:srgbClr val="163459"/>
                </a:solidFill>
                <a:latin typeface="DM Sans"/>
              </a:rPr>
              <a:t>Department of Public Health and Pediatrics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399991" flipH="1">
            <a:off x="4000476" y="-4000513"/>
            <a:ext cx="10287047" cy="18288027"/>
          </a:xfrm>
          <a:custGeom>
            <a:avLst/>
            <a:gdLst/>
            <a:ahLst/>
            <a:cxnLst/>
            <a:rect l="l" t="t" r="r" b="b"/>
            <a:pathLst>
              <a:path w="10287047" h="18288027">
                <a:moveTo>
                  <a:pt x="10287048" y="18288000"/>
                </a:moveTo>
                <a:lnTo>
                  <a:pt x="10287000" y="0"/>
                </a:lnTo>
                <a:lnTo>
                  <a:pt x="0" y="26"/>
                </a:lnTo>
                <a:lnTo>
                  <a:pt x="48" y="18288026"/>
                </a:lnTo>
                <a:lnTo>
                  <a:pt x="10287048" y="18288000"/>
                </a:lnTo>
                <a:close/>
              </a:path>
            </a:pathLst>
          </a:custGeom>
          <a:blipFill>
            <a:blip r:embed="rId2"/>
            <a:stretch>
              <a:fillRect l="-38851" r="-38851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028700" y="2683457"/>
            <a:ext cx="5245375" cy="6187957"/>
            <a:chOff x="0" y="0"/>
            <a:chExt cx="6993833" cy="8250609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6993833" cy="8250609"/>
              <a:chOff x="0" y="0"/>
              <a:chExt cx="3548723" cy="418642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3548723" cy="4186420"/>
              </a:xfrm>
              <a:custGeom>
                <a:avLst/>
                <a:gdLst/>
                <a:ahLst/>
                <a:cxnLst/>
                <a:rect l="l" t="t" r="r" b="b"/>
                <a:pathLst>
                  <a:path w="3548723" h="4186420">
                    <a:moveTo>
                      <a:pt x="0" y="0"/>
                    </a:moveTo>
                    <a:lnTo>
                      <a:pt x="3548723" y="0"/>
                    </a:lnTo>
                    <a:lnTo>
                      <a:pt x="3548723" y="4186420"/>
                    </a:lnTo>
                    <a:lnTo>
                      <a:pt x="0" y="4186420"/>
                    </a:lnTo>
                    <a:close/>
                  </a:path>
                </a:pathLst>
              </a:custGeom>
              <a:solidFill>
                <a:srgbClr val="163459">
                  <a:alpha val="25882"/>
                </a:srgbClr>
              </a:solidFill>
            </p:spPr>
          </p:sp>
        </p:grpSp>
        <p:sp>
          <p:nvSpPr>
            <p:cNvPr id="6" name="TextBox 6"/>
            <p:cNvSpPr txBox="1"/>
            <p:nvPr/>
          </p:nvSpPr>
          <p:spPr>
            <a:xfrm>
              <a:off x="502664" y="2263517"/>
              <a:ext cx="5988506" cy="1474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DM Sans"/>
                </a:rPr>
                <a:t>WHY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6521313" y="2683457"/>
            <a:ext cx="5245375" cy="6187920"/>
            <a:chOff x="0" y="0"/>
            <a:chExt cx="6993833" cy="8250559"/>
          </a:xfrm>
        </p:grpSpPr>
        <p:grpSp>
          <p:nvGrpSpPr>
            <p:cNvPr id="8" name="Group 8"/>
            <p:cNvGrpSpPr/>
            <p:nvPr/>
          </p:nvGrpSpPr>
          <p:grpSpPr>
            <a:xfrm>
              <a:off x="0" y="0"/>
              <a:ext cx="6993833" cy="8250559"/>
              <a:chOff x="0" y="0"/>
              <a:chExt cx="3548723" cy="4186395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3548723" cy="4186395"/>
              </a:xfrm>
              <a:custGeom>
                <a:avLst/>
                <a:gdLst/>
                <a:ahLst/>
                <a:cxnLst/>
                <a:rect l="l" t="t" r="r" b="b"/>
                <a:pathLst>
                  <a:path w="3548723" h="4186395">
                    <a:moveTo>
                      <a:pt x="0" y="0"/>
                    </a:moveTo>
                    <a:lnTo>
                      <a:pt x="3548723" y="0"/>
                    </a:lnTo>
                    <a:lnTo>
                      <a:pt x="3548723" y="4186395"/>
                    </a:lnTo>
                    <a:lnTo>
                      <a:pt x="0" y="4186395"/>
                    </a:lnTo>
                    <a:close/>
                  </a:path>
                </a:pathLst>
              </a:custGeom>
              <a:solidFill>
                <a:srgbClr val="163459">
                  <a:alpha val="25882"/>
                </a:srgbClr>
              </a:solidFill>
            </p:spPr>
          </p:sp>
        </p:grpSp>
        <p:sp>
          <p:nvSpPr>
            <p:cNvPr id="10" name="TextBox 10"/>
            <p:cNvSpPr txBox="1"/>
            <p:nvPr/>
          </p:nvSpPr>
          <p:spPr>
            <a:xfrm>
              <a:off x="502664" y="2263393"/>
              <a:ext cx="5988506" cy="1474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DM Sans"/>
                </a:rPr>
                <a:t>WHAT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2013925" y="2683419"/>
            <a:ext cx="5245375" cy="6187920"/>
            <a:chOff x="0" y="0"/>
            <a:chExt cx="6993833" cy="8250559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6993833" cy="8250559"/>
              <a:chOff x="0" y="0"/>
              <a:chExt cx="3548723" cy="4186395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548723" cy="4186395"/>
              </a:xfrm>
              <a:custGeom>
                <a:avLst/>
                <a:gdLst/>
                <a:ahLst/>
                <a:cxnLst/>
                <a:rect l="l" t="t" r="r" b="b"/>
                <a:pathLst>
                  <a:path w="3548723" h="4186395">
                    <a:moveTo>
                      <a:pt x="0" y="0"/>
                    </a:moveTo>
                    <a:lnTo>
                      <a:pt x="3548723" y="0"/>
                    </a:lnTo>
                    <a:lnTo>
                      <a:pt x="3548723" y="4186395"/>
                    </a:lnTo>
                    <a:lnTo>
                      <a:pt x="0" y="4186395"/>
                    </a:lnTo>
                    <a:close/>
                  </a:path>
                </a:pathLst>
              </a:custGeom>
              <a:solidFill>
                <a:srgbClr val="163459">
                  <a:alpha val="25882"/>
                </a:srgbClr>
              </a:solidFill>
            </p:spPr>
          </p:sp>
        </p:grpSp>
        <p:sp>
          <p:nvSpPr>
            <p:cNvPr id="14" name="TextBox 14"/>
            <p:cNvSpPr txBox="1"/>
            <p:nvPr/>
          </p:nvSpPr>
          <p:spPr>
            <a:xfrm>
              <a:off x="502664" y="2243245"/>
              <a:ext cx="5988506" cy="1474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DM Sans"/>
                </a:rPr>
                <a:t>WHERE</a:t>
              </a: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028700" y="6175407"/>
            <a:ext cx="5392757" cy="16190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  <a:spcBef>
                <a:spcPct val="0"/>
              </a:spcBef>
            </a:pPr>
            <a:r>
              <a:rPr lang="en-US" sz="4171">
                <a:solidFill>
                  <a:srgbClr val="FFFFFF"/>
                </a:solidFill>
                <a:latin typeface="DM Sans"/>
              </a:rPr>
              <a:t>high frequency of possible encounters and proximity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774233" y="6165882"/>
            <a:ext cx="5064385" cy="20465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08"/>
              </a:lnSpc>
            </a:pPr>
            <a:r>
              <a:rPr lang="en-US" sz="4008">
                <a:solidFill>
                  <a:srgbClr val="163459"/>
                </a:solidFill>
                <a:latin typeface="DM Sans"/>
              </a:rPr>
              <a:t>practical examples </a:t>
            </a:r>
          </a:p>
          <a:p>
            <a:pPr algn="ctr">
              <a:lnSpc>
                <a:spcPts val="4008"/>
              </a:lnSpc>
            </a:pPr>
            <a:r>
              <a:rPr lang="en-US" sz="4008">
                <a:solidFill>
                  <a:srgbClr val="163459"/>
                </a:solidFill>
                <a:latin typeface="DM Sans"/>
              </a:rPr>
              <a:t>and ethical </a:t>
            </a:r>
          </a:p>
          <a:p>
            <a:pPr algn="ctr">
              <a:lnSpc>
                <a:spcPts val="4008"/>
              </a:lnSpc>
            </a:pPr>
            <a:r>
              <a:rPr lang="en-US" sz="4008">
                <a:solidFill>
                  <a:srgbClr val="163459"/>
                </a:solidFill>
                <a:latin typeface="DM Sans"/>
              </a:rPr>
              <a:t>communication </a:t>
            </a:r>
          </a:p>
          <a:p>
            <a:pPr algn="ctr">
              <a:lnSpc>
                <a:spcPts val="4008"/>
              </a:lnSpc>
              <a:spcBef>
                <a:spcPct val="0"/>
              </a:spcBef>
            </a:pPr>
            <a:r>
              <a:rPr lang="en-US" sz="4008">
                <a:solidFill>
                  <a:srgbClr val="163459"/>
                </a:solidFill>
                <a:latin typeface="DM Sans"/>
              </a:rPr>
              <a:t>guidelines</a:t>
            </a:r>
          </a:p>
        </p:txBody>
      </p:sp>
      <p:sp>
        <p:nvSpPr>
          <p:cNvPr id="17" name="Freeform 17"/>
          <p:cNvSpPr/>
          <p:nvPr/>
        </p:nvSpPr>
        <p:spPr>
          <a:xfrm rot="-60000">
            <a:off x="14447145" y="6503352"/>
            <a:ext cx="2615831" cy="2210516"/>
          </a:xfrm>
          <a:custGeom>
            <a:avLst/>
            <a:gdLst/>
            <a:ahLst/>
            <a:cxnLst/>
            <a:rect l="l" t="t" r="r" b="b"/>
            <a:pathLst>
              <a:path w="2615831" h="2210516">
                <a:moveTo>
                  <a:pt x="37799" y="0"/>
                </a:moveTo>
                <a:lnTo>
                  <a:pt x="2615831" y="45000"/>
                </a:lnTo>
                <a:lnTo>
                  <a:pt x="2578031" y="2210516"/>
                </a:lnTo>
                <a:lnTo>
                  <a:pt x="0" y="2165516"/>
                </a:lnTo>
                <a:lnTo>
                  <a:pt x="37799" y="0"/>
                </a:lnTo>
                <a:close/>
              </a:path>
            </a:pathLst>
          </a:custGeom>
          <a:blipFill>
            <a:blip r:embed="rId3"/>
            <a:stretch>
              <a:fillRect l="-13826" t="-7621" r="-1539" b="-2446"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2472272" y="5640116"/>
            <a:ext cx="2541718" cy="1515717"/>
          </a:xfrm>
          <a:custGeom>
            <a:avLst/>
            <a:gdLst/>
            <a:ahLst/>
            <a:cxnLst/>
            <a:rect l="l" t="t" r="r" b="b"/>
            <a:pathLst>
              <a:path w="2541718" h="1515717">
                <a:moveTo>
                  <a:pt x="0" y="0"/>
                </a:moveTo>
                <a:lnTo>
                  <a:pt x="2541718" y="0"/>
                </a:lnTo>
                <a:lnTo>
                  <a:pt x="2541718" y="1515718"/>
                </a:lnTo>
                <a:lnTo>
                  <a:pt x="0" y="15157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614"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12013925" y="9168545"/>
            <a:ext cx="5309883" cy="449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27"/>
              </a:lnSpc>
            </a:pPr>
            <a:r>
              <a:rPr lang="en-US" sz="3327">
                <a:solidFill>
                  <a:srgbClr val="163459"/>
                </a:solidFill>
                <a:latin typeface="DM Sans"/>
              </a:rPr>
              <a:t>University of Turin- Ivrea</a:t>
            </a:r>
          </a:p>
        </p:txBody>
      </p:sp>
      <p:sp>
        <p:nvSpPr>
          <p:cNvPr id="20" name="Freeform 20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8E7EFDFA-FAE2-4B0C-9694-484D017880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745" y="503557"/>
            <a:ext cx="1266731" cy="157337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399991" flipH="1">
            <a:off x="4000476" y="-4000513"/>
            <a:ext cx="10287047" cy="18288027"/>
          </a:xfrm>
          <a:custGeom>
            <a:avLst/>
            <a:gdLst/>
            <a:ahLst/>
            <a:cxnLst/>
            <a:rect l="l" t="t" r="r" b="b"/>
            <a:pathLst>
              <a:path w="10287047" h="18288027">
                <a:moveTo>
                  <a:pt x="10287048" y="18288000"/>
                </a:moveTo>
                <a:lnTo>
                  <a:pt x="10287000" y="0"/>
                </a:lnTo>
                <a:lnTo>
                  <a:pt x="0" y="26"/>
                </a:lnTo>
                <a:lnTo>
                  <a:pt x="48" y="18288026"/>
                </a:lnTo>
                <a:lnTo>
                  <a:pt x="10287048" y="18288000"/>
                </a:lnTo>
                <a:close/>
              </a:path>
            </a:pathLst>
          </a:custGeom>
          <a:blipFill>
            <a:blip r:embed="rId2"/>
            <a:stretch>
              <a:fillRect l="-38851" r="-3885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58858" y="611106"/>
            <a:ext cx="13292064" cy="20951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222"/>
              </a:lnSpc>
            </a:pPr>
            <a:r>
              <a:rPr lang="en-US" sz="7475">
                <a:solidFill>
                  <a:srgbClr val="163459"/>
                </a:solidFill>
                <a:latin typeface="DM Sans Bold"/>
              </a:rPr>
              <a:t>2nd Educational </a:t>
            </a:r>
          </a:p>
          <a:p>
            <a:pPr algn="l">
              <a:lnSpc>
                <a:spcPts val="8222"/>
              </a:lnSpc>
            </a:pPr>
            <a:r>
              <a:rPr lang="en-US" sz="7475">
                <a:solidFill>
                  <a:srgbClr val="163459"/>
                </a:solidFill>
                <a:latin typeface="DM Sans Bold"/>
              </a:rPr>
              <a:t>intervention</a:t>
            </a: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5867400" y="3386811"/>
            <a:ext cx="4773038" cy="4773038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810000" y="6350000"/>
                  </a:moveTo>
                  <a:lnTo>
                    <a:pt x="2540000" y="6350000"/>
                  </a:lnTo>
                  <a:cubicBezTo>
                    <a:pt x="1136650" y="6350000"/>
                    <a:pt x="0" y="5213350"/>
                    <a:pt x="0" y="3810000"/>
                  </a:cubicBezTo>
                  <a:lnTo>
                    <a:pt x="0" y="2540000"/>
                  </a:lnTo>
                  <a:cubicBezTo>
                    <a:pt x="0" y="1136650"/>
                    <a:pt x="1136650" y="0"/>
                    <a:pt x="2540000" y="0"/>
                  </a:cubicBezTo>
                  <a:lnTo>
                    <a:pt x="3810000" y="0"/>
                  </a:lnTo>
                  <a:cubicBezTo>
                    <a:pt x="5213350" y="0"/>
                    <a:pt x="6350000" y="1136650"/>
                    <a:pt x="6350000" y="2540000"/>
                  </a:cubicBezTo>
                  <a:lnTo>
                    <a:pt x="6350000" y="3810000"/>
                  </a:lnTo>
                  <a:cubicBezTo>
                    <a:pt x="6350000" y="5213350"/>
                    <a:pt x="5213350" y="6350000"/>
                    <a:pt x="3810000" y="6350000"/>
                  </a:cubicBezTo>
                  <a:close/>
                </a:path>
              </a:pathLst>
            </a:custGeom>
            <a:blipFill>
              <a:blip r:embed="rId3"/>
              <a:stretch>
                <a:fillRect t="-16666" b="-16666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11726872" y="5299443"/>
            <a:ext cx="5474720" cy="553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  <a:spcBef>
                <a:spcPct val="0"/>
              </a:spcBef>
            </a:pPr>
            <a:r>
              <a:rPr lang="en-US" sz="4171" dirty="0">
                <a:solidFill>
                  <a:srgbClr val="163459"/>
                </a:solidFill>
                <a:latin typeface="DM Sans"/>
              </a:rPr>
              <a:t>General population</a:t>
            </a:r>
          </a:p>
        </p:txBody>
      </p:sp>
      <p:sp>
        <p:nvSpPr>
          <p:cNvPr id="7" name="Freeform 7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399991" flipH="1">
            <a:off x="4000476" y="-4000513"/>
            <a:ext cx="10287047" cy="18288027"/>
          </a:xfrm>
          <a:custGeom>
            <a:avLst/>
            <a:gdLst/>
            <a:ahLst/>
            <a:cxnLst/>
            <a:rect l="l" t="t" r="r" b="b"/>
            <a:pathLst>
              <a:path w="10287047" h="18288027">
                <a:moveTo>
                  <a:pt x="10287048" y="18288000"/>
                </a:moveTo>
                <a:lnTo>
                  <a:pt x="10287000" y="0"/>
                </a:lnTo>
                <a:lnTo>
                  <a:pt x="0" y="26"/>
                </a:lnTo>
                <a:lnTo>
                  <a:pt x="48" y="18288026"/>
                </a:lnTo>
                <a:lnTo>
                  <a:pt x="10287048" y="18288000"/>
                </a:lnTo>
                <a:close/>
              </a:path>
            </a:pathLst>
          </a:custGeom>
          <a:blipFill>
            <a:blip r:embed="rId2"/>
            <a:stretch>
              <a:fillRect l="-38851" r="-3885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30797" y="6868521"/>
            <a:ext cx="5392757" cy="1601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</a:pPr>
            <a:r>
              <a:rPr lang="en-US" sz="4171">
                <a:solidFill>
                  <a:srgbClr val="FFFFFF"/>
                </a:solidFill>
                <a:latin typeface="DM Sans"/>
              </a:rPr>
              <a:t> Awareness</a:t>
            </a:r>
          </a:p>
          <a:p>
            <a:pPr algn="ctr">
              <a:lnSpc>
                <a:spcPts val="4171"/>
              </a:lnSpc>
            </a:pPr>
            <a:r>
              <a:rPr lang="en-US" sz="4171">
                <a:solidFill>
                  <a:srgbClr val="FFFFFF"/>
                </a:solidFill>
                <a:latin typeface="DM Sans"/>
              </a:rPr>
              <a:t>   Engagement </a:t>
            </a:r>
          </a:p>
          <a:p>
            <a:pPr algn="ctr">
              <a:lnSpc>
                <a:spcPts val="4171"/>
              </a:lnSpc>
              <a:spcBef>
                <a:spcPct val="0"/>
              </a:spcBef>
            </a:pPr>
            <a:endParaRPr lang="en-US" sz="4171">
              <a:solidFill>
                <a:srgbClr val="FFFFFF"/>
              </a:solidFill>
              <a:latin typeface="DM Sans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616563" y="6594604"/>
            <a:ext cx="5392757" cy="16190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  <a:spcBef>
                <a:spcPct val="0"/>
              </a:spcBef>
            </a:pPr>
            <a:r>
              <a:rPr lang="en-US" sz="4171">
                <a:solidFill>
                  <a:srgbClr val="163459"/>
                </a:solidFill>
                <a:latin typeface="DM Sans"/>
              </a:rPr>
              <a:t>Informative and supportive communication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082928" y="2683419"/>
            <a:ext cx="5245375" cy="6187957"/>
            <a:chOff x="0" y="0"/>
            <a:chExt cx="6993833" cy="8250609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6993833" cy="8250609"/>
              <a:chOff x="0" y="0"/>
              <a:chExt cx="3548723" cy="418642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3548723" cy="4186420"/>
              </a:xfrm>
              <a:custGeom>
                <a:avLst/>
                <a:gdLst/>
                <a:ahLst/>
                <a:cxnLst/>
                <a:rect l="l" t="t" r="r" b="b"/>
                <a:pathLst>
                  <a:path w="3548723" h="4186420">
                    <a:moveTo>
                      <a:pt x="0" y="0"/>
                    </a:moveTo>
                    <a:lnTo>
                      <a:pt x="3548723" y="0"/>
                    </a:lnTo>
                    <a:lnTo>
                      <a:pt x="3548723" y="4186420"/>
                    </a:lnTo>
                    <a:lnTo>
                      <a:pt x="0" y="4186420"/>
                    </a:lnTo>
                    <a:close/>
                  </a:path>
                </a:pathLst>
              </a:custGeom>
              <a:solidFill>
                <a:srgbClr val="163459">
                  <a:alpha val="25882"/>
                </a:srgbClr>
              </a:solidFill>
            </p:spPr>
          </p:sp>
        </p:grpSp>
        <p:sp>
          <p:nvSpPr>
            <p:cNvPr id="8" name="TextBox 8"/>
            <p:cNvSpPr txBox="1"/>
            <p:nvPr/>
          </p:nvSpPr>
          <p:spPr>
            <a:xfrm>
              <a:off x="502664" y="2263517"/>
              <a:ext cx="5988506" cy="1474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DM Sans"/>
                </a:rPr>
                <a:t>WHY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6547378" y="2683419"/>
            <a:ext cx="5245375" cy="6187920"/>
            <a:chOff x="0" y="0"/>
            <a:chExt cx="6993833" cy="8250559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6993833" cy="8250559"/>
              <a:chOff x="0" y="0"/>
              <a:chExt cx="3548723" cy="4186395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3548723" cy="4186395"/>
              </a:xfrm>
              <a:custGeom>
                <a:avLst/>
                <a:gdLst/>
                <a:ahLst/>
                <a:cxnLst/>
                <a:rect l="l" t="t" r="r" b="b"/>
                <a:pathLst>
                  <a:path w="3548723" h="4186395">
                    <a:moveTo>
                      <a:pt x="0" y="0"/>
                    </a:moveTo>
                    <a:lnTo>
                      <a:pt x="3548723" y="0"/>
                    </a:lnTo>
                    <a:lnTo>
                      <a:pt x="3548723" y="4186395"/>
                    </a:lnTo>
                    <a:lnTo>
                      <a:pt x="0" y="4186395"/>
                    </a:lnTo>
                    <a:close/>
                  </a:path>
                </a:pathLst>
              </a:custGeom>
              <a:solidFill>
                <a:srgbClr val="163459">
                  <a:alpha val="25882"/>
                </a:srgbClr>
              </a:solidFill>
            </p:spPr>
          </p:sp>
        </p:grpSp>
        <p:sp>
          <p:nvSpPr>
            <p:cNvPr id="12" name="TextBox 12"/>
            <p:cNvSpPr txBox="1"/>
            <p:nvPr/>
          </p:nvSpPr>
          <p:spPr>
            <a:xfrm>
              <a:off x="502664" y="2263393"/>
              <a:ext cx="5988506" cy="1474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DM Sans"/>
                </a:rPr>
                <a:t>WHAT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1916578" y="2683457"/>
            <a:ext cx="5245375" cy="6187920"/>
            <a:chOff x="0" y="0"/>
            <a:chExt cx="6993833" cy="8250559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6993833" cy="8250559"/>
              <a:chOff x="0" y="0"/>
              <a:chExt cx="3548723" cy="4186395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3548723" cy="4186395"/>
              </a:xfrm>
              <a:custGeom>
                <a:avLst/>
                <a:gdLst/>
                <a:ahLst/>
                <a:cxnLst/>
                <a:rect l="l" t="t" r="r" b="b"/>
                <a:pathLst>
                  <a:path w="3548723" h="4186395">
                    <a:moveTo>
                      <a:pt x="0" y="0"/>
                    </a:moveTo>
                    <a:lnTo>
                      <a:pt x="3548723" y="0"/>
                    </a:lnTo>
                    <a:lnTo>
                      <a:pt x="3548723" y="4186395"/>
                    </a:lnTo>
                    <a:lnTo>
                      <a:pt x="0" y="4186395"/>
                    </a:lnTo>
                    <a:close/>
                  </a:path>
                </a:pathLst>
              </a:custGeom>
              <a:solidFill>
                <a:srgbClr val="163459">
                  <a:alpha val="25882"/>
                </a:srgbClr>
              </a:solidFill>
            </p:spPr>
          </p:sp>
        </p:grpSp>
        <p:sp>
          <p:nvSpPr>
            <p:cNvPr id="16" name="TextBox 16"/>
            <p:cNvSpPr txBox="1"/>
            <p:nvPr/>
          </p:nvSpPr>
          <p:spPr>
            <a:xfrm>
              <a:off x="502664" y="2243245"/>
              <a:ext cx="5988506" cy="1474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DM Sans"/>
                </a:rPr>
                <a:t>WHERE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12356282" y="6518404"/>
            <a:ext cx="4365967" cy="1473514"/>
          </a:xfrm>
          <a:custGeom>
            <a:avLst/>
            <a:gdLst/>
            <a:ahLst/>
            <a:cxnLst/>
            <a:rect l="l" t="t" r="r" b="b"/>
            <a:pathLst>
              <a:path w="4365967" h="1473514">
                <a:moveTo>
                  <a:pt x="0" y="0"/>
                </a:moveTo>
                <a:lnTo>
                  <a:pt x="4365968" y="0"/>
                </a:lnTo>
                <a:lnTo>
                  <a:pt x="4365968" y="1473514"/>
                </a:lnTo>
                <a:lnTo>
                  <a:pt x="0" y="147351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94284E94-0BE5-4CF0-929C-5019B39617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745" y="503557"/>
            <a:ext cx="1266731" cy="157337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0800000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b="-7785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835798" y="7190165"/>
            <a:ext cx="1941382" cy="2505544"/>
          </a:xfrm>
          <a:custGeom>
            <a:avLst/>
            <a:gdLst/>
            <a:ahLst/>
            <a:cxnLst/>
            <a:rect l="l" t="t" r="r" b="b"/>
            <a:pathLst>
              <a:path w="1941382" h="2505544">
                <a:moveTo>
                  <a:pt x="0" y="0"/>
                </a:moveTo>
                <a:lnTo>
                  <a:pt x="1941382" y="0"/>
                </a:lnTo>
                <a:lnTo>
                  <a:pt x="1941382" y="2505544"/>
                </a:lnTo>
                <a:lnTo>
                  <a:pt x="0" y="25055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05243" t="-30873" r="-53480" b="-32857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341333" y="5412386"/>
            <a:ext cx="1827716" cy="2587916"/>
          </a:xfrm>
          <a:custGeom>
            <a:avLst/>
            <a:gdLst/>
            <a:ahLst/>
            <a:cxnLst/>
            <a:rect l="l" t="t" r="r" b="b"/>
            <a:pathLst>
              <a:path w="1827716" h="2587916">
                <a:moveTo>
                  <a:pt x="0" y="0"/>
                </a:moveTo>
                <a:lnTo>
                  <a:pt x="1827715" y="0"/>
                </a:lnTo>
                <a:lnTo>
                  <a:pt x="1827715" y="2587916"/>
                </a:lnTo>
                <a:lnTo>
                  <a:pt x="0" y="25879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12508" t="-25386" r="-58913" b="-29134"/>
            </a:stretch>
          </a:blipFill>
        </p:spPr>
      </p:sp>
      <p:sp>
        <p:nvSpPr>
          <p:cNvPr id="5" name="Freeform 5"/>
          <p:cNvSpPr/>
          <p:nvPr/>
        </p:nvSpPr>
        <p:spPr>
          <a:xfrm rot="-192000">
            <a:off x="9950916" y="7241455"/>
            <a:ext cx="1916582" cy="2620395"/>
          </a:xfrm>
          <a:custGeom>
            <a:avLst/>
            <a:gdLst/>
            <a:ahLst/>
            <a:cxnLst/>
            <a:rect l="l" t="t" r="r" b="b"/>
            <a:pathLst>
              <a:path w="1916582" h="2620395">
                <a:moveTo>
                  <a:pt x="140953" y="0"/>
                </a:moveTo>
                <a:lnTo>
                  <a:pt x="1916581" y="99273"/>
                </a:lnTo>
                <a:lnTo>
                  <a:pt x="1775629" y="2620395"/>
                </a:lnTo>
                <a:lnTo>
                  <a:pt x="0" y="2521122"/>
                </a:lnTo>
                <a:lnTo>
                  <a:pt x="140953" y="0"/>
                </a:lnTo>
                <a:close/>
              </a:path>
            </a:pathLst>
          </a:custGeom>
          <a:blipFill>
            <a:blip r:embed="rId5"/>
            <a:stretch>
              <a:fillRect l="-195651" t="-25804" r="-58752" b="-26888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491556" y="7062443"/>
            <a:ext cx="1696811" cy="2760988"/>
          </a:xfrm>
          <a:custGeom>
            <a:avLst/>
            <a:gdLst/>
            <a:ahLst/>
            <a:cxnLst/>
            <a:rect l="l" t="t" r="r" b="b"/>
            <a:pathLst>
              <a:path w="1696811" h="2760988">
                <a:moveTo>
                  <a:pt x="0" y="0"/>
                </a:moveTo>
                <a:lnTo>
                  <a:pt x="1696811" y="0"/>
                </a:lnTo>
                <a:lnTo>
                  <a:pt x="1696811" y="2760988"/>
                </a:lnTo>
                <a:lnTo>
                  <a:pt x="0" y="27609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15436" t="-19378" r="-62677" b="-17506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388155" y="5412386"/>
            <a:ext cx="1965101" cy="2423132"/>
          </a:xfrm>
          <a:custGeom>
            <a:avLst/>
            <a:gdLst/>
            <a:ahLst/>
            <a:cxnLst/>
            <a:rect l="l" t="t" r="r" b="b"/>
            <a:pathLst>
              <a:path w="1965101" h="2423132">
                <a:moveTo>
                  <a:pt x="0" y="0"/>
                </a:moveTo>
                <a:lnTo>
                  <a:pt x="1965101" y="0"/>
                </a:lnTo>
                <a:lnTo>
                  <a:pt x="1965101" y="2423132"/>
                </a:lnTo>
                <a:lnTo>
                  <a:pt x="0" y="242313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73785" t="-25377" r="-41783" b="-25375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2734626" y="5412386"/>
            <a:ext cx="1685510" cy="2580938"/>
          </a:xfrm>
          <a:custGeom>
            <a:avLst/>
            <a:gdLst/>
            <a:ahLst/>
            <a:cxnLst/>
            <a:rect l="l" t="t" r="r" b="b"/>
            <a:pathLst>
              <a:path w="1685510" h="2580938">
                <a:moveTo>
                  <a:pt x="0" y="0"/>
                </a:moveTo>
                <a:lnTo>
                  <a:pt x="1685511" y="0"/>
                </a:lnTo>
                <a:lnTo>
                  <a:pt x="1685511" y="2580938"/>
                </a:lnTo>
                <a:lnTo>
                  <a:pt x="0" y="258093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78910" t="-46500" r="-80407" b="-29491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4963062" y="7279875"/>
            <a:ext cx="1753632" cy="2543556"/>
          </a:xfrm>
          <a:custGeom>
            <a:avLst/>
            <a:gdLst/>
            <a:ahLst/>
            <a:cxnLst/>
            <a:rect l="l" t="t" r="r" b="b"/>
            <a:pathLst>
              <a:path w="1753632" h="2543556">
                <a:moveTo>
                  <a:pt x="0" y="0"/>
                </a:moveTo>
                <a:lnTo>
                  <a:pt x="1753631" y="0"/>
                </a:lnTo>
                <a:lnTo>
                  <a:pt x="1753631" y="2543556"/>
                </a:lnTo>
                <a:lnTo>
                  <a:pt x="0" y="254355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217107" t="-23986" r="-61007" b="-29574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237312" y="4130851"/>
            <a:ext cx="6461288" cy="563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200"/>
              </a:lnSpc>
            </a:pPr>
            <a:r>
              <a:rPr lang="en-US" sz="4200">
                <a:solidFill>
                  <a:srgbClr val="163459"/>
                </a:solidFill>
                <a:latin typeface="DM Sans"/>
              </a:rPr>
              <a:t>School students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37312" y="612180"/>
            <a:ext cx="11205131" cy="20951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222"/>
              </a:lnSpc>
            </a:pPr>
            <a:r>
              <a:rPr lang="en-US" sz="7475">
                <a:solidFill>
                  <a:srgbClr val="163459"/>
                </a:solidFill>
                <a:latin typeface="DM Sans Bold"/>
              </a:rPr>
              <a:t>3rd Educational intervention</a:t>
            </a:r>
          </a:p>
        </p:txBody>
      </p:sp>
      <p:sp>
        <p:nvSpPr>
          <p:cNvPr id="12" name="Freeform 12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399991" flipH="1">
            <a:off x="4000476" y="-4000513"/>
            <a:ext cx="10287047" cy="18288027"/>
          </a:xfrm>
          <a:custGeom>
            <a:avLst/>
            <a:gdLst/>
            <a:ahLst/>
            <a:cxnLst/>
            <a:rect l="l" t="t" r="r" b="b"/>
            <a:pathLst>
              <a:path w="10287047" h="18288027">
                <a:moveTo>
                  <a:pt x="10287048" y="18288000"/>
                </a:moveTo>
                <a:lnTo>
                  <a:pt x="10287000" y="0"/>
                </a:lnTo>
                <a:lnTo>
                  <a:pt x="0" y="26"/>
                </a:lnTo>
                <a:lnTo>
                  <a:pt x="48" y="18288026"/>
                </a:lnTo>
                <a:lnTo>
                  <a:pt x="10287048" y="18288000"/>
                </a:lnTo>
                <a:close/>
              </a:path>
            </a:pathLst>
          </a:custGeom>
          <a:blipFill>
            <a:blip r:embed="rId2"/>
            <a:stretch>
              <a:fillRect l="-38851" r="-38851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028700" y="2683419"/>
            <a:ext cx="5245375" cy="6187957"/>
            <a:chOff x="0" y="0"/>
            <a:chExt cx="6993833" cy="8250609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6993833" cy="8250609"/>
              <a:chOff x="0" y="0"/>
              <a:chExt cx="3548723" cy="418642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3548723" cy="4186420"/>
              </a:xfrm>
              <a:custGeom>
                <a:avLst/>
                <a:gdLst/>
                <a:ahLst/>
                <a:cxnLst/>
                <a:rect l="l" t="t" r="r" b="b"/>
                <a:pathLst>
                  <a:path w="3548723" h="4186420">
                    <a:moveTo>
                      <a:pt x="0" y="0"/>
                    </a:moveTo>
                    <a:lnTo>
                      <a:pt x="3548723" y="0"/>
                    </a:lnTo>
                    <a:lnTo>
                      <a:pt x="3548723" y="4186420"/>
                    </a:lnTo>
                    <a:lnTo>
                      <a:pt x="0" y="4186420"/>
                    </a:lnTo>
                    <a:close/>
                  </a:path>
                </a:pathLst>
              </a:custGeom>
              <a:solidFill>
                <a:srgbClr val="163459">
                  <a:alpha val="25882"/>
                </a:srgbClr>
              </a:solidFill>
            </p:spPr>
          </p:sp>
        </p:grpSp>
        <p:sp>
          <p:nvSpPr>
            <p:cNvPr id="6" name="TextBox 6"/>
            <p:cNvSpPr txBox="1"/>
            <p:nvPr/>
          </p:nvSpPr>
          <p:spPr>
            <a:xfrm>
              <a:off x="502664" y="2263517"/>
              <a:ext cx="5988506" cy="1474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DM Sans"/>
                </a:rPr>
                <a:t>WHY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6521313" y="2683419"/>
            <a:ext cx="5245375" cy="6187920"/>
            <a:chOff x="0" y="0"/>
            <a:chExt cx="6993833" cy="8250559"/>
          </a:xfrm>
        </p:grpSpPr>
        <p:grpSp>
          <p:nvGrpSpPr>
            <p:cNvPr id="8" name="Group 8"/>
            <p:cNvGrpSpPr/>
            <p:nvPr/>
          </p:nvGrpSpPr>
          <p:grpSpPr>
            <a:xfrm>
              <a:off x="0" y="0"/>
              <a:ext cx="6993833" cy="8250559"/>
              <a:chOff x="0" y="0"/>
              <a:chExt cx="3548723" cy="4186395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3548723" cy="4186395"/>
              </a:xfrm>
              <a:custGeom>
                <a:avLst/>
                <a:gdLst/>
                <a:ahLst/>
                <a:cxnLst/>
                <a:rect l="l" t="t" r="r" b="b"/>
                <a:pathLst>
                  <a:path w="3548723" h="4186395">
                    <a:moveTo>
                      <a:pt x="0" y="0"/>
                    </a:moveTo>
                    <a:lnTo>
                      <a:pt x="3548723" y="0"/>
                    </a:lnTo>
                    <a:lnTo>
                      <a:pt x="3548723" y="4186395"/>
                    </a:lnTo>
                    <a:lnTo>
                      <a:pt x="0" y="4186395"/>
                    </a:lnTo>
                    <a:close/>
                  </a:path>
                </a:pathLst>
              </a:custGeom>
              <a:solidFill>
                <a:srgbClr val="163459">
                  <a:alpha val="25882"/>
                </a:srgbClr>
              </a:solidFill>
            </p:spPr>
          </p:sp>
        </p:grpSp>
        <p:sp>
          <p:nvSpPr>
            <p:cNvPr id="10" name="TextBox 10"/>
            <p:cNvSpPr txBox="1"/>
            <p:nvPr/>
          </p:nvSpPr>
          <p:spPr>
            <a:xfrm>
              <a:off x="502664" y="2263393"/>
              <a:ext cx="5988506" cy="1474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DM Sans"/>
                </a:rPr>
                <a:t>WHAT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2013925" y="2683457"/>
            <a:ext cx="5245375" cy="6187920"/>
            <a:chOff x="0" y="0"/>
            <a:chExt cx="6993833" cy="8250559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6993833" cy="8250559"/>
              <a:chOff x="0" y="0"/>
              <a:chExt cx="3548723" cy="4186395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548723" cy="4186395"/>
              </a:xfrm>
              <a:custGeom>
                <a:avLst/>
                <a:gdLst/>
                <a:ahLst/>
                <a:cxnLst/>
                <a:rect l="l" t="t" r="r" b="b"/>
                <a:pathLst>
                  <a:path w="3548723" h="4186395">
                    <a:moveTo>
                      <a:pt x="0" y="0"/>
                    </a:moveTo>
                    <a:lnTo>
                      <a:pt x="3548723" y="0"/>
                    </a:lnTo>
                    <a:lnTo>
                      <a:pt x="3548723" y="4186395"/>
                    </a:lnTo>
                    <a:lnTo>
                      <a:pt x="0" y="4186395"/>
                    </a:lnTo>
                    <a:close/>
                  </a:path>
                </a:pathLst>
              </a:custGeom>
              <a:solidFill>
                <a:srgbClr val="163459">
                  <a:alpha val="25882"/>
                </a:srgbClr>
              </a:solidFill>
            </p:spPr>
          </p:sp>
        </p:grpSp>
        <p:sp>
          <p:nvSpPr>
            <p:cNvPr id="14" name="TextBox 14"/>
            <p:cNvSpPr txBox="1"/>
            <p:nvPr/>
          </p:nvSpPr>
          <p:spPr>
            <a:xfrm>
              <a:off x="502664" y="2243245"/>
              <a:ext cx="5988506" cy="1474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DM Sans"/>
                </a:rPr>
                <a:t>WHERE</a:t>
              </a:r>
            </a:p>
          </p:txBody>
        </p:sp>
      </p:grpSp>
      <p:sp>
        <p:nvSpPr>
          <p:cNvPr id="15" name="Freeform 15"/>
          <p:cNvSpPr/>
          <p:nvPr/>
        </p:nvSpPr>
        <p:spPr>
          <a:xfrm>
            <a:off x="13100187" y="5777379"/>
            <a:ext cx="3316029" cy="2487022"/>
          </a:xfrm>
          <a:custGeom>
            <a:avLst/>
            <a:gdLst/>
            <a:ahLst/>
            <a:cxnLst/>
            <a:rect l="l" t="t" r="r" b="b"/>
            <a:pathLst>
              <a:path w="3316029" h="2487022">
                <a:moveTo>
                  <a:pt x="0" y="0"/>
                </a:moveTo>
                <a:lnTo>
                  <a:pt x="3316029" y="0"/>
                </a:lnTo>
                <a:lnTo>
                  <a:pt x="3316029" y="2487022"/>
                </a:lnTo>
                <a:lnTo>
                  <a:pt x="0" y="24870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1028700" y="6175407"/>
            <a:ext cx="5392757" cy="16190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</a:pPr>
            <a:r>
              <a:rPr lang="en-US" sz="4171">
                <a:solidFill>
                  <a:srgbClr val="FFFFFF"/>
                </a:solidFill>
                <a:latin typeface="DM Sans"/>
              </a:rPr>
              <a:t>Building a </a:t>
            </a:r>
          </a:p>
          <a:p>
            <a:pPr algn="ctr">
              <a:lnSpc>
                <a:spcPts val="4171"/>
              </a:lnSpc>
              <a:spcBef>
                <a:spcPct val="0"/>
              </a:spcBef>
            </a:pPr>
            <a:r>
              <a:rPr lang="en-US" sz="4171">
                <a:solidFill>
                  <a:srgbClr val="FFFFFF"/>
                </a:solidFill>
                <a:latin typeface="DM Sans"/>
              </a:rPr>
              <a:t>dementia-friendly young generation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6774233" y="6165882"/>
            <a:ext cx="5064385" cy="20465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08"/>
              </a:lnSpc>
            </a:pPr>
            <a:r>
              <a:rPr lang="en-US" sz="4008">
                <a:solidFill>
                  <a:srgbClr val="163459"/>
                </a:solidFill>
                <a:latin typeface="DM Sans"/>
              </a:rPr>
              <a:t>Peer-to-peer learning and education</a:t>
            </a:r>
          </a:p>
          <a:p>
            <a:pPr algn="ctr">
              <a:lnSpc>
                <a:spcPts val="4008"/>
              </a:lnSpc>
              <a:spcBef>
                <a:spcPct val="0"/>
              </a:spcBef>
            </a:pPr>
            <a:endParaRPr lang="en-US" sz="4008">
              <a:solidFill>
                <a:srgbClr val="163459"/>
              </a:solidFill>
              <a:latin typeface="DM Sans"/>
            </a:endParaRPr>
          </a:p>
        </p:txBody>
      </p:sp>
      <p:sp>
        <p:nvSpPr>
          <p:cNvPr id="18" name="Freeform 18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9826C310-4002-4E55-B240-D7AF116C25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745" y="503557"/>
            <a:ext cx="1266731" cy="157337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 b="-77851"/>
            </a:stretch>
          </a:blip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l="8999" t="16556" b="1568"/>
          <a:stretch>
            <a:fillRect/>
          </a:stretch>
        </p:blipFill>
        <p:spPr>
          <a:xfrm>
            <a:off x="9699591" y="4356063"/>
            <a:ext cx="7346887" cy="5072400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28700" y="970261"/>
            <a:ext cx="8115300" cy="1069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00"/>
              </a:lnSpc>
            </a:pPr>
            <a:r>
              <a:rPr lang="en-US" sz="8000">
                <a:solidFill>
                  <a:srgbClr val="163459"/>
                </a:solidFill>
                <a:latin typeface="DM Sans"/>
              </a:rPr>
              <a:t>What’s next?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3237248"/>
            <a:ext cx="8670891" cy="669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163459"/>
                </a:solidFill>
                <a:latin typeface="Fahkwang"/>
              </a:rPr>
              <a:t>Dissemination and contamination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815563" y="4356064"/>
            <a:ext cx="7084709" cy="5070877"/>
            <a:chOff x="0" y="0"/>
            <a:chExt cx="9446279" cy="6761170"/>
          </a:xfrm>
        </p:grpSpPr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4"/>
            <a:srcRect l="3392" r="3392"/>
            <a:stretch>
              <a:fillRect/>
            </a:stretch>
          </p:blipFill>
          <p:spPr>
            <a:xfrm>
              <a:off x="0" y="0"/>
              <a:ext cx="9446279" cy="6761170"/>
            </a:xfrm>
            <a:prstGeom prst="rect">
              <a:avLst/>
            </a:prstGeom>
          </p:spPr>
        </p:pic>
      </p:grpSp>
      <p:sp>
        <p:nvSpPr>
          <p:cNvPr id="9" name="Freeform 9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77851"/>
            </a:stretch>
          </a:blipFill>
        </p:spPr>
      </p:sp>
      <p:sp>
        <p:nvSpPr>
          <p:cNvPr id="3" name="Freeform 3"/>
          <p:cNvSpPr/>
          <p:nvPr/>
        </p:nvSpPr>
        <p:spPr>
          <a:xfrm rot="6097212">
            <a:off x="2393249" y="-870313"/>
            <a:ext cx="17350689" cy="17525948"/>
          </a:xfrm>
          <a:custGeom>
            <a:avLst/>
            <a:gdLst/>
            <a:ahLst/>
            <a:cxnLst/>
            <a:rect l="l" t="t" r="r" b="b"/>
            <a:pathLst>
              <a:path w="17350689" h="17525948">
                <a:moveTo>
                  <a:pt x="0" y="0"/>
                </a:moveTo>
                <a:lnTo>
                  <a:pt x="17350689" y="0"/>
                </a:lnTo>
                <a:lnTo>
                  <a:pt x="17350689" y="17525948"/>
                </a:lnTo>
                <a:lnTo>
                  <a:pt x="0" y="175259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28700" y="3056334"/>
            <a:ext cx="5693476" cy="6438417"/>
          </a:xfrm>
          <a:custGeom>
            <a:avLst/>
            <a:gdLst/>
            <a:ahLst/>
            <a:cxnLst/>
            <a:rect l="l" t="t" r="r" b="b"/>
            <a:pathLst>
              <a:path w="5693476" h="6438417">
                <a:moveTo>
                  <a:pt x="0" y="0"/>
                </a:moveTo>
                <a:lnTo>
                  <a:pt x="5693476" y="0"/>
                </a:lnTo>
                <a:lnTo>
                  <a:pt x="5693476" y="6438417"/>
                </a:lnTo>
                <a:lnTo>
                  <a:pt x="0" y="64384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737805" y="168113"/>
            <a:ext cx="2772851" cy="2635544"/>
          </a:xfrm>
          <a:custGeom>
            <a:avLst/>
            <a:gdLst/>
            <a:ahLst/>
            <a:cxnLst/>
            <a:rect l="l" t="t" r="r" b="b"/>
            <a:pathLst>
              <a:path w="2772851" h="2635544">
                <a:moveTo>
                  <a:pt x="0" y="0"/>
                </a:moveTo>
                <a:lnTo>
                  <a:pt x="2772850" y="0"/>
                </a:lnTo>
                <a:lnTo>
                  <a:pt x="2772850" y="2635544"/>
                </a:lnTo>
                <a:lnTo>
                  <a:pt x="0" y="26355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b="-57814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7900272" y="475552"/>
            <a:ext cx="9144000" cy="1828800"/>
          </a:xfrm>
          <a:custGeom>
            <a:avLst/>
            <a:gdLst/>
            <a:ahLst/>
            <a:cxnLst/>
            <a:rect l="l" t="t" r="r" b="b"/>
            <a:pathLst>
              <a:path w="9144000" h="1828800">
                <a:moveTo>
                  <a:pt x="0" y="0"/>
                </a:moveTo>
                <a:lnTo>
                  <a:pt x="9144000" y="0"/>
                </a:lnTo>
                <a:lnTo>
                  <a:pt x="91440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1429117" y="7768277"/>
            <a:ext cx="5615155" cy="1895115"/>
          </a:xfrm>
          <a:custGeom>
            <a:avLst/>
            <a:gdLst/>
            <a:ahLst/>
            <a:cxnLst/>
            <a:rect l="l" t="t" r="r" b="b"/>
            <a:pathLst>
              <a:path w="5615155" h="1895115">
                <a:moveTo>
                  <a:pt x="0" y="0"/>
                </a:moveTo>
                <a:lnTo>
                  <a:pt x="5615155" y="0"/>
                </a:lnTo>
                <a:lnTo>
                  <a:pt x="5615155" y="1895115"/>
                </a:lnTo>
                <a:lnTo>
                  <a:pt x="0" y="189511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675283" y="758959"/>
            <a:ext cx="2772851" cy="1453852"/>
          </a:xfrm>
          <a:custGeom>
            <a:avLst/>
            <a:gdLst/>
            <a:ahLst/>
            <a:cxnLst/>
            <a:rect l="l" t="t" r="r" b="b"/>
            <a:pathLst>
              <a:path w="2772851" h="1453852">
                <a:moveTo>
                  <a:pt x="0" y="0"/>
                </a:moveTo>
                <a:lnTo>
                  <a:pt x="2772851" y="0"/>
                </a:lnTo>
                <a:lnTo>
                  <a:pt x="2772851" y="1453852"/>
                </a:lnTo>
                <a:lnTo>
                  <a:pt x="0" y="14538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86086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98412" y="3078414"/>
            <a:ext cx="8445860" cy="4130172"/>
          </a:xfrm>
          <a:custGeom>
            <a:avLst/>
            <a:gdLst/>
            <a:ahLst/>
            <a:cxnLst/>
            <a:rect l="l" t="t" r="r" b="b"/>
            <a:pathLst>
              <a:path w="8445860" h="4130172">
                <a:moveTo>
                  <a:pt x="0" y="0"/>
                </a:moveTo>
                <a:lnTo>
                  <a:pt x="8445860" y="0"/>
                </a:lnTo>
                <a:lnTo>
                  <a:pt x="8445860" y="4130172"/>
                </a:lnTo>
                <a:lnTo>
                  <a:pt x="0" y="413017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7235243" y="8128189"/>
            <a:ext cx="3680807" cy="11301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7"/>
              </a:lnSpc>
            </a:pPr>
            <a:r>
              <a:rPr lang="en-US" sz="4367">
                <a:solidFill>
                  <a:srgbClr val="163459"/>
                </a:solidFill>
                <a:latin typeface="DM Sans"/>
              </a:rPr>
              <a:t>University of</a:t>
            </a:r>
          </a:p>
          <a:p>
            <a:pPr algn="ctr">
              <a:lnSpc>
                <a:spcPts val="4367"/>
              </a:lnSpc>
            </a:pPr>
            <a:r>
              <a:rPr lang="en-US" sz="4367">
                <a:solidFill>
                  <a:srgbClr val="163459"/>
                </a:solidFill>
                <a:latin typeface="DM Sans"/>
              </a:rPr>
              <a:t> Turin- Ivrea</a:t>
            </a: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 b="-77851"/>
            </a:stretch>
          </a:blipFill>
        </p:spPr>
      </p:sp>
      <p:sp>
        <p:nvSpPr>
          <p:cNvPr id="3" name="Freeform 3"/>
          <p:cNvSpPr/>
          <p:nvPr/>
        </p:nvSpPr>
        <p:spPr>
          <a:xfrm rot="6097212">
            <a:off x="-775072" y="-1317565"/>
            <a:ext cx="17350689" cy="17525948"/>
          </a:xfrm>
          <a:custGeom>
            <a:avLst/>
            <a:gdLst/>
            <a:ahLst/>
            <a:cxnLst/>
            <a:rect l="l" t="t" r="r" b="b"/>
            <a:pathLst>
              <a:path w="17350689" h="17525948">
                <a:moveTo>
                  <a:pt x="0" y="0"/>
                </a:moveTo>
                <a:lnTo>
                  <a:pt x="17350689" y="0"/>
                </a:lnTo>
                <a:lnTo>
                  <a:pt x="17350689" y="17525948"/>
                </a:lnTo>
                <a:lnTo>
                  <a:pt x="0" y="175259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4389082"/>
            <a:ext cx="12580967" cy="16026710"/>
          </a:xfrm>
          <a:custGeom>
            <a:avLst/>
            <a:gdLst/>
            <a:ahLst/>
            <a:cxnLst/>
            <a:rect l="l" t="t" r="r" b="b"/>
            <a:pathLst>
              <a:path w="12580967" h="16026710">
                <a:moveTo>
                  <a:pt x="0" y="0"/>
                </a:moveTo>
                <a:lnTo>
                  <a:pt x="12580967" y="0"/>
                </a:lnTo>
                <a:lnTo>
                  <a:pt x="12580967" y="16026710"/>
                </a:lnTo>
                <a:lnTo>
                  <a:pt x="0" y="160267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75748" y="6439894"/>
            <a:ext cx="2615154" cy="3640414"/>
          </a:xfrm>
          <a:custGeom>
            <a:avLst/>
            <a:gdLst/>
            <a:ahLst/>
            <a:cxnLst/>
            <a:rect l="l" t="t" r="r" b="b"/>
            <a:pathLst>
              <a:path w="2615154" h="3640414">
                <a:moveTo>
                  <a:pt x="0" y="0"/>
                </a:moveTo>
                <a:lnTo>
                  <a:pt x="2615155" y="0"/>
                </a:lnTo>
                <a:lnTo>
                  <a:pt x="2615155" y="3640414"/>
                </a:lnTo>
                <a:lnTo>
                  <a:pt x="0" y="36404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52366" y="267415"/>
            <a:ext cx="3908859" cy="2494224"/>
          </a:xfrm>
          <a:custGeom>
            <a:avLst/>
            <a:gdLst/>
            <a:ahLst/>
            <a:cxnLst/>
            <a:rect l="l" t="t" r="r" b="b"/>
            <a:pathLst>
              <a:path w="3908859" h="2494224">
                <a:moveTo>
                  <a:pt x="0" y="0"/>
                </a:moveTo>
                <a:lnTo>
                  <a:pt x="3908858" y="0"/>
                </a:lnTo>
                <a:lnTo>
                  <a:pt x="3908858" y="2494224"/>
                </a:lnTo>
                <a:lnTo>
                  <a:pt x="0" y="24942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2472272" y="7059464"/>
            <a:ext cx="2553557" cy="3020844"/>
          </a:xfrm>
          <a:custGeom>
            <a:avLst/>
            <a:gdLst/>
            <a:ahLst/>
            <a:cxnLst/>
            <a:rect l="l" t="t" r="r" b="b"/>
            <a:pathLst>
              <a:path w="2553557" h="3020844">
                <a:moveTo>
                  <a:pt x="0" y="0"/>
                </a:moveTo>
                <a:lnTo>
                  <a:pt x="2553557" y="0"/>
                </a:lnTo>
                <a:lnTo>
                  <a:pt x="2553557" y="3020844"/>
                </a:lnTo>
                <a:lnTo>
                  <a:pt x="0" y="302084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217032" y="2989896"/>
            <a:ext cx="1623336" cy="2421384"/>
          </a:xfrm>
          <a:custGeom>
            <a:avLst/>
            <a:gdLst/>
            <a:ahLst/>
            <a:cxnLst/>
            <a:rect l="l" t="t" r="r" b="b"/>
            <a:pathLst>
              <a:path w="1623336" h="2421384">
                <a:moveTo>
                  <a:pt x="0" y="0"/>
                </a:moveTo>
                <a:lnTo>
                  <a:pt x="1623336" y="0"/>
                </a:lnTo>
                <a:lnTo>
                  <a:pt x="1623336" y="2421384"/>
                </a:lnTo>
                <a:lnTo>
                  <a:pt x="0" y="242138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903715" y="7842233"/>
            <a:ext cx="4547349" cy="1534730"/>
          </a:xfrm>
          <a:custGeom>
            <a:avLst/>
            <a:gdLst/>
            <a:ahLst/>
            <a:cxnLst/>
            <a:rect l="l" t="t" r="r" b="b"/>
            <a:pathLst>
              <a:path w="4547349" h="1534730">
                <a:moveTo>
                  <a:pt x="0" y="0"/>
                </a:moveTo>
                <a:lnTo>
                  <a:pt x="4547349" y="0"/>
                </a:lnTo>
                <a:lnTo>
                  <a:pt x="4547349" y="1534730"/>
                </a:lnTo>
                <a:lnTo>
                  <a:pt x="0" y="153473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6903715" y="3180179"/>
            <a:ext cx="4547349" cy="4356995"/>
          </a:xfrm>
          <a:custGeom>
            <a:avLst/>
            <a:gdLst/>
            <a:ahLst/>
            <a:cxnLst/>
            <a:rect l="l" t="t" r="r" b="b"/>
            <a:pathLst>
              <a:path w="4547349" h="4356995">
                <a:moveTo>
                  <a:pt x="0" y="0"/>
                </a:moveTo>
                <a:lnTo>
                  <a:pt x="4547349" y="0"/>
                </a:lnTo>
                <a:lnTo>
                  <a:pt x="4547349" y="4356995"/>
                </a:lnTo>
                <a:lnTo>
                  <a:pt x="0" y="435699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8972801">
            <a:off x="9090466" y="5893270"/>
            <a:ext cx="4002612" cy="1210790"/>
          </a:xfrm>
          <a:custGeom>
            <a:avLst/>
            <a:gdLst/>
            <a:ahLst/>
            <a:cxnLst/>
            <a:rect l="l" t="t" r="r" b="b"/>
            <a:pathLst>
              <a:path w="4002612" h="1210790">
                <a:moveTo>
                  <a:pt x="0" y="0"/>
                </a:moveTo>
                <a:lnTo>
                  <a:pt x="4002612" y="0"/>
                </a:lnTo>
                <a:lnTo>
                  <a:pt x="4002612" y="1210790"/>
                </a:lnTo>
                <a:lnTo>
                  <a:pt x="0" y="121079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8635455" y="4719230"/>
            <a:ext cx="848541" cy="848541"/>
          </a:xfrm>
          <a:custGeom>
            <a:avLst/>
            <a:gdLst/>
            <a:ahLst/>
            <a:cxnLst/>
            <a:rect l="l" t="t" r="r" b="b"/>
            <a:pathLst>
              <a:path w="848541" h="848541">
                <a:moveTo>
                  <a:pt x="0" y="0"/>
                </a:moveTo>
                <a:lnTo>
                  <a:pt x="848541" y="0"/>
                </a:lnTo>
                <a:lnTo>
                  <a:pt x="848541" y="848540"/>
                </a:lnTo>
                <a:lnTo>
                  <a:pt x="0" y="8485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1028700" y="5437864"/>
            <a:ext cx="5462183" cy="2099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00"/>
              </a:lnSpc>
              <a:spcBef>
                <a:spcPct val="0"/>
              </a:spcBef>
            </a:pPr>
            <a:r>
              <a:rPr lang="en-US" sz="5400">
                <a:solidFill>
                  <a:srgbClr val="163459"/>
                </a:solidFill>
                <a:latin typeface="DM Sans Bold"/>
              </a:rPr>
              <a:t>Where we started from</a:t>
            </a:r>
          </a:p>
          <a:p>
            <a:pPr marL="0" lvl="0" indent="0" algn="ctr">
              <a:lnSpc>
                <a:spcPts val="5400"/>
              </a:lnSpc>
              <a:spcBef>
                <a:spcPct val="0"/>
              </a:spcBef>
            </a:pPr>
            <a:endParaRPr lang="en-US" sz="5400">
              <a:solidFill>
                <a:srgbClr val="163459"/>
              </a:solidFill>
              <a:latin typeface="DM Sans Bold"/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 b="-77851"/>
            </a:stretch>
          </a:blipFill>
        </p:spPr>
      </p:sp>
      <p:sp>
        <p:nvSpPr>
          <p:cNvPr id="3" name="Freeform 3"/>
          <p:cNvSpPr/>
          <p:nvPr/>
        </p:nvSpPr>
        <p:spPr>
          <a:xfrm rot="6097212">
            <a:off x="-775072" y="-1317565"/>
            <a:ext cx="17350689" cy="17525948"/>
          </a:xfrm>
          <a:custGeom>
            <a:avLst/>
            <a:gdLst/>
            <a:ahLst/>
            <a:cxnLst/>
            <a:rect l="l" t="t" r="r" b="b"/>
            <a:pathLst>
              <a:path w="17350689" h="17525948">
                <a:moveTo>
                  <a:pt x="0" y="0"/>
                </a:moveTo>
                <a:lnTo>
                  <a:pt x="17350689" y="0"/>
                </a:lnTo>
                <a:lnTo>
                  <a:pt x="17350689" y="17525948"/>
                </a:lnTo>
                <a:lnTo>
                  <a:pt x="0" y="175259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3985467"/>
            <a:ext cx="15496112" cy="4038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09"/>
              </a:lnSpc>
              <a:spcBef>
                <a:spcPct val="0"/>
              </a:spcBef>
            </a:pPr>
            <a:r>
              <a:rPr lang="en-US" sz="4509" dirty="0">
                <a:solidFill>
                  <a:srgbClr val="163459"/>
                </a:solidFill>
                <a:latin typeface="DM Sans"/>
              </a:rPr>
              <a:t>“A city, town, or village where people with dementia are understood, respected, supported, and confident that they can contribute to the life of their community. In a dementia-friendly community, residents will understand dementia, and people with dementia will feel included and involved, and have choice and control over their own lives.”</a:t>
            </a:r>
          </a:p>
        </p:txBody>
      </p:sp>
      <p:sp>
        <p:nvSpPr>
          <p:cNvPr id="6" name="Freeform 6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419B4AF-3CD9-4BEC-8FFA-31819E901E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700" y="475552"/>
            <a:ext cx="1590677" cy="197574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 b="-77851"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12263859" y="4229100"/>
            <a:ext cx="9144000" cy="1828800"/>
          </a:xfrm>
          <a:custGeom>
            <a:avLst/>
            <a:gdLst/>
            <a:ahLst/>
            <a:cxnLst/>
            <a:rect l="l" t="t" r="r" b="b"/>
            <a:pathLst>
              <a:path w="9144000" h="1828800">
                <a:moveTo>
                  <a:pt x="0" y="0"/>
                </a:moveTo>
                <a:lnTo>
                  <a:pt x="9144000" y="0"/>
                </a:lnTo>
                <a:lnTo>
                  <a:pt x="91440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32411" y="199244"/>
            <a:ext cx="14811508" cy="10964128"/>
          </a:xfrm>
          <a:custGeom>
            <a:avLst/>
            <a:gdLst/>
            <a:ahLst/>
            <a:cxnLst/>
            <a:rect l="l" t="t" r="r" b="b"/>
            <a:pathLst>
              <a:path w="14811508" h="10964128">
                <a:moveTo>
                  <a:pt x="0" y="0"/>
                </a:moveTo>
                <a:lnTo>
                  <a:pt x="14811508" y="0"/>
                </a:lnTo>
                <a:lnTo>
                  <a:pt x="14811508" y="10964128"/>
                </a:lnTo>
                <a:lnTo>
                  <a:pt x="0" y="109641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1329270" y="8460721"/>
            <a:ext cx="3625948" cy="1566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091"/>
              </a:lnSpc>
            </a:pPr>
            <a:r>
              <a:rPr lang="en-US" sz="3146">
                <a:solidFill>
                  <a:srgbClr val="163459"/>
                </a:solidFill>
                <a:latin typeface="Fahkwang Bold"/>
              </a:rPr>
              <a:t>WHO TOOLKIT</a:t>
            </a:r>
          </a:p>
          <a:p>
            <a:pPr algn="r">
              <a:lnSpc>
                <a:spcPts val="2791"/>
              </a:lnSpc>
            </a:pPr>
            <a:r>
              <a:rPr lang="en-US" sz="2146">
                <a:solidFill>
                  <a:srgbClr val="163459"/>
                </a:solidFill>
                <a:latin typeface="Fahkwang Bold"/>
              </a:rPr>
              <a:t>for dementia-friendly initiatives (DFIs)</a:t>
            </a:r>
          </a:p>
          <a:p>
            <a:pPr marL="0" lvl="0" indent="0" algn="r">
              <a:lnSpc>
                <a:spcPts val="2791"/>
              </a:lnSpc>
            </a:pPr>
            <a:endParaRPr lang="en-US" sz="2146">
              <a:solidFill>
                <a:srgbClr val="163459"/>
              </a:solidFill>
              <a:latin typeface="Fahkwang Bold"/>
            </a:endParaRP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7851"/>
            </a:stretch>
          </a:blipFill>
        </p:spPr>
      </p:sp>
      <p:sp>
        <p:nvSpPr>
          <p:cNvPr id="3" name="Freeform 3"/>
          <p:cNvSpPr/>
          <p:nvPr/>
        </p:nvSpPr>
        <p:spPr>
          <a:xfrm rot="6097212">
            <a:off x="5504949" y="1701142"/>
            <a:ext cx="17350689" cy="17525948"/>
          </a:xfrm>
          <a:custGeom>
            <a:avLst/>
            <a:gdLst/>
            <a:ahLst/>
            <a:cxnLst/>
            <a:rect l="l" t="t" r="r" b="b"/>
            <a:pathLst>
              <a:path w="17350689" h="17525948">
                <a:moveTo>
                  <a:pt x="0" y="0"/>
                </a:moveTo>
                <a:lnTo>
                  <a:pt x="17350689" y="0"/>
                </a:lnTo>
                <a:lnTo>
                  <a:pt x="17350689" y="17525949"/>
                </a:lnTo>
                <a:lnTo>
                  <a:pt x="0" y="175259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01697" y="521365"/>
            <a:ext cx="10359957" cy="9244269"/>
          </a:xfrm>
          <a:custGeom>
            <a:avLst/>
            <a:gdLst/>
            <a:ahLst/>
            <a:cxnLst/>
            <a:rect l="l" t="t" r="r" b="b"/>
            <a:pathLst>
              <a:path w="10359957" h="9244269">
                <a:moveTo>
                  <a:pt x="0" y="0"/>
                </a:moveTo>
                <a:lnTo>
                  <a:pt x="10359956" y="0"/>
                </a:lnTo>
                <a:lnTo>
                  <a:pt x="10359956" y="9244270"/>
                </a:lnTo>
                <a:lnTo>
                  <a:pt x="0" y="92442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722913" y="4512501"/>
            <a:ext cx="5198546" cy="1713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1"/>
              </a:lnSpc>
              <a:spcBef>
                <a:spcPct val="0"/>
              </a:spcBef>
            </a:pPr>
            <a:r>
              <a:rPr lang="en-US" sz="4461">
                <a:solidFill>
                  <a:srgbClr val="163459"/>
                </a:solidFill>
                <a:latin typeface="DM Sans Bold"/>
              </a:rPr>
              <a:t>Towards a dementia</a:t>
            </a:r>
          </a:p>
          <a:p>
            <a:pPr algn="ctr">
              <a:lnSpc>
                <a:spcPts val="4461"/>
              </a:lnSpc>
              <a:spcBef>
                <a:spcPct val="0"/>
              </a:spcBef>
            </a:pPr>
            <a:r>
              <a:rPr lang="en-US" sz="4461">
                <a:solidFill>
                  <a:srgbClr val="163459"/>
                </a:solidFill>
                <a:latin typeface="DM Sans Bold"/>
              </a:rPr>
              <a:t> inclusive society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533226" y="8236411"/>
            <a:ext cx="6282044" cy="12141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091"/>
              </a:lnSpc>
            </a:pPr>
            <a:r>
              <a:rPr lang="en-US" sz="3146">
                <a:solidFill>
                  <a:srgbClr val="163459"/>
                </a:solidFill>
                <a:latin typeface="Fahkwang Bold"/>
              </a:rPr>
              <a:t>WHO TOOLKIT</a:t>
            </a:r>
          </a:p>
          <a:p>
            <a:pPr algn="r">
              <a:lnSpc>
                <a:spcPts val="2791"/>
              </a:lnSpc>
            </a:pPr>
            <a:r>
              <a:rPr lang="en-US" sz="2146">
                <a:solidFill>
                  <a:srgbClr val="163459"/>
                </a:solidFill>
                <a:latin typeface="Fahkwang Bold"/>
              </a:rPr>
              <a:t>for dementia-friendly initiatives (DFIs)</a:t>
            </a:r>
          </a:p>
          <a:p>
            <a:pPr marL="0" lvl="0" indent="0" algn="r">
              <a:lnSpc>
                <a:spcPts val="2791"/>
              </a:lnSpc>
            </a:pPr>
            <a:endParaRPr lang="en-US" sz="2146">
              <a:solidFill>
                <a:srgbClr val="163459"/>
              </a:solidFill>
              <a:latin typeface="Fahkwang Bold"/>
            </a:endParaRPr>
          </a:p>
        </p:txBody>
      </p:sp>
      <p:sp>
        <p:nvSpPr>
          <p:cNvPr id="7" name="Freeform 7"/>
          <p:cNvSpPr/>
          <p:nvPr/>
        </p:nvSpPr>
        <p:spPr>
          <a:xfrm rot="5400000">
            <a:off x="12263859" y="4229100"/>
            <a:ext cx="9144000" cy="1828800"/>
          </a:xfrm>
          <a:custGeom>
            <a:avLst/>
            <a:gdLst/>
            <a:ahLst/>
            <a:cxnLst/>
            <a:rect l="l" t="t" r="r" b="b"/>
            <a:pathLst>
              <a:path w="9144000" h="1828800">
                <a:moveTo>
                  <a:pt x="0" y="0"/>
                </a:moveTo>
                <a:lnTo>
                  <a:pt x="9144000" y="0"/>
                </a:lnTo>
                <a:lnTo>
                  <a:pt x="91440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3429081">
            <a:off x="-7520549" y="8165713"/>
            <a:ext cx="14401564" cy="13231437"/>
          </a:xfrm>
          <a:custGeom>
            <a:avLst/>
            <a:gdLst/>
            <a:ahLst/>
            <a:cxnLst/>
            <a:rect l="l" t="t" r="r" b="b"/>
            <a:pathLst>
              <a:path w="14401564" h="13231437">
                <a:moveTo>
                  <a:pt x="0" y="0"/>
                </a:moveTo>
                <a:lnTo>
                  <a:pt x="14401564" y="0"/>
                </a:lnTo>
                <a:lnTo>
                  <a:pt x="14401564" y="13231437"/>
                </a:lnTo>
                <a:lnTo>
                  <a:pt x="0" y="1323143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7851"/>
            </a:stretch>
          </a:blipFill>
        </p:spPr>
      </p:sp>
      <p:sp>
        <p:nvSpPr>
          <p:cNvPr id="3" name="Freeform 3"/>
          <p:cNvSpPr/>
          <p:nvPr/>
        </p:nvSpPr>
        <p:spPr>
          <a:xfrm rot="6097212">
            <a:off x="4682824" y="2333546"/>
            <a:ext cx="17350689" cy="17525948"/>
          </a:xfrm>
          <a:custGeom>
            <a:avLst/>
            <a:gdLst/>
            <a:ahLst/>
            <a:cxnLst/>
            <a:rect l="l" t="t" r="r" b="b"/>
            <a:pathLst>
              <a:path w="17350689" h="17525948">
                <a:moveTo>
                  <a:pt x="0" y="0"/>
                </a:moveTo>
                <a:lnTo>
                  <a:pt x="17350689" y="0"/>
                </a:lnTo>
                <a:lnTo>
                  <a:pt x="17350689" y="17525948"/>
                </a:lnTo>
                <a:lnTo>
                  <a:pt x="0" y="175259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19704" y="3617912"/>
            <a:ext cx="11000137" cy="2610202"/>
          </a:xfrm>
          <a:custGeom>
            <a:avLst/>
            <a:gdLst/>
            <a:ahLst/>
            <a:cxnLst/>
            <a:rect l="l" t="t" r="r" b="b"/>
            <a:pathLst>
              <a:path w="11000137" h="2610202">
                <a:moveTo>
                  <a:pt x="0" y="0"/>
                </a:moveTo>
                <a:lnTo>
                  <a:pt x="11000137" y="0"/>
                </a:lnTo>
                <a:lnTo>
                  <a:pt x="11000137" y="2610202"/>
                </a:lnTo>
                <a:lnTo>
                  <a:pt x="0" y="26102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443169" y="8094228"/>
            <a:ext cx="9211768" cy="875968"/>
          </a:xfrm>
          <a:custGeom>
            <a:avLst/>
            <a:gdLst/>
            <a:ahLst/>
            <a:cxnLst/>
            <a:rect l="l" t="t" r="r" b="b"/>
            <a:pathLst>
              <a:path w="9211768" h="875968">
                <a:moveTo>
                  <a:pt x="0" y="0"/>
                </a:moveTo>
                <a:lnTo>
                  <a:pt x="9211768" y="0"/>
                </a:lnTo>
                <a:lnTo>
                  <a:pt x="9211768" y="875968"/>
                </a:lnTo>
                <a:lnTo>
                  <a:pt x="0" y="8759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19" r="-4429" b="-43567"/>
            </a:stretch>
          </a:blipFill>
        </p:spPr>
      </p:sp>
      <p:sp>
        <p:nvSpPr>
          <p:cNvPr id="6" name="Freeform 6"/>
          <p:cNvSpPr/>
          <p:nvPr/>
        </p:nvSpPr>
        <p:spPr>
          <a:xfrm rot="2092754">
            <a:off x="5080029" y="7231138"/>
            <a:ext cx="3202390" cy="904675"/>
          </a:xfrm>
          <a:custGeom>
            <a:avLst/>
            <a:gdLst/>
            <a:ahLst/>
            <a:cxnLst/>
            <a:rect l="l" t="t" r="r" b="b"/>
            <a:pathLst>
              <a:path w="3202390" h="904675">
                <a:moveTo>
                  <a:pt x="0" y="0"/>
                </a:moveTo>
                <a:lnTo>
                  <a:pt x="3202390" y="0"/>
                </a:lnTo>
                <a:lnTo>
                  <a:pt x="3202390" y="904675"/>
                </a:lnTo>
                <a:lnTo>
                  <a:pt x="0" y="90467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7851"/>
            </a:stretch>
          </a:blipFill>
        </p:spPr>
      </p:sp>
      <p:sp>
        <p:nvSpPr>
          <p:cNvPr id="3" name="Freeform 3"/>
          <p:cNvSpPr/>
          <p:nvPr/>
        </p:nvSpPr>
        <p:spPr>
          <a:xfrm rot="6097212">
            <a:off x="6495715" y="1258459"/>
            <a:ext cx="17350689" cy="17525948"/>
          </a:xfrm>
          <a:custGeom>
            <a:avLst/>
            <a:gdLst/>
            <a:ahLst/>
            <a:cxnLst/>
            <a:rect l="l" t="t" r="r" b="b"/>
            <a:pathLst>
              <a:path w="17350689" h="17525948">
                <a:moveTo>
                  <a:pt x="0" y="0"/>
                </a:moveTo>
                <a:lnTo>
                  <a:pt x="17350689" y="0"/>
                </a:lnTo>
                <a:lnTo>
                  <a:pt x="17350689" y="17525949"/>
                </a:lnTo>
                <a:lnTo>
                  <a:pt x="0" y="175259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49957" y="4742491"/>
            <a:ext cx="2214428" cy="1913898"/>
          </a:xfrm>
          <a:custGeom>
            <a:avLst/>
            <a:gdLst/>
            <a:ahLst/>
            <a:cxnLst/>
            <a:rect l="l" t="t" r="r" b="b"/>
            <a:pathLst>
              <a:path w="2214428" h="1913898">
                <a:moveTo>
                  <a:pt x="0" y="0"/>
                </a:moveTo>
                <a:lnTo>
                  <a:pt x="2214428" y="0"/>
                </a:lnTo>
                <a:lnTo>
                  <a:pt x="2214428" y="1913898"/>
                </a:lnTo>
                <a:lnTo>
                  <a:pt x="0" y="19138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2400637" y="1114425"/>
            <a:ext cx="11022227" cy="589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1"/>
              </a:lnSpc>
              <a:spcBef>
                <a:spcPct val="0"/>
              </a:spcBef>
            </a:pPr>
            <a:r>
              <a:rPr lang="en-US" sz="4461">
                <a:solidFill>
                  <a:srgbClr val="163459"/>
                </a:solidFill>
                <a:latin typeface="DM Sans Bold"/>
              </a:rPr>
              <a:t>Towards a dementia inclusive society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889016" y="8501341"/>
            <a:ext cx="6282044" cy="12141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091"/>
              </a:lnSpc>
            </a:pPr>
            <a:r>
              <a:rPr lang="en-US" sz="3146">
                <a:solidFill>
                  <a:srgbClr val="163459"/>
                </a:solidFill>
                <a:latin typeface="Fahkwang Bold"/>
              </a:rPr>
              <a:t>WHO TOOLKIT</a:t>
            </a:r>
          </a:p>
          <a:p>
            <a:pPr algn="r">
              <a:lnSpc>
                <a:spcPts val="2791"/>
              </a:lnSpc>
            </a:pPr>
            <a:r>
              <a:rPr lang="en-US" sz="2146">
                <a:solidFill>
                  <a:srgbClr val="163459"/>
                </a:solidFill>
                <a:latin typeface="Fahkwang Bold"/>
              </a:rPr>
              <a:t>for dementia-friendly initiatives (DFIs)</a:t>
            </a:r>
          </a:p>
          <a:p>
            <a:pPr marL="0" lvl="0" indent="0" algn="r">
              <a:lnSpc>
                <a:spcPts val="2791"/>
              </a:lnSpc>
            </a:pPr>
            <a:endParaRPr lang="en-US" sz="2146">
              <a:solidFill>
                <a:srgbClr val="163459"/>
              </a:solidFill>
              <a:latin typeface="Fahkwang Bold"/>
            </a:endParaRPr>
          </a:p>
        </p:txBody>
      </p:sp>
      <p:sp>
        <p:nvSpPr>
          <p:cNvPr id="7" name="Freeform 7"/>
          <p:cNvSpPr/>
          <p:nvPr/>
        </p:nvSpPr>
        <p:spPr>
          <a:xfrm rot="5400000">
            <a:off x="12263859" y="4229100"/>
            <a:ext cx="9144000" cy="1828800"/>
          </a:xfrm>
          <a:custGeom>
            <a:avLst/>
            <a:gdLst/>
            <a:ahLst/>
            <a:cxnLst/>
            <a:rect l="l" t="t" r="r" b="b"/>
            <a:pathLst>
              <a:path w="9144000" h="1828800">
                <a:moveTo>
                  <a:pt x="0" y="0"/>
                </a:moveTo>
                <a:lnTo>
                  <a:pt x="9144000" y="0"/>
                </a:lnTo>
                <a:lnTo>
                  <a:pt x="91440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4445968" y="2668720"/>
            <a:ext cx="6931564" cy="1601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  <a:spcBef>
                <a:spcPct val="0"/>
              </a:spcBef>
            </a:pPr>
            <a:r>
              <a:rPr lang="en-US" sz="4171">
                <a:solidFill>
                  <a:srgbClr val="FFFFFF"/>
                </a:solidFill>
                <a:latin typeface="DM Sans"/>
              </a:rPr>
              <a:t>Identify partner and </a:t>
            </a:r>
            <a:r>
              <a:rPr lang="en-US" sz="4171">
                <a:solidFill>
                  <a:srgbClr val="FFFFFF"/>
                </a:solidFill>
                <a:latin typeface="DM Sans Bold"/>
              </a:rPr>
              <a:t>stakeholders’</a:t>
            </a:r>
            <a:r>
              <a:rPr lang="en-US" sz="4171">
                <a:solidFill>
                  <a:srgbClr val="FFFFFF"/>
                </a:solidFill>
                <a:latin typeface="DM Sans"/>
              </a:rPr>
              <a:t> </a:t>
            </a:r>
            <a:r>
              <a:rPr lang="en-US" sz="4171">
                <a:solidFill>
                  <a:srgbClr val="FFFFFF"/>
                </a:solidFill>
                <a:latin typeface="DM Sans Bold"/>
              </a:rPr>
              <a:t>roles</a:t>
            </a:r>
            <a:r>
              <a:rPr lang="en-US" sz="4171">
                <a:solidFill>
                  <a:srgbClr val="FFFFFF"/>
                </a:solidFill>
                <a:latin typeface="DM Sans"/>
              </a:rPr>
              <a:t> and responsibilities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764385" y="4818691"/>
            <a:ext cx="10530513" cy="1601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</a:pPr>
            <a:r>
              <a:rPr lang="en-US" sz="4171">
                <a:solidFill>
                  <a:srgbClr val="FFFFFF"/>
                </a:solidFill>
                <a:latin typeface="DM Sans"/>
              </a:rPr>
              <a:t>Estimate </a:t>
            </a:r>
            <a:r>
              <a:rPr lang="en-US" sz="4171">
                <a:solidFill>
                  <a:srgbClr val="FFFFFF"/>
                </a:solidFill>
                <a:latin typeface="DM Sans Bold"/>
              </a:rPr>
              <a:t>resources</a:t>
            </a:r>
            <a:r>
              <a:rPr lang="en-US" sz="4171">
                <a:solidFill>
                  <a:srgbClr val="FFFFFF"/>
                </a:solidFill>
                <a:latin typeface="DM Sans"/>
              </a:rPr>
              <a:t> required to </a:t>
            </a:r>
          </a:p>
          <a:p>
            <a:pPr algn="ctr">
              <a:lnSpc>
                <a:spcPts val="4171"/>
              </a:lnSpc>
            </a:pPr>
            <a:r>
              <a:rPr lang="en-US" sz="4171">
                <a:solidFill>
                  <a:srgbClr val="FFFFFF"/>
                </a:solidFill>
                <a:latin typeface="DM Sans"/>
              </a:rPr>
              <a:t>implement each activities and </a:t>
            </a:r>
          </a:p>
          <a:p>
            <a:pPr algn="ctr">
              <a:lnSpc>
                <a:spcPts val="4171"/>
              </a:lnSpc>
              <a:spcBef>
                <a:spcPct val="0"/>
              </a:spcBef>
            </a:pPr>
            <a:r>
              <a:rPr lang="en-US" sz="4171">
                <a:solidFill>
                  <a:srgbClr val="FFFFFF"/>
                </a:solidFill>
                <a:latin typeface="DM Sans Bold"/>
              </a:rPr>
              <a:t>strategies</a:t>
            </a:r>
            <a:r>
              <a:rPr lang="en-US" sz="4171">
                <a:solidFill>
                  <a:srgbClr val="FFFFFF"/>
                </a:solidFill>
                <a:latin typeface="DM Sans"/>
              </a:rPr>
              <a:t> to coordinate these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13790" y="7382096"/>
            <a:ext cx="6931564" cy="1077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  <a:spcBef>
                <a:spcPct val="0"/>
              </a:spcBef>
            </a:pPr>
            <a:r>
              <a:rPr lang="en-US" sz="4171">
                <a:solidFill>
                  <a:srgbClr val="FFFFFF"/>
                </a:solidFill>
                <a:latin typeface="DM Sans"/>
              </a:rPr>
              <a:t>Focus on the specific </a:t>
            </a:r>
            <a:r>
              <a:rPr lang="en-US" sz="4171">
                <a:solidFill>
                  <a:srgbClr val="FFFFFF"/>
                </a:solidFill>
                <a:latin typeface="DM Sans Bold"/>
              </a:rPr>
              <a:t>target groups</a:t>
            </a:r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399991" flipH="1">
            <a:off x="4000476" y="-4000513"/>
            <a:ext cx="10287047" cy="18288027"/>
          </a:xfrm>
          <a:custGeom>
            <a:avLst/>
            <a:gdLst/>
            <a:ahLst/>
            <a:cxnLst/>
            <a:rect l="l" t="t" r="r" b="b"/>
            <a:pathLst>
              <a:path w="10287047" h="18288027">
                <a:moveTo>
                  <a:pt x="10287048" y="18288000"/>
                </a:moveTo>
                <a:lnTo>
                  <a:pt x="10287000" y="0"/>
                </a:lnTo>
                <a:lnTo>
                  <a:pt x="0" y="26"/>
                </a:lnTo>
                <a:lnTo>
                  <a:pt x="48" y="18288026"/>
                </a:lnTo>
                <a:lnTo>
                  <a:pt x="10287048" y="18288000"/>
                </a:lnTo>
                <a:close/>
              </a:path>
            </a:pathLst>
          </a:custGeom>
          <a:blipFill>
            <a:blip r:embed="rId2"/>
            <a:stretch>
              <a:fillRect l="-38851" r="-38851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181100" y="3313875"/>
            <a:ext cx="4723162" cy="6349786"/>
            <a:chOff x="0" y="0"/>
            <a:chExt cx="3195423" cy="429590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195423" cy="4295905"/>
            </a:xfrm>
            <a:custGeom>
              <a:avLst/>
              <a:gdLst/>
              <a:ahLst/>
              <a:cxnLst/>
              <a:rect l="l" t="t" r="r" b="b"/>
              <a:pathLst>
                <a:path w="3195423" h="4295905">
                  <a:moveTo>
                    <a:pt x="0" y="0"/>
                  </a:moveTo>
                  <a:lnTo>
                    <a:pt x="3195423" y="0"/>
                  </a:lnTo>
                  <a:lnTo>
                    <a:pt x="3195423" y="4295905"/>
                  </a:lnTo>
                  <a:lnTo>
                    <a:pt x="0" y="4295905"/>
                  </a:lnTo>
                  <a:close/>
                </a:path>
              </a:pathLst>
            </a:custGeom>
            <a:solidFill>
              <a:srgbClr val="FFFFFF">
                <a:alpha val="2588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6934819" y="3313875"/>
            <a:ext cx="4723162" cy="6349786"/>
            <a:chOff x="0" y="0"/>
            <a:chExt cx="3195423" cy="429590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195423" cy="4295905"/>
            </a:xfrm>
            <a:custGeom>
              <a:avLst/>
              <a:gdLst/>
              <a:ahLst/>
              <a:cxnLst/>
              <a:rect l="l" t="t" r="r" b="b"/>
              <a:pathLst>
                <a:path w="3195423" h="4295905">
                  <a:moveTo>
                    <a:pt x="0" y="0"/>
                  </a:moveTo>
                  <a:lnTo>
                    <a:pt x="3195423" y="0"/>
                  </a:lnTo>
                  <a:lnTo>
                    <a:pt x="3195423" y="4295905"/>
                  </a:lnTo>
                  <a:lnTo>
                    <a:pt x="0" y="4295905"/>
                  </a:lnTo>
                  <a:close/>
                </a:path>
              </a:pathLst>
            </a:custGeom>
            <a:solidFill>
              <a:srgbClr val="FFFFFF">
                <a:alpha val="25882"/>
              </a:srgbClr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2688538" y="3313875"/>
            <a:ext cx="4723162" cy="6349786"/>
            <a:chOff x="0" y="0"/>
            <a:chExt cx="3195423" cy="429590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195423" cy="4295905"/>
            </a:xfrm>
            <a:custGeom>
              <a:avLst/>
              <a:gdLst/>
              <a:ahLst/>
              <a:cxnLst/>
              <a:rect l="l" t="t" r="r" b="b"/>
              <a:pathLst>
                <a:path w="3195423" h="4295905">
                  <a:moveTo>
                    <a:pt x="0" y="0"/>
                  </a:moveTo>
                  <a:lnTo>
                    <a:pt x="3195423" y="0"/>
                  </a:lnTo>
                  <a:lnTo>
                    <a:pt x="3195423" y="4295905"/>
                  </a:lnTo>
                  <a:lnTo>
                    <a:pt x="0" y="4295905"/>
                  </a:lnTo>
                  <a:close/>
                </a:path>
              </a:pathLst>
            </a:custGeom>
            <a:solidFill>
              <a:srgbClr val="FFFFFF">
                <a:alpha val="25882"/>
              </a:srgbClr>
            </a:solidFill>
          </p:spPr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2164145" y="3731697"/>
            <a:ext cx="2757071" cy="2757071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810000" y="6350000"/>
                  </a:moveTo>
                  <a:lnTo>
                    <a:pt x="2540000" y="6350000"/>
                  </a:lnTo>
                  <a:cubicBezTo>
                    <a:pt x="1136650" y="6350000"/>
                    <a:pt x="0" y="5213350"/>
                    <a:pt x="0" y="3810000"/>
                  </a:cubicBezTo>
                  <a:lnTo>
                    <a:pt x="0" y="2540000"/>
                  </a:lnTo>
                  <a:cubicBezTo>
                    <a:pt x="0" y="1136650"/>
                    <a:pt x="1136650" y="0"/>
                    <a:pt x="2540000" y="0"/>
                  </a:cubicBezTo>
                  <a:lnTo>
                    <a:pt x="3810000" y="0"/>
                  </a:lnTo>
                  <a:cubicBezTo>
                    <a:pt x="5213350" y="0"/>
                    <a:pt x="6350000" y="1136650"/>
                    <a:pt x="6350000" y="2540000"/>
                  </a:cubicBezTo>
                  <a:lnTo>
                    <a:pt x="6350000" y="3810000"/>
                  </a:lnTo>
                  <a:cubicBezTo>
                    <a:pt x="6350000" y="5213350"/>
                    <a:pt x="5213350" y="6350000"/>
                    <a:pt x="3810000" y="6350000"/>
                  </a:cubicBezTo>
                  <a:close/>
                </a:path>
              </a:pathLst>
            </a:custGeom>
            <a:blipFill>
              <a:blip r:embed="rId3"/>
              <a:stretch>
                <a:fillRect l="-25117" r="-25117"/>
              </a:stretch>
            </a:blip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7917864" y="3731697"/>
            <a:ext cx="2757071" cy="2757071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810000" y="6350000"/>
                  </a:moveTo>
                  <a:lnTo>
                    <a:pt x="2540000" y="6350000"/>
                  </a:lnTo>
                  <a:cubicBezTo>
                    <a:pt x="1136650" y="6350000"/>
                    <a:pt x="0" y="5213350"/>
                    <a:pt x="0" y="3810000"/>
                  </a:cubicBezTo>
                  <a:lnTo>
                    <a:pt x="0" y="2540000"/>
                  </a:lnTo>
                  <a:cubicBezTo>
                    <a:pt x="0" y="1136650"/>
                    <a:pt x="1136650" y="0"/>
                    <a:pt x="2540000" y="0"/>
                  </a:cubicBezTo>
                  <a:lnTo>
                    <a:pt x="3810000" y="0"/>
                  </a:lnTo>
                  <a:cubicBezTo>
                    <a:pt x="5213350" y="0"/>
                    <a:pt x="6350000" y="1136650"/>
                    <a:pt x="6350000" y="2540000"/>
                  </a:cubicBezTo>
                  <a:lnTo>
                    <a:pt x="6350000" y="3810000"/>
                  </a:lnTo>
                  <a:cubicBezTo>
                    <a:pt x="6350000" y="5213350"/>
                    <a:pt x="5213350" y="6350000"/>
                    <a:pt x="3810000" y="6350000"/>
                  </a:cubicBezTo>
                  <a:close/>
                </a:path>
              </a:pathLst>
            </a:custGeom>
            <a:blipFill>
              <a:blip r:embed="rId4"/>
              <a:stretch>
                <a:fillRect t="-16666" b="-16666"/>
              </a:stretch>
            </a:blipFill>
          </p:spPr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>
            <a:off x="13671584" y="3731697"/>
            <a:ext cx="2757071" cy="2757071"/>
            <a:chOff x="0" y="0"/>
            <a:chExt cx="6350000" cy="63500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810000" y="6350000"/>
                  </a:moveTo>
                  <a:lnTo>
                    <a:pt x="2540000" y="6350000"/>
                  </a:lnTo>
                  <a:cubicBezTo>
                    <a:pt x="1136650" y="6350000"/>
                    <a:pt x="0" y="5213350"/>
                    <a:pt x="0" y="3810000"/>
                  </a:cubicBezTo>
                  <a:lnTo>
                    <a:pt x="0" y="2540000"/>
                  </a:lnTo>
                  <a:cubicBezTo>
                    <a:pt x="0" y="1136650"/>
                    <a:pt x="1136650" y="0"/>
                    <a:pt x="2540000" y="0"/>
                  </a:cubicBezTo>
                  <a:lnTo>
                    <a:pt x="3810000" y="0"/>
                  </a:lnTo>
                  <a:cubicBezTo>
                    <a:pt x="5213350" y="0"/>
                    <a:pt x="6350000" y="1136650"/>
                    <a:pt x="6350000" y="2540000"/>
                  </a:cubicBezTo>
                  <a:lnTo>
                    <a:pt x="6350000" y="3810000"/>
                  </a:lnTo>
                  <a:cubicBezTo>
                    <a:pt x="6350000" y="5213350"/>
                    <a:pt x="5213350" y="6350000"/>
                    <a:pt x="3810000" y="6350000"/>
                  </a:cubicBezTo>
                  <a:close/>
                </a:path>
              </a:pathLst>
            </a:custGeom>
            <a:blipFill>
              <a:blip r:embed="rId5"/>
              <a:stretch>
                <a:fillRect l="-25117" r="-25117"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571694" y="1605852"/>
            <a:ext cx="7346171" cy="850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499"/>
              </a:lnSpc>
            </a:pPr>
            <a:r>
              <a:rPr lang="en-US" sz="6499">
                <a:solidFill>
                  <a:srgbClr val="FFFFFF"/>
                </a:solidFill>
                <a:latin typeface="DM Sans Bold"/>
              </a:rPr>
              <a:t>Target Groups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86851" y="6934200"/>
            <a:ext cx="3711660" cy="198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163459"/>
                </a:solidFill>
                <a:latin typeface="DM Sans Bold"/>
              </a:rPr>
              <a:t>FIRST RESPONDERS</a:t>
            </a:r>
          </a:p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163459"/>
                </a:solidFill>
                <a:latin typeface="DM Sans Bold"/>
              </a:rPr>
              <a:t>POLICE FORCE</a:t>
            </a:r>
          </a:p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163459"/>
                </a:solidFill>
                <a:latin typeface="DM Sans Bold"/>
              </a:rPr>
              <a:t>PHARMACISTS</a:t>
            </a:r>
          </a:p>
          <a:p>
            <a:pPr marL="0" lvl="0" indent="0" algn="ctr">
              <a:lnSpc>
                <a:spcPts val="3900"/>
              </a:lnSpc>
            </a:pPr>
            <a:r>
              <a:rPr lang="en-US" sz="3000">
                <a:solidFill>
                  <a:srgbClr val="163459"/>
                </a:solidFill>
                <a:latin typeface="DM Sans Bold"/>
              </a:rPr>
              <a:t>VOLUNTEERS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440570" y="7011625"/>
            <a:ext cx="3711660" cy="990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900"/>
              </a:lnSpc>
            </a:pPr>
            <a:r>
              <a:rPr lang="en-US" sz="3000">
                <a:solidFill>
                  <a:srgbClr val="163459"/>
                </a:solidFill>
                <a:latin typeface="DM Sans Bold"/>
              </a:rPr>
              <a:t>GENERAL POPULATION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191506" y="7011625"/>
            <a:ext cx="3711660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900"/>
              </a:lnSpc>
            </a:pPr>
            <a:r>
              <a:rPr lang="en-US" sz="3000">
                <a:solidFill>
                  <a:srgbClr val="163459"/>
                </a:solidFill>
                <a:latin typeface="DM Sans Bold"/>
              </a:rPr>
              <a:t>SCHOOL STUDENTS</a:t>
            </a:r>
          </a:p>
        </p:txBody>
      </p:sp>
      <p:sp>
        <p:nvSpPr>
          <p:cNvPr id="19" name="Freeform 19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399991" flipH="1">
            <a:off x="4000476" y="-4000513"/>
            <a:ext cx="10287047" cy="18288027"/>
          </a:xfrm>
          <a:custGeom>
            <a:avLst/>
            <a:gdLst/>
            <a:ahLst/>
            <a:cxnLst/>
            <a:rect l="l" t="t" r="r" b="b"/>
            <a:pathLst>
              <a:path w="10287047" h="18288027">
                <a:moveTo>
                  <a:pt x="10287048" y="18288000"/>
                </a:moveTo>
                <a:lnTo>
                  <a:pt x="10287000" y="0"/>
                </a:lnTo>
                <a:lnTo>
                  <a:pt x="0" y="26"/>
                </a:lnTo>
                <a:lnTo>
                  <a:pt x="48" y="18288026"/>
                </a:lnTo>
                <a:lnTo>
                  <a:pt x="10287048" y="18288000"/>
                </a:lnTo>
                <a:close/>
              </a:path>
            </a:pathLst>
          </a:custGeom>
          <a:blipFill>
            <a:blip r:embed="rId2"/>
            <a:stretch>
              <a:fillRect l="-38851" r="-3885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569553" y="4345933"/>
            <a:ext cx="5474720" cy="3644110"/>
          </a:xfrm>
          <a:custGeom>
            <a:avLst/>
            <a:gdLst/>
            <a:ahLst/>
            <a:cxnLst/>
            <a:rect l="l" t="t" r="r" b="b"/>
            <a:pathLst>
              <a:path w="5474720" h="3644110">
                <a:moveTo>
                  <a:pt x="0" y="0"/>
                </a:moveTo>
                <a:lnTo>
                  <a:pt x="5474720" y="0"/>
                </a:lnTo>
                <a:lnTo>
                  <a:pt x="5474720" y="3644110"/>
                </a:lnTo>
                <a:lnTo>
                  <a:pt x="0" y="36441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28700" y="4327725"/>
            <a:ext cx="5474720" cy="3644110"/>
          </a:xfrm>
          <a:custGeom>
            <a:avLst/>
            <a:gdLst/>
            <a:ahLst/>
            <a:cxnLst/>
            <a:rect l="l" t="t" r="r" b="b"/>
            <a:pathLst>
              <a:path w="5474720" h="3644110">
                <a:moveTo>
                  <a:pt x="0" y="0"/>
                </a:moveTo>
                <a:lnTo>
                  <a:pt x="5474720" y="0"/>
                </a:lnTo>
                <a:lnTo>
                  <a:pt x="5474720" y="3644110"/>
                </a:lnTo>
                <a:lnTo>
                  <a:pt x="0" y="36441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270995" y="551752"/>
            <a:ext cx="7769070" cy="20951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222"/>
              </a:lnSpc>
            </a:pPr>
            <a:r>
              <a:rPr lang="en-US" sz="7475">
                <a:solidFill>
                  <a:srgbClr val="163459"/>
                </a:solidFill>
                <a:latin typeface="DM Sans Bold"/>
              </a:rPr>
              <a:t>1st Educational intervention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094833" y="5044716"/>
            <a:ext cx="5474720" cy="2649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</a:pPr>
            <a:r>
              <a:rPr lang="en-US" sz="4171" dirty="0">
                <a:solidFill>
                  <a:srgbClr val="163459"/>
                </a:solidFill>
                <a:latin typeface="DM Sans"/>
              </a:rPr>
              <a:t>First responders,</a:t>
            </a:r>
          </a:p>
          <a:p>
            <a:pPr algn="ctr">
              <a:lnSpc>
                <a:spcPts val="4171"/>
              </a:lnSpc>
            </a:pPr>
            <a:r>
              <a:rPr lang="en-US" sz="4171" dirty="0">
                <a:solidFill>
                  <a:srgbClr val="163459"/>
                </a:solidFill>
                <a:latin typeface="DM Sans"/>
              </a:rPr>
              <a:t>police force,</a:t>
            </a:r>
          </a:p>
          <a:p>
            <a:pPr algn="ctr">
              <a:lnSpc>
                <a:spcPts val="4171"/>
              </a:lnSpc>
            </a:pPr>
            <a:r>
              <a:rPr lang="en-US" sz="4171" dirty="0">
                <a:solidFill>
                  <a:srgbClr val="163459"/>
                </a:solidFill>
                <a:latin typeface="DM Sans"/>
              </a:rPr>
              <a:t>pharmacists, and</a:t>
            </a:r>
          </a:p>
          <a:p>
            <a:pPr algn="ctr">
              <a:lnSpc>
                <a:spcPts val="4171"/>
              </a:lnSpc>
            </a:pPr>
            <a:r>
              <a:rPr lang="en-US" sz="4171" dirty="0">
                <a:solidFill>
                  <a:srgbClr val="163459"/>
                </a:solidFill>
                <a:latin typeface="DM Sans"/>
              </a:rPr>
              <a:t>volunteers</a:t>
            </a:r>
          </a:p>
          <a:p>
            <a:pPr algn="ctr">
              <a:lnSpc>
                <a:spcPts val="4171"/>
              </a:lnSpc>
              <a:spcBef>
                <a:spcPct val="0"/>
              </a:spcBef>
            </a:pPr>
            <a:endParaRPr lang="en-US" sz="4171" dirty="0">
              <a:solidFill>
                <a:srgbClr val="163459"/>
              </a:solidFill>
              <a:latin typeface="DM Sans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177390" y="475552"/>
            <a:ext cx="7866883" cy="1573377"/>
          </a:xfrm>
          <a:custGeom>
            <a:avLst/>
            <a:gdLst/>
            <a:ahLst/>
            <a:cxnLst/>
            <a:rect l="l" t="t" r="r" b="b"/>
            <a:pathLst>
              <a:path w="7866883" h="1573377">
                <a:moveTo>
                  <a:pt x="0" y="0"/>
                </a:moveTo>
                <a:lnTo>
                  <a:pt x="7866882" y="0"/>
                </a:lnTo>
                <a:lnTo>
                  <a:pt x="7866882" y="1573377"/>
                </a:lnTo>
                <a:lnTo>
                  <a:pt x="0" y="15733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246</Words>
  <Application>Microsoft Office PowerPoint</Application>
  <PresentationFormat>Personalizzato</PresentationFormat>
  <Paragraphs>62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3" baseType="lpstr">
      <vt:lpstr>DM Sans Bold</vt:lpstr>
      <vt:lpstr>Fahkwang Bold</vt:lpstr>
      <vt:lpstr>Fahkwang</vt:lpstr>
      <vt:lpstr>DM Sans</vt:lpstr>
      <vt:lpstr>Calibri</vt:lpstr>
      <vt:lpstr>Arial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we started from</dc:title>
  <cp:lastModifiedBy>Daniela Berardinelli</cp:lastModifiedBy>
  <cp:revision>3</cp:revision>
  <dcterms:created xsi:type="dcterms:W3CDTF">2006-08-16T00:00:00Z</dcterms:created>
  <dcterms:modified xsi:type="dcterms:W3CDTF">2023-10-13T13:11:01Z</dcterms:modified>
  <dc:identifier>DAFuncowutI</dc:identifier>
</cp:coreProperties>
</file>