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3" r:id="rId2"/>
  </p:sldMasterIdLst>
  <p:notesMasterIdLst>
    <p:notesMasterId r:id="rId12"/>
  </p:notesMasterIdLst>
  <p:sldIdLst>
    <p:sldId id="265" r:id="rId3"/>
    <p:sldId id="264" r:id="rId4"/>
    <p:sldId id="267" r:id="rId5"/>
    <p:sldId id="268" r:id="rId6"/>
    <p:sldId id="269" r:id="rId7"/>
    <p:sldId id="270" r:id="rId8"/>
    <p:sldId id="272" r:id="rId9"/>
    <p:sldId id="271" r:id="rId10"/>
    <p:sldId id="266" r:id="rId11"/>
  </p:sldIdLst>
  <p:sldSz cx="12192000" cy="6858000"/>
  <p:notesSz cx="6858000" cy="9144000"/>
  <p:embeddedFontLst>
    <p:embeddedFont>
      <p:font typeface="Fira Sans Medium" panose="020F0502020204030204" pitchFamily="34" charset="0"/>
      <p:regular r:id="rId13"/>
      <p:bold r:id="rId14"/>
      <p:italic r:id="rId15"/>
      <p:boldItalic r:id="rId16"/>
    </p:embeddedFont>
    <p:embeddedFont>
      <p:font typeface="Roboto Slab" pitchFamily="2" charset="0"/>
      <p:regular r:id="rId17"/>
      <p:bold r:id="rId18"/>
    </p:embeddedFont>
    <p:embeddedFont>
      <p:font typeface="Tahoma" panose="020B0604030504040204" pitchFamily="3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14498D-001E-BA20-B356-577491CDDC4F}" v="21" dt="2025-09-03T06:26:02.994"/>
  </p1510:revLst>
</p1510:revInfo>
</file>

<file path=ppt/tableStyles.xml><?xml version="1.0" encoding="utf-8"?>
<a:tblStyleLst xmlns:a="http://schemas.openxmlformats.org/drawingml/2006/main" def="{AD9AB766-53C3-4E67-9D89-9F9CDC85C8F7}">
  <a:tblStyle styleId="{AD9AB766-53C3-4E67-9D89-9F9CDC85C8F7}" styleName="Table_0">
    <a:wholeTbl>
      <a:tcTxStyle b="off" i="off">
        <a:font>
          <a:latin typeface="Verdana"/>
          <a:ea typeface="Verdana"/>
          <a:cs typeface="Verdan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FFE"/>
          </a:solidFill>
        </a:fill>
      </a:tcStyle>
    </a:wholeTbl>
    <a:band1H>
      <a:tcTxStyle/>
      <a:tcStyle>
        <a:tcBdr/>
        <a:fill>
          <a:solidFill>
            <a:srgbClr val="CBDEF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EF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364" autoAdjust="0"/>
  </p:normalViewPr>
  <p:slideViewPr>
    <p:cSldViewPr snapToGrid="0">
      <p:cViewPr varScale="1">
        <p:scale>
          <a:sx n="77" d="100"/>
          <a:sy n="77" d="100"/>
        </p:scale>
        <p:origin x="808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752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050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5A51D-114B-DD39-57BF-39223ED93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2D6C91-BB4B-9EAC-7827-9A20EA345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5899F1-1151-0648-712B-01A125218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DAE624-51A6-C418-DB6D-07A84EA35B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8588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7C5FB-F006-CC4A-E0E4-1C582A566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BE15AA-C5E5-B84D-6461-BF183C9819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EC3B0D-BDCA-0371-6A9A-1258946505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04AEC-A76E-4F78-352B-F2A05337CC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6787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0788C-47F0-7BC3-87B0-A4DDF15FA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394A12-B068-49FF-BD88-6720035B18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8857E2-1F25-86A2-2CB0-BA8022671F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BC716-6AEB-65FD-6EF1-EB06738F72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7637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94AC8-FE10-A167-A77C-677C84AFA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6E9ADC-405F-1909-A006-9D65304EC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0C6CFA-33FA-2E24-F064-53BCEA4A64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F320F-E5D3-A1A4-AA05-75679FEB60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2064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4E4EB-8CF1-A4E9-F970-3ECEC6DA4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7ADA5-AAB8-16B7-4703-174335E8C0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71B70D-947F-0B4A-D75F-F4C1FDB33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01056-F750-D5C7-7070-8C3E0C5C36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it-IT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575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userDrawn="1">
  <p:cSld name="Diapositiva titolo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 hasCustomPrompt="1"/>
          </p:nvPr>
        </p:nvSpPr>
        <p:spPr>
          <a:xfrm>
            <a:off x="3690729" y="2646216"/>
            <a:ext cx="7242314" cy="1319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 Slab"/>
              <a:buNone/>
              <a:defRPr sz="3600" b="1" i="0">
                <a:solidFill>
                  <a:srgbClr val="E3012B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3900"/>
            </a:lvl9pPr>
          </a:lstStyle>
          <a:p>
            <a:r>
              <a:rPr lang="it-IT" b="1" dirty="0" err="1"/>
              <a:t>Insert</a:t>
            </a:r>
            <a:r>
              <a:rPr lang="it-IT" b="1" dirty="0"/>
              <a:t> </a:t>
            </a:r>
            <a:r>
              <a:rPr lang="it-IT" b="1" dirty="0" err="1"/>
              <a:t>presentation</a:t>
            </a:r>
            <a:r>
              <a:rPr lang="it-IT" b="1" dirty="0"/>
              <a:t> </a:t>
            </a:r>
            <a:r>
              <a:rPr lang="it-IT" b="1" dirty="0" err="1"/>
              <a:t>title</a:t>
            </a:r>
            <a:endParaRPr lang="it-IT" dirty="0"/>
          </a:p>
        </p:txBody>
      </p:sp>
      <p:sp>
        <p:nvSpPr>
          <p:cNvPr id="9" name="Sottotitolo 2">
            <a:extLst>
              <a:ext uri="{FF2B5EF4-FFF2-40B4-BE49-F238E27FC236}">
                <a16:creationId xmlns:a16="http://schemas.microsoft.com/office/drawing/2014/main" id="{85BE5FE4-A672-4AB1-857F-7F476278C5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90728" y="4416057"/>
            <a:ext cx="7242314" cy="7170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latin typeface="Roboto Slab" panose="020B0604020202020204" charset="0"/>
                <a:ea typeface="Roboto Slab" panose="020B0604020202020204" charset="0"/>
                <a:cs typeface="Roboto Slab" panose="020B0604020202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</a:t>
            </a:r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35971C2C-6678-71DD-0F6C-26B33CAD8C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0727" y="6210599"/>
            <a:ext cx="3664229" cy="329350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it-IT" dirty="0"/>
              <a:t>Author(s)</a:t>
            </a:r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DB8C9A03-A28F-1AF5-E44C-B18E455E07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64287" y="6210600"/>
            <a:ext cx="3468755" cy="329350"/>
          </a:xfrm>
          <a:prstGeom prst="rect">
            <a:avLst/>
          </a:prstGeom>
        </p:spPr>
        <p:txBody>
          <a:bodyPr/>
          <a:lstStyle>
            <a:lvl5pPr algn="r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4"/>
            <a:r>
              <a:rPr lang="it-IT" dirty="0" err="1"/>
              <a:t>Istitution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312079-C1B1-FE0D-7407-7FE088835B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E301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slide title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02FD76-4391-65BF-4F63-C44A2B2268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51965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C6723E-D731-44EE-9B2C-CCAD166141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E301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slide title 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F1FE3B-1023-943C-A020-BF4C20A8D5D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3995242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BB6CE2-E113-1D62-5E77-BC0E50FE9F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E301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slide title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0A21EC-6B14-13E8-0BDD-E08E9CD87D6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6F1698-F3FF-BE29-A27A-755F2BDE7E5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300842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157F23-7E1C-C11A-7AC1-677EC0C22A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E301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slide title 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78186AE-D576-815A-D3A5-25CB2D43EA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DEB5A4E-11B2-B98F-6705-13174C1AAD2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83DA04A-DB1F-E285-9C13-AE37730CCDE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33DF901-F249-E6B3-FF5B-0DE3A16CBEC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107757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6C2D48-478A-B047-D98D-D784AF6103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rgbClr val="E301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slide title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1332D3-CF26-FA88-B15C-818A36D9DB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DC8DA74-BF5F-4089-2824-9F1DB1AFA9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58965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39;p13">
            <a:extLst>
              <a:ext uri="{FF2B5EF4-FFF2-40B4-BE49-F238E27FC236}">
                <a16:creationId xmlns:a16="http://schemas.microsoft.com/office/drawing/2014/main" id="{D0CAB291-7EBE-51E3-8AE9-14F9CF53D1A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r="11293"/>
          <a:stretch>
            <a:fillRect/>
          </a:stretch>
        </p:blipFill>
        <p:spPr>
          <a:xfrm>
            <a:off x="3730877" y="1467998"/>
            <a:ext cx="4730243" cy="32332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8;p13">
            <a:extLst>
              <a:ext uri="{FF2B5EF4-FFF2-40B4-BE49-F238E27FC236}">
                <a16:creationId xmlns:a16="http://schemas.microsoft.com/office/drawing/2014/main" id="{E6B05E73-91C4-8F9E-D239-4C8BCBF3F44A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2790445" y="5044977"/>
            <a:ext cx="6611106" cy="1219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4565A"/>
              </a:buClr>
              <a:buSzPts val="2400"/>
              <a:buNone/>
              <a:defRPr sz="3200" i="0">
                <a:solidFill>
                  <a:srgbClr val="54565A"/>
                </a:solidFill>
                <a:latin typeface="Roboto Slab" pitchFamily="2" charset="0"/>
                <a:ea typeface="Roboto Slab" pitchFamily="2" charset="0"/>
                <a:cs typeface="Roboto Slab" pitchFamily="2" charset="0"/>
                <a:sym typeface="Tahoma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8770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1pPr>
            <a:lvl2pPr marL="0" marR="0" lvl="1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2pPr>
            <a:lvl3pPr marL="0" marR="0" lvl="2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3pPr>
            <a:lvl4pPr marL="0" marR="0" lvl="3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4pPr>
            <a:lvl5pPr marL="0" marR="0" lvl="4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5pPr>
            <a:lvl6pPr marL="0" marR="0" lvl="5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6pPr>
            <a:lvl7pPr marL="0" marR="0" lvl="6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7pPr>
            <a:lvl8pPr marL="0" marR="0" lvl="7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8pPr>
            <a:lvl9pPr marL="0" marR="0" lvl="8" indent="0" algn="r" rtl="0">
              <a:spcBef>
                <a:spcPts val="0"/>
              </a:spcBef>
              <a:buNone/>
              <a:defRPr sz="825" b="0" i="0" u="none" strike="noStrike" cap="none">
                <a:solidFill>
                  <a:srgbClr val="BFBFBF"/>
                </a:solidFill>
                <a:latin typeface="Fira Sans Medium"/>
                <a:ea typeface="Fira Sans Medium"/>
                <a:cs typeface="Fira Sans Medium"/>
                <a:sym typeface="Fira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4" name="Immagine 3" descr="Immagine che contiene testo, schermata, design, illustrazione&#10;&#10;Descrizione generata automaticamente">
            <a:extLst>
              <a:ext uri="{FF2B5EF4-FFF2-40B4-BE49-F238E27FC236}">
                <a16:creationId xmlns:a16="http://schemas.microsoft.com/office/drawing/2014/main" id="{1FF6FC00-27E3-90ED-52E8-7C76F281AC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09A44178-D591-72C0-24A9-F7747F8ACA7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8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71" r:id="rId5"/>
    <p:sldLayoutId id="214748367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EBD7C7-0A90-0021-FCC0-47FAF236FB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From Sports Television </a:t>
            </a:r>
            <a:r>
              <a:rPr lang="it-IT" dirty="0" err="1"/>
              <a:t>Directing</a:t>
            </a:r>
            <a:r>
              <a:rPr lang="it-IT" dirty="0"/>
              <a:t> to </a:t>
            </a:r>
            <a:r>
              <a:rPr lang="it-IT" dirty="0" err="1"/>
              <a:t>Academic</a:t>
            </a:r>
            <a:r>
              <a:rPr lang="it-IT" dirty="0"/>
              <a:t> </a:t>
            </a:r>
            <a:r>
              <a:rPr lang="it-IT" dirty="0" err="1"/>
              <a:t>Research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E9B8DAB-A26A-5062-D8A0-5366694E86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 Reverse </a:t>
            </a:r>
            <a:r>
              <a:rPr lang="it-IT" dirty="0" err="1"/>
              <a:t>Trajectory</a:t>
            </a:r>
            <a:r>
              <a:rPr lang="it-IT" dirty="0"/>
              <a:t> of </a:t>
            </a:r>
            <a:r>
              <a:rPr lang="it-IT" dirty="0" err="1"/>
              <a:t>Research-Based</a:t>
            </a:r>
            <a:r>
              <a:rPr lang="it-IT" dirty="0"/>
              <a:t> Learning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7FAFB0-16A4-B086-A99A-4AE47E5C65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Fabrizio Priami, Bruno Surace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2927D84-1A58-8726-1407-EEDF7581C3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53745" y="6210600"/>
            <a:ext cx="4067696" cy="329350"/>
          </a:xfrm>
        </p:spPr>
        <p:txBody>
          <a:bodyPr/>
          <a:lstStyle/>
          <a:p>
            <a:pPr algn="r"/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 of Turin – CAM (Cinema, </a:t>
            </a:r>
            <a:r>
              <a:rPr lang="it-IT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Arts</a:t>
            </a:r>
            <a:r>
              <a:rPr lang="it-IT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and Multimedia)</a:t>
            </a:r>
          </a:p>
        </p:txBody>
      </p:sp>
    </p:spTree>
    <p:extLst>
      <p:ext uri="{BB962C8B-B14F-4D97-AF65-F5344CB8AC3E}">
        <p14:creationId xmlns:p14="http://schemas.microsoft.com/office/powerpoint/2010/main" val="409950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111603-9BBD-0320-F361-120184EEC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My </a:t>
            </a:r>
            <a:r>
              <a:rPr lang="it-IT" dirty="0" err="1"/>
              <a:t>Academic</a:t>
            </a:r>
            <a:r>
              <a:rPr lang="it-IT" dirty="0"/>
              <a:t> and Professional </a:t>
            </a:r>
            <a:r>
              <a:rPr lang="it-IT" dirty="0" err="1"/>
              <a:t>Journey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A7743E-F525-7106-194A-A83F9A2DB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200" dirty="0"/>
          </a:p>
          <a:p>
            <a:r>
              <a:rPr lang="en-GB" sz="2200" b="1"/>
              <a:t>2009</a:t>
            </a:r>
            <a:r>
              <a:rPr lang="en-GB" sz="2200"/>
              <a:t> </a:t>
            </a:r>
            <a:r>
              <a:rPr lang="en-GB" sz="2200" dirty="0"/>
              <a:t>- </a:t>
            </a:r>
            <a:r>
              <a:rPr lang="it-IT" sz="2200" dirty="0" err="1">
                <a:effectLst/>
                <a:latin typeface="Tahoma" panose="020B0604030504040204" pitchFamily="34" charset="0"/>
              </a:rPr>
              <a:t>Started</a:t>
            </a:r>
            <a:r>
              <a:rPr lang="it-IT" sz="2200" dirty="0">
                <a:effectLst/>
                <a:latin typeface="Tahoma" panose="020B0604030504040204" pitchFamily="34" charset="0"/>
              </a:rPr>
              <a:t> </a:t>
            </a:r>
            <a:r>
              <a:rPr lang="it-IT" sz="2200" dirty="0" err="1">
                <a:effectLst/>
                <a:latin typeface="Tahoma" panose="020B0604030504040204" pitchFamily="34" charset="0"/>
              </a:rPr>
              <a:t>Master’s</a:t>
            </a:r>
            <a:r>
              <a:rPr lang="it-IT" sz="2200" dirty="0">
                <a:effectLst/>
                <a:latin typeface="Tahoma" panose="020B0604030504040204" pitchFamily="34" charset="0"/>
              </a:rPr>
              <a:t> studies in Cinema,</a:t>
            </a:r>
          </a:p>
          <a:p>
            <a:r>
              <a:rPr lang="it-IT" sz="2200" dirty="0">
                <a:effectLst/>
                <a:latin typeface="Tahoma" panose="020B0604030504040204" pitchFamily="34" charset="0"/>
              </a:rPr>
              <a:t> </a:t>
            </a:r>
            <a:r>
              <a:rPr lang="it-IT" sz="2200" dirty="0" err="1">
                <a:effectLst/>
                <a:latin typeface="Tahoma" panose="020B0604030504040204" pitchFamily="34" charset="0"/>
              </a:rPr>
              <a:t>Arts</a:t>
            </a:r>
            <a:r>
              <a:rPr lang="it-IT" sz="2200" dirty="0">
                <a:effectLst/>
                <a:latin typeface="Tahoma" panose="020B0604030504040204" pitchFamily="34" charset="0"/>
              </a:rPr>
              <a:t> and Multimedia (University of Turin)</a:t>
            </a:r>
          </a:p>
          <a:p>
            <a:endParaRPr lang="en-GB" sz="2200" dirty="0"/>
          </a:p>
          <a:p>
            <a:r>
              <a:rPr lang="en-GB" sz="2200" b="1" dirty="0"/>
              <a:t>2010 </a:t>
            </a:r>
            <a:r>
              <a:rPr lang="en-GB" sz="2200" dirty="0"/>
              <a:t>- </a:t>
            </a:r>
            <a:r>
              <a:rPr lang="en-GB" sz="2200" b="1" dirty="0"/>
              <a:t>2023 </a:t>
            </a:r>
            <a:r>
              <a:rPr lang="en-GB" sz="2200" dirty="0"/>
              <a:t>professional experience in </a:t>
            </a:r>
          </a:p>
          <a:p>
            <a:r>
              <a:rPr lang="en-GB" sz="2200" dirty="0"/>
              <a:t>live sports broadcasting</a:t>
            </a:r>
          </a:p>
          <a:p>
            <a:endParaRPr lang="en-GB" sz="2200" dirty="0"/>
          </a:p>
          <a:p>
            <a:r>
              <a:rPr lang="en-GB" sz="2200" b="1" dirty="0"/>
              <a:t>2024</a:t>
            </a:r>
            <a:r>
              <a:rPr lang="en-GB" sz="2200" dirty="0"/>
              <a:t> - Resumed and completing </a:t>
            </a:r>
          </a:p>
          <a:p>
            <a:r>
              <a:rPr lang="en-GB" sz="2200" dirty="0"/>
              <a:t>the Master’s degree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1949ADD-B5A0-2760-54B4-E5FEF00B6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061" y="1784994"/>
            <a:ext cx="3517739" cy="183481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0877735-3D4F-6BAF-FF24-9140C534A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6062" y="3622722"/>
            <a:ext cx="3517740" cy="255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24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7B7AC-74A3-DBDA-A850-103956CDA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9D15C5-2F23-3828-BF1D-3C0E20FE9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b">
            <a:normAutofit/>
          </a:bodyPr>
          <a:lstStyle/>
          <a:p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Aim</a:t>
            </a:r>
            <a:r>
              <a:rPr lang="it-IT" dirty="0"/>
              <a:t> and </a:t>
            </a:r>
            <a:r>
              <a:rPr lang="it-IT" dirty="0" err="1"/>
              <a:t>Motivation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BF8000-5E30-157B-9AC3-E19F30E753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endParaRPr lang="en-GB" sz="2200" dirty="0"/>
          </a:p>
          <a:p>
            <a:r>
              <a:rPr lang="en-GB" sz="2200" dirty="0"/>
              <a:t>Perception of live sports through </a:t>
            </a:r>
            <a:r>
              <a:rPr lang="en-GB" sz="2200" b="1" dirty="0"/>
              <a:t>technology</a:t>
            </a:r>
          </a:p>
          <a:p>
            <a:endParaRPr lang="en-GB" sz="2200" dirty="0"/>
          </a:p>
          <a:p>
            <a:r>
              <a:rPr lang="en-GB" sz="2200" dirty="0"/>
              <a:t>Link between engineering systems and </a:t>
            </a:r>
            <a:r>
              <a:rPr lang="en-GB" sz="2200" b="1"/>
              <a:t>broadcast practices</a:t>
            </a:r>
            <a:endParaRPr lang="en-GB" sz="2200" b="1" dirty="0"/>
          </a:p>
          <a:p>
            <a:endParaRPr lang="en-GB" sz="2200" dirty="0"/>
          </a:p>
          <a:p>
            <a:r>
              <a:rPr lang="en-GB" sz="2200"/>
              <a:t>Emphasizing </a:t>
            </a:r>
            <a:r>
              <a:rPr lang="en-GB" sz="2200" dirty="0"/>
              <a:t>technical aspects </a:t>
            </a:r>
            <a:r>
              <a:rPr lang="en-GB" sz="2200"/>
              <a:t>through </a:t>
            </a:r>
            <a:r>
              <a:rPr lang="en-GB" sz="2200" b="1" dirty="0"/>
              <a:t>academic research</a:t>
            </a:r>
            <a:endParaRPr lang="en-GB" sz="2200" b="1"/>
          </a:p>
        </p:txBody>
      </p:sp>
      <p:pic>
        <p:nvPicPr>
          <p:cNvPr id="6" name="Immagine 5" descr="Immagine che contiene interno, arredo, computer, Schermo del computer&#10;&#10;Descrizione generata automaticamente">
            <a:extLst>
              <a:ext uri="{FF2B5EF4-FFF2-40B4-BE49-F238E27FC236}">
                <a16:creationId xmlns:a16="http://schemas.microsoft.com/office/drawing/2014/main" id="{9242F04F-289F-BFB6-A36E-8C532702E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002" y="1825625"/>
            <a:ext cx="4186798" cy="418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4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E7B87-B85F-BE40-8031-172BD96DC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20D084-BE5B-15F2-F88F-56A9E05F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b">
            <a:normAutofit/>
          </a:bodyPr>
          <a:lstStyle/>
          <a:p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Methodology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734E07-B9A5-799F-832E-D0BE44BEE2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59880" cy="4351338"/>
          </a:xfrm>
        </p:spPr>
        <p:txBody>
          <a:bodyPr>
            <a:normAutofit fontScale="92500" lnSpcReduction="10000"/>
          </a:bodyPr>
          <a:lstStyle/>
          <a:p>
            <a:endParaRPr lang="en-GB" sz="2600" dirty="0"/>
          </a:p>
          <a:p>
            <a:r>
              <a:rPr lang="en-GB" sz="2400" b="1" dirty="0"/>
              <a:t>Qualitative</a:t>
            </a:r>
            <a:r>
              <a:rPr lang="en-GB" sz="2400" dirty="0"/>
              <a:t>, practice-based approach</a:t>
            </a:r>
          </a:p>
          <a:p>
            <a:endParaRPr lang="en-GB" sz="2400" dirty="0"/>
          </a:p>
          <a:p>
            <a:r>
              <a:rPr lang="en-GB" sz="2400" b="1" dirty="0"/>
              <a:t>Triangulation of sources</a:t>
            </a:r>
            <a:r>
              <a:rPr lang="en-GB" sz="2400" dirty="0"/>
              <a:t>: academic texts + field interviews</a:t>
            </a:r>
          </a:p>
          <a:p>
            <a:endParaRPr lang="en-GB" sz="2400" dirty="0"/>
          </a:p>
          <a:p>
            <a:pPr>
              <a:lnSpc>
                <a:spcPct val="110000"/>
              </a:lnSpc>
            </a:pPr>
            <a:r>
              <a:rPr lang="en-GB" sz="2400" b="1" dirty="0"/>
              <a:t>6 semi-structured </a:t>
            </a:r>
            <a:r>
              <a:rPr lang="en-GB" sz="2400" b="1"/>
              <a:t>interviews </a:t>
            </a:r>
            <a:r>
              <a:rPr lang="en-GB" sz="2400"/>
              <a:t>(</a:t>
            </a:r>
            <a:r>
              <a:rPr lang="en-GB" sz="2400" dirty="0"/>
              <a:t>2 directors</a:t>
            </a:r>
            <a:r>
              <a:rPr lang="en-GB" sz="2400"/>
              <a:t>, </a:t>
            </a:r>
          </a:p>
          <a:p>
            <a:pPr>
              <a:lnSpc>
                <a:spcPct val="110000"/>
              </a:lnSpc>
            </a:pPr>
            <a:r>
              <a:rPr lang="en-GB" sz="2400"/>
              <a:t>2 </a:t>
            </a:r>
            <a:r>
              <a:rPr lang="en-GB" sz="2400" dirty="0"/>
              <a:t>technicians, 1 producer, 1 vendor)</a:t>
            </a:r>
          </a:p>
          <a:p>
            <a:endParaRPr lang="en-GB" sz="2400" dirty="0"/>
          </a:p>
          <a:p>
            <a:r>
              <a:rPr lang="en-GB" sz="2400" b="1" dirty="0"/>
              <a:t>Cross-referenced </a:t>
            </a:r>
            <a:r>
              <a:rPr lang="en-GB" sz="2400" dirty="0"/>
              <a:t>with Jim Owens (</a:t>
            </a:r>
            <a:r>
              <a:rPr lang="en-GB" sz="2400" i="1" dirty="0"/>
              <a:t>Television Sports Production</a:t>
            </a:r>
            <a:r>
              <a:rPr lang="en-GB" sz="2400" dirty="0"/>
              <a:t>)</a:t>
            </a:r>
          </a:p>
          <a:p>
            <a:endParaRPr lang="it-IT" sz="1500" dirty="0"/>
          </a:p>
        </p:txBody>
      </p:sp>
      <p:pic>
        <p:nvPicPr>
          <p:cNvPr id="6" name="Picture 5" descr="A diagram of a diagram&#10;&#10;AI-generated content may be incorrect.">
            <a:extLst>
              <a:ext uri="{FF2B5EF4-FFF2-40B4-BE49-F238E27FC236}">
                <a16:creationId xmlns:a16="http://schemas.microsoft.com/office/drawing/2014/main" id="{FB8BB61A-F3B4-E462-E98B-55EDC07BC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283" y="1690688"/>
            <a:ext cx="2904517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3558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83218-0EFC-E54B-3DF4-EE4F23D01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5B307B57-2A92-445D-1811-8E4104C676D3}"/>
              </a:ext>
            </a:extLst>
          </p:cNvPr>
          <p:cNvSpPr/>
          <p:nvPr/>
        </p:nvSpPr>
        <p:spPr>
          <a:xfrm>
            <a:off x="9002897" y="1969559"/>
            <a:ext cx="1800570" cy="392345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F3F20AE-FC55-C203-53D7-DB80851C9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b">
            <a:normAutofit/>
          </a:bodyPr>
          <a:lstStyle/>
          <a:p>
            <a:r>
              <a:rPr lang="it-IT" sz="3700"/>
              <a:t>Case Study – Instant Replay and Ultramotion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038C6E-6557-3B36-B45C-29F9562673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579225" cy="4351338"/>
          </a:xfrm>
        </p:spPr>
        <p:txBody>
          <a:bodyPr>
            <a:normAutofit/>
          </a:bodyPr>
          <a:lstStyle/>
          <a:p>
            <a:endParaRPr lang="en-GB" sz="2200" dirty="0"/>
          </a:p>
          <a:p>
            <a:endParaRPr lang="en-GB" sz="2200" b="1"/>
          </a:p>
          <a:p>
            <a:pPr algn="ctr"/>
            <a:r>
              <a:rPr lang="en-GB" sz="2200" b="1" dirty="0"/>
              <a:t>Legacy vs. </a:t>
            </a:r>
            <a:r>
              <a:rPr lang="en-GB" sz="2200" b="1"/>
              <a:t>Current</a:t>
            </a:r>
            <a:endParaRPr lang="en-GB" sz="2200"/>
          </a:p>
          <a:p>
            <a:pPr algn="ctr"/>
            <a:r>
              <a:rPr lang="en-GB" sz="2200"/>
              <a:t>+</a:t>
            </a:r>
          </a:p>
          <a:p>
            <a:pPr algn="ctr"/>
            <a:r>
              <a:rPr lang="en-GB" sz="2200" b="1"/>
              <a:t>Future systems</a:t>
            </a:r>
          </a:p>
          <a:p>
            <a:pPr algn="ctr"/>
            <a:r>
              <a:rPr lang="en-GB" sz="2200"/>
              <a:t>=</a:t>
            </a:r>
          </a:p>
          <a:p>
            <a:pPr algn="ctr"/>
            <a:r>
              <a:rPr lang="en-GB" sz="2200" b="1"/>
              <a:t>Visual</a:t>
            </a:r>
            <a:r>
              <a:rPr lang="en-GB" sz="2200" b="1" dirty="0"/>
              <a:t> language</a:t>
            </a:r>
            <a:endParaRPr lang="en-GB" sz="2200" b="1"/>
          </a:p>
          <a:p>
            <a:endParaRPr lang="it-IT" sz="2200" dirty="0"/>
          </a:p>
        </p:txBody>
      </p:sp>
      <p:pic>
        <p:nvPicPr>
          <p:cNvPr id="10" name="Immagine 9" descr="Immagine che contiene Elettrodomestico, elettrodomestico da cucina, fornello, strumento&#10;&#10;Descrizione generata automaticamente">
            <a:extLst>
              <a:ext uri="{FF2B5EF4-FFF2-40B4-BE49-F238E27FC236}">
                <a16:creationId xmlns:a16="http://schemas.microsoft.com/office/drawing/2014/main" id="{B12479F1-02D6-86A4-369E-FEC72CFDB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897" y="1969560"/>
            <a:ext cx="1793977" cy="1373514"/>
          </a:xfrm>
          <a:prstGeom prst="rect">
            <a:avLst/>
          </a:prstGeom>
        </p:spPr>
      </p:pic>
      <p:pic>
        <p:nvPicPr>
          <p:cNvPr id="6" name="Immagine 5" descr="Immagine che contiene elettronica, Ingegneria elettronica, macchina, testo&#10;&#10;Descrizione generata automaticamente">
            <a:extLst>
              <a:ext uri="{FF2B5EF4-FFF2-40B4-BE49-F238E27FC236}">
                <a16:creationId xmlns:a16="http://schemas.microsoft.com/office/drawing/2014/main" id="{F0A60055-F68C-9C3B-0A32-8BE0A5684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2612" y="3388067"/>
            <a:ext cx="1784262" cy="1341654"/>
          </a:xfrm>
          <a:prstGeom prst="rect">
            <a:avLst/>
          </a:prstGeom>
        </p:spPr>
      </p:pic>
      <p:pic>
        <p:nvPicPr>
          <p:cNvPr id="8" name="Immagine 7" descr="Immagine che contiene elettronica, testo, schermata, multimediale&#10;&#10;Descrizione generata automaticamente">
            <a:extLst>
              <a:ext uri="{FF2B5EF4-FFF2-40B4-BE49-F238E27FC236}">
                <a16:creationId xmlns:a16="http://schemas.microsoft.com/office/drawing/2014/main" id="{5D5A82E7-CFE4-CD17-11C7-02E31144D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896" y="4764494"/>
            <a:ext cx="1800569" cy="112852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0EE4030-B840-DD75-057C-5A1B1735F0C8}"/>
              </a:ext>
            </a:extLst>
          </p:cNvPr>
          <p:cNvSpPr txBox="1"/>
          <p:nvPr/>
        </p:nvSpPr>
        <p:spPr>
          <a:xfrm>
            <a:off x="7429397" y="2469418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1950 – 1970</a:t>
            </a:r>
          </a:p>
          <a:p>
            <a:r>
              <a:rPr lang="it-IT" err="1"/>
              <a:t>Analog</a:t>
            </a:r>
            <a:r>
              <a:rPr lang="it-IT"/>
              <a:t> Film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D208B48-9B2A-914C-C189-842939E6CEED}"/>
              </a:ext>
            </a:extLst>
          </p:cNvPr>
          <p:cNvSpPr txBox="1"/>
          <p:nvPr/>
        </p:nvSpPr>
        <p:spPr>
          <a:xfrm>
            <a:off x="7426373" y="3689562"/>
            <a:ext cx="11785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1965 – 2005</a:t>
            </a:r>
            <a:br>
              <a:rPr lang="it-IT"/>
            </a:br>
            <a:r>
              <a:rPr lang="it-IT"/>
              <a:t>Tape-</a:t>
            </a:r>
            <a:r>
              <a:rPr lang="it-IT" err="1"/>
              <a:t>based</a:t>
            </a:r>
            <a:endParaRPr lang="it-IT"/>
          </a:p>
          <a:p>
            <a:r>
              <a:rPr lang="it-IT" err="1"/>
              <a:t>Mechanical</a:t>
            </a:r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C3C98EE-891F-789D-9163-302EA2894129}"/>
              </a:ext>
            </a:extLst>
          </p:cNvPr>
          <p:cNvSpPr txBox="1"/>
          <p:nvPr/>
        </p:nvSpPr>
        <p:spPr>
          <a:xfrm>
            <a:off x="7426373" y="5103468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2000 – Today</a:t>
            </a:r>
          </a:p>
          <a:p>
            <a:r>
              <a:rPr lang="it-IT"/>
              <a:t>Digital</a:t>
            </a:r>
          </a:p>
        </p:txBody>
      </p: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6F5FDEB7-A1E5-39AD-D1BB-ED869D72EB1B}"/>
              </a:ext>
            </a:extLst>
          </p:cNvPr>
          <p:cNvCxnSpPr/>
          <p:nvPr/>
        </p:nvCxnSpPr>
        <p:spPr>
          <a:xfrm>
            <a:off x="7501466" y="2997240"/>
            <a:ext cx="14948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8603C255-43EB-2CEC-9788-8B2F9E21CFF2}"/>
              </a:ext>
            </a:extLst>
          </p:cNvPr>
          <p:cNvCxnSpPr/>
          <p:nvPr/>
        </p:nvCxnSpPr>
        <p:spPr>
          <a:xfrm>
            <a:off x="7501466" y="4401760"/>
            <a:ext cx="14948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6BECD58D-2590-054B-B293-4EB002A7DF5B}"/>
              </a:ext>
            </a:extLst>
          </p:cNvPr>
          <p:cNvCxnSpPr/>
          <p:nvPr/>
        </p:nvCxnSpPr>
        <p:spPr>
          <a:xfrm>
            <a:off x="7494872" y="5622085"/>
            <a:ext cx="14948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65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3DB26-6FB1-2AFA-658F-26305FD92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1E84A0-786A-CF1C-9AF7-4C64CD957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b">
            <a:normAutofit/>
          </a:bodyPr>
          <a:lstStyle/>
          <a:p>
            <a:r>
              <a:rPr lang="it-IT"/>
              <a:t>Key </a:t>
            </a:r>
            <a:r>
              <a:rPr lang="it-IT" err="1"/>
              <a:t>Findings</a:t>
            </a:r>
            <a:r>
              <a:rPr lang="it-IT"/>
              <a:t> and </a:t>
            </a:r>
            <a:r>
              <a:rPr lang="it-IT" err="1"/>
              <a:t>Reflections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ED726D-67FF-AE09-31D2-5B4EB70D74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endParaRPr lang="en-GB" sz="2200" dirty="0"/>
          </a:p>
          <a:p>
            <a:r>
              <a:rPr lang="en-GB" sz="2200" b="1"/>
              <a:t>Practical</a:t>
            </a:r>
            <a:r>
              <a:rPr lang="en-GB" sz="2200" b="1" dirty="0"/>
              <a:t> knowledge </a:t>
            </a:r>
            <a:r>
              <a:rPr lang="en-GB" sz="2200"/>
              <a:t>shaped</a:t>
            </a:r>
            <a:r>
              <a:rPr lang="en-GB" sz="2200" dirty="0"/>
              <a:t> the structure</a:t>
            </a:r>
          </a:p>
          <a:p>
            <a:endParaRPr lang="en-GB" sz="2200" dirty="0"/>
          </a:p>
          <a:p>
            <a:r>
              <a:rPr lang="en-GB" sz="2200" b="1" dirty="0"/>
              <a:t>Theory </a:t>
            </a:r>
            <a:r>
              <a:rPr lang="en-GB" sz="2200"/>
              <a:t>and</a:t>
            </a:r>
            <a:r>
              <a:rPr lang="en-GB" sz="2200" b="1" dirty="0"/>
              <a:t> practice </a:t>
            </a:r>
            <a:r>
              <a:rPr lang="en-GB" sz="2200" dirty="0"/>
              <a:t>critically aligned</a:t>
            </a:r>
          </a:p>
          <a:p>
            <a:endParaRPr lang="en-GB" sz="2200" dirty="0"/>
          </a:p>
          <a:p>
            <a:r>
              <a:rPr lang="en-GB" sz="2200" dirty="0"/>
              <a:t>Toward a </a:t>
            </a:r>
            <a:r>
              <a:rPr lang="en-GB" sz="2200" b="1" dirty="0"/>
              <a:t>humanistic vision </a:t>
            </a:r>
            <a:r>
              <a:rPr lang="en-GB" sz="2200" dirty="0"/>
              <a:t>of technology</a:t>
            </a:r>
          </a:p>
          <a:p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BA66EB4-F269-5963-3DB5-E5E336C1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315" y="1825625"/>
            <a:ext cx="479848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02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E4B5FA-C48F-9D1D-F781-AD7595353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b"/>
          <a:lstStyle/>
          <a:p>
            <a:r>
              <a:rPr lang="it-IT" dirty="0" err="1">
                <a:latin typeface="Tahoma"/>
                <a:ea typeface="Tahoma"/>
                <a:cs typeface="Tahoma"/>
              </a:rPr>
              <a:t>Theoretical</a:t>
            </a:r>
            <a:r>
              <a:rPr lang="it-IT" dirty="0">
                <a:latin typeface="Tahoma"/>
                <a:ea typeface="Tahoma"/>
                <a:cs typeface="Tahoma"/>
              </a:rPr>
              <a:t> Insight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000800-00FD-35AE-E6B5-C5E33E2E1F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lIns="91440" tIns="45720" rIns="91440" bIns="45720" anchor="t"/>
          <a:lstStyle/>
          <a:p>
            <a:pPr marL="285750" indent="-285750">
              <a:buFont typeface="Arial"/>
              <a:buChar char="•"/>
            </a:pPr>
            <a:r>
              <a:rPr lang="it-IT" sz="2400" b="1" dirty="0" err="1">
                <a:latin typeface="Tahoma"/>
                <a:ea typeface="Tahoma"/>
                <a:cs typeface="Tahoma"/>
              </a:rPr>
              <a:t>Empirical</a:t>
            </a:r>
            <a:r>
              <a:rPr lang="it-IT" sz="2400" b="1" dirty="0">
                <a:latin typeface="Tahoma"/>
                <a:ea typeface="Tahoma"/>
                <a:cs typeface="Tahoma"/>
              </a:rPr>
              <a:t> 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confirmation</a:t>
            </a:r>
            <a:r>
              <a:rPr lang="it-IT" sz="2400" b="1" dirty="0">
                <a:latin typeface="Tahoma"/>
                <a:ea typeface="Tahoma"/>
                <a:cs typeface="Tahoma"/>
              </a:rPr>
              <a:t> of cultural, 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technological</a:t>
            </a:r>
            <a:r>
              <a:rPr lang="it-IT" sz="2400" b="1" dirty="0">
                <a:latin typeface="Tahoma"/>
                <a:ea typeface="Tahoma"/>
                <a:cs typeface="Tahoma"/>
              </a:rPr>
              <a:t>, and media 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development</a:t>
            </a:r>
            <a:r>
              <a:rPr lang="it-IT" sz="2400" b="1" dirty="0">
                <a:latin typeface="Tahoma"/>
                <a:ea typeface="Tahoma"/>
                <a:cs typeface="Tahoma"/>
              </a:rPr>
              <a:t> 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through</a:t>
            </a:r>
            <a:r>
              <a:rPr lang="it-IT" sz="2400" b="1" dirty="0">
                <a:latin typeface="Tahoma"/>
                <a:ea typeface="Tahoma"/>
                <a:cs typeface="Tahoma"/>
              </a:rPr>
              <a:t> an “event-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based</a:t>
            </a:r>
            <a:r>
              <a:rPr lang="it-IT" sz="2400" b="1" dirty="0">
                <a:latin typeface="Tahoma"/>
                <a:ea typeface="Tahoma"/>
                <a:cs typeface="Tahoma"/>
              </a:rPr>
              <a:t>” </a:t>
            </a:r>
            <a:r>
              <a:rPr lang="it-IT" sz="2400" b="1" dirty="0" err="1">
                <a:latin typeface="Tahoma"/>
                <a:ea typeface="Tahoma"/>
                <a:cs typeface="Tahoma"/>
              </a:rPr>
              <a:t>logic</a:t>
            </a:r>
            <a:r>
              <a:rPr lang="it-IT" sz="2400" dirty="0">
                <a:latin typeface="Tahoma"/>
                <a:ea typeface="Tahoma"/>
                <a:cs typeface="Tahoma"/>
              </a:rPr>
              <a:t> → the event </a:t>
            </a:r>
            <a:r>
              <a:rPr lang="it-IT" sz="2400" dirty="0" err="1">
                <a:latin typeface="Tahoma"/>
                <a:ea typeface="Tahoma"/>
                <a:cs typeface="Tahoma"/>
              </a:rPr>
              <a:t>as</a:t>
            </a:r>
            <a:r>
              <a:rPr lang="it-IT" sz="2400" dirty="0">
                <a:latin typeface="Tahoma"/>
                <a:ea typeface="Tahoma"/>
                <a:cs typeface="Tahoma"/>
              </a:rPr>
              <a:t> an </a:t>
            </a:r>
            <a:r>
              <a:rPr lang="it-IT" sz="2400" dirty="0" err="1">
                <a:latin typeface="Tahoma"/>
                <a:ea typeface="Tahoma"/>
                <a:cs typeface="Tahoma"/>
              </a:rPr>
              <a:t>effect</a:t>
            </a:r>
            <a:r>
              <a:rPr lang="it-IT" sz="2400" dirty="0">
                <a:latin typeface="Tahoma"/>
                <a:ea typeface="Tahoma"/>
                <a:cs typeface="Tahoma"/>
              </a:rPr>
              <a:t> </a:t>
            </a:r>
            <a:r>
              <a:rPr lang="it-IT" sz="2400" dirty="0" err="1">
                <a:latin typeface="Tahoma"/>
                <a:ea typeface="Tahoma"/>
                <a:cs typeface="Tahoma"/>
              </a:rPr>
              <a:t>that</a:t>
            </a:r>
            <a:r>
              <a:rPr lang="it-IT" sz="2400" dirty="0">
                <a:latin typeface="Tahoma"/>
                <a:ea typeface="Tahoma"/>
                <a:cs typeface="Tahoma"/>
              </a:rPr>
              <a:t> </a:t>
            </a:r>
            <a:r>
              <a:rPr lang="it-IT" sz="2400" dirty="0" err="1">
                <a:latin typeface="Tahoma"/>
                <a:ea typeface="Tahoma"/>
                <a:cs typeface="Tahoma"/>
              </a:rPr>
              <a:t>retroactively</a:t>
            </a:r>
            <a:r>
              <a:rPr lang="it-IT" sz="2400" dirty="0">
                <a:latin typeface="Tahoma"/>
                <a:ea typeface="Tahoma"/>
                <a:cs typeface="Tahoma"/>
              </a:rPr>
              <a:t> </a:t>
            </a:r>
            <a:r>
              <a:rPr lang="it-IT" sz="2400" dirty="0" err="1">
                <a:latin typeface="Tahoma"/>
                <a:ea typeface="Tahoma"/>
                <a:cs typeface="Tahoma"/>
              </a:rPr>
              <a:t>determines</a:t>
            </a:r>
            <a:r>
              <a:rPr lang="it-IT" sz="2400" dirty="0">
                <a:latin typeface="Tahoma"/>
                <a:ea typeface="Tahoma"/>
                <a:cs typeface="Tahoma"/>
              </a:rPr>
              <a:t> the cause and </a:t>
            </a:r>
            <a:r>
              <a:rPr lang="it-IT" sz="2400" dirty="0" err="1">
                <a:latin typeface="Tahoma"/>
                <a:ea typeface="Tahoma"/>
                <a:cs typeface="Tahoma"/>
              </a:rPr>
              <a:t>imposes</a:t>
            </a:r>
            <a:r>
              <a:rPr lang="it-IT" sz="2400" dirty="0">
                <a:latin typeface="Tahoma"/>
                <a:ea typeface="Tahoma"/>
                <a:cs typeface="Tahoma"/>
              </a:rPr>
              <a:t> a </a:t>
            </a:r>
            <a:r>
              <a:rPr lang="it-IT" sz="2400" dirty="0" err="1">
                <a:latin typeface="Tahoma"/>
                <a:ea typeface="Tahoma"/>
                <a:cs typeface="Tahoma"/>
              </a:rPr>
              <a:t>semantics</a:t>
            </a:r>
            <a:r>
              <a:rPr lang="it-IT" sz="2400" dirty="0">
                <a:latin typeface="Tahoma"/>
                <a:ea typeface="Tahoma"/>
                <a:cs typeface="Tahoma"/>
              </a:rPr>
              <a:t> (cf. </a:t>
            </a:r>
            <a:r>
              <a:rPr lang="it-IT" sz="2400" dirty="0" err="1">
                <a:latin typeface="Tahoma"/>
                <a:ea typeface="Tahoma"/>
                <a:cs typeface="Tahoma"/>
              </a:rPr>
              <a:t>Žižek</a:t>
            </a:r>
            <a:r>
              <a:rPr lang="it-IT" sz="2400" dirty="0">
                <a:latin typeface="Tahoma"/>
                <a:ea typeface="Tahoma"/>
                <a:cs typeface="Tahoma"/>
              </a:rPr>
              <a:t> 2014).</a:t>
            </a:r>
          </a:p>
          <a:p>
            <a:pPr marL="285750" indent="-285750">
              <a:buFont typeface="Arial"/>
              <a:buChar char="•"/>
            </a:pPr>
            <a:r>
              <a:rPr lang="it-IT" sz="2400" b="1" err="1">
                <a:latin typeface="Tahoma"/>
                <a:ea typeface="Tahoma"/>
                <a:cs typeface="Tahoma"/>
              </a:rPr>
              <a:t>Necessary</a:t>
            </a:r>
            <a:r>
              <a:rPr lang="it-IT" sz="2400" b="1" dirty="0">
                <a:latin typeface="Tahoma"/>
                <a:ea typeface="Tahoma"/>
                <a:cs typeface="Tahoma"/>
              </a:rPr>
              <a:t> </a:t>
            </a:r>
            <a:r>
              <a:rPr lang="it-IT" sz="2400" b="1" err="1">
                <a:latin typeface="Tahoma"/>
                <a:ea typeface="Tahoma"/>
                <a:cs typeface="Tahoma"/>
              </a:rPr>
              <a:t>conjuncture</a:t>
            </a:r>
            <a:r>
              <a:rPr lang="it-IT" sz="2400" b="1" dirty="0">
                <a:latin typeface="Tahoma"/>
                <a:ea typeface="Tahoma"/>
                <a:cs typeface="Tahoma"/>
              </a:rPr>
              <a:t> </a:t>
            </a:r>
            <a:r>
              <a:rPr lang="it-IT" sz="2400" b="1" err="1">
                <a:latin typeface="Tahoma"/>
                <a:ea typeface="Tahoma"/>
                <a:cs typeface="Tahoma"/>
              </a:rPr>
              <a:t>between</a:t>
            </a:r>
            <a:r>
              <a:rPr lang="it-IT" sz="2400" b="1" dirty="0">
                <a:latin typeface="Tahoma"/>
                <a:ea typeface="Tahoma"/>
                <a:cs typeface="Tahoma"/>
              </a:rPr>
              <a:t> socio-technical systems and </a:t>
            </a:r>
            <a:r>
              <a:rPr lang="it-IT" sz="2400" b="1" err="1">
                <a:latin typeface="Tahoma"/>
                <a:ea typeface="Tahoma"/>
                <a:cs typeface="Tahoma"/>
              </a:rPr>
              <a:t>epistemic</a:t>
            </a:r>
            <a:r>
              <a:rPr lang="it-IT" sz="2400" b="1" dirty="0">
                <a:latin typeface="Tahoma"/>
                <a:ea typeface="Tahoma"/>
                <a:cs typeface="Tahoma"/>
              </a:rPr>
              <a:t> </a:t>
            </a:r>
            <a:r>
              <a:rPr lang="it-IT" sz="2400" b="1" err="1">
                <a:latin typeface="Tahoma"/>
                <a:ea typeface="Tahoma"/>
                <a:cs typeface="Tahoma"/>
              </a:rPr>
              <a:t>horizons</a:t>
            </a:r>
            <a:r>
              <a:rPr lang="it-IT" sz="2400" b="1" dirty="0">
                <a:latin typeface="Tahoma"/>
                <a:ea typeface="Tahoma"/>
                <a:cs typeface="Tahoma"/>
              </a:rPr>
              <a:t>: </a:t>
            </a:r>
            <a:r>
              <a:rPr lang="it-IT" sz="2400" b="1" err="1">
                <a:latin typeface="Tahoma"/>
                <a:ea typeface="Tahoma"/>
                <a:cs typeface="Tahoma"/>
              </a:rPr>
              <a:t>towards</a:t>
            </a:r>
            <a:r>
              <a:rPr lang="it-IT" sz="2400" b="1" dirty="0">
                <a:latin typeface="Tahoma"/>
                <a:ea typeface="Tahoma"/>
                <a:cs typeface="Tahoma"/>
              </a:rPr>
              <a:t> a technical </a:t>
            </a:r>
            <a:r>
              <a:rPr lang="it-IT" sz="2400" b="1" err="1">
                <a:latin typeface="Tahoma"/>
                <a:ea typeface="Tahoma"/>
                <a:cs typeface="Tahoma"/>
              </a:rPr>
              <a:t>humanism</a:t>
            </a:r>
            <a:r>
              <a:rPr lang="it-IT" sz="2400" dirty="0">
                <a:latin typeface="Tahoma"/>
                <a:ea typeface="Tahoma"/>
                <a:cs typeface="Tahoma"/>
              </a:rPr>
              <a:t> (cf. works by Eugeni; Latour).</a:t>
            </a:r>
          </a:p>
          <a:p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130118A-EE9F-9EFA-9D30-0A0D3CB93C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pPr marL="285750" indent="-285750">
              <a:buFont typeface="Arial,Sans-Serif"/>
              <a:buChar char="•"/>
            </a:pPr>
            <a:r>
              <a:rPr lang="it-IT" sz="2000" b="1" dirty="0">
                <a:latin typeface="Tahoma"/>
                <a:ea typeface="Tahoma"/>
                <a:cs typeface="Tahoma"/>
              </a:rPr>
              <a:t>Not </a:t>
            </a:r>
            <a:r>
              <a:rPr lang="it-IT" sz="2000" b="1" err="1">
                <a:latin typeface="Tahoma"/>
                <a:ea typeface="Tahoma"/>
                <a:cs typeface="Tahoma"/>
              </a:rPr>
              <a:t>interdisciplinarity</a:t>
            </a:r>
            <a:r>
              <a:rPr lang="it-IT" sz="2000" b="1" dirty="0">
                <a:latin typeface="Tahoma"/>
                <a:ea typeface="Tahoma"/>
                <a:cs typeface="Tahoma"/>
              </a:rPr>
              <a:t>, </a:t>
            </a:r>
            <a:r>
              <a:rPr lang="it-IT" sz="2000" b="1" err="1">
                <a:latin typeface="Tahoma"/>
                <a:ea typeface="Tahoma"/>
                <a:cs typeface="Tahoma"/>
              </a:rPr>
              <a:t>but</a:t>
            </a:r>
            <a:r>
              <a:rPr lang="it-IT" sz="2000" b="1" dirty="0">
                <a:latin typeface="Tahoma"/>
                <a:ea typeface="Tahoma"/>
                <a:cs typeface="Tahoma"/>
              </a:rPr>
              <a:t> inter-</a:t>
            </a:r>
            <a:r>
              <a:rPr lang="it-IT" sz="2000" b="1" err="1">
                <a:latin typeface="Tahoma"/>
                <a:ea typeface="Tahoma"/>
                <a:cs typeface="Tahoma"/>
              </a:rPr>
              <a:t>epistemology</a:t>
            </a:r>
            <a:r>
              <a:rPr lang="it-IT" sz="2000" b="1" dirty="0">
                <a:latin typeface="Tahoma"/>
                <a:ea typeface="Tahoma"/>
                <a:cs typeface="Tahoma"/>
              </a:rPr>
              <a:t> (a </a:t>
            </a:r>
            <a:r>
              <a:rPr lang="it-IT" sz="2000" b="1" err="1">
                <a:latin typeface="Tahoma"/>
                <a:ea typeface="Tahoma"/>
                <a:cs typeface="Tahoma"/>
              </a:rPr>
              <a:t>crossroads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err="1">
                <a:latin typeface="Tahoma"/>
                <a:ea typeface="Tahoma"/>
                <a:cs typeface="Tahoma"/>
              </a:rPr>
              <a:t>between</a:t>
            </a:r>
            <a:r>
              <a:rPr lang="it-IT" sz="2000" b="1" dirty="0">
                <a:latin typeface="Tahoma"/>
                <a:ea typeface="Tahoma"/>
                <a:cs typeface="Tahoma"/>
              </a:rPr>
              <a:t> technical, </a:t>
            </a:r>
            <a:r>
              <a:rPr lang="it-IT" sz="2000" b="1" err="1">
                <a:latin typeface="Tahoma"/>
                <a:ea typeface="Tahoma"/>
                <a:cs typeface="Tahoma"/>
              </a:rPr>
              <a:t>aesthetic</a:t>
            </a:r>
            <a:r>
              <a:rPr lang="it-IT" sz="2000" b="1" dirty="0">
                <a:latin typeface="Tahoma"/>
                <a:ea typeface="Tahoma"/>
                <a:cs typeface="Tahoma"/>
              </a:rPr>
              <a:t>, and </a:t>
            </a:r>
            <a:r>
              <a:rPr lang="it-IT" sz="2000" b="1" err="1">
                <a:latin typeface="Tahoma"/>
                <a:ea typeface="Tahoma"/>
                <a:cs typeface="Tahoma"/>
              </a:rPr>
              <a:t>ethical</a:t>
            </a:r>
            <a:r>
              <a:rPr lang="it-IT" sz="2000" b="1" dirty="0">
                <a:latin typeface="Tahoma"/>
                <a:ea typeface="Tahoma"/>
                <a:cs typeface="Tahoma"/>
              </a:rPr>
              <a:t> truth </a:t>
            </a:r>
            <a:r>
              <a:rPr lang="it-IT" sz="2000" b="1" err="1">
                <a:latin typeface="Tahoma"/>
                <a:ea typeface="Tahoma"/>
                <a:cs typeface="Tahoma"/>
              </a:rPr>
              <a:t>horizons</a:t>
            </a:r>
            <a:r>
              <a:rPr lang="it-IT" sz="2000" b="1" dirty="0">
                <a:latin typeface="Tahoma"/>
                <a:ea typeface="Tahoma"/>
                <a:cs typeface="Tahoma"/>
              </a:rPr>
              <a:t>)</a:t>
            </a:r>
            <a:r>
              <a:rPr lang="it-IT" sz="2000" dirty="0">
                <a:latin typeface="Tahoma"/>
                <a:ea typeface="Tahoma"/>
                <a:cs typeface="Tahoma"/>
              </a:rPr>
              <a:t> (cf. </a:t>
            </a:r>
            <a:r>
              <a:rPr lang="it-IT" sz="2000" err="1">
                <a:latin typeface="Tahoma"/>
                <a:ea typeface="Tahoma"/>
                <a:cs typeface="Tahoma"/>
              </a:rPr>
              <a:t>Stiegler</a:t>
            </a:r>
            <a:r>
              <a:rPr lang="it-IT" sz="2000" dirty="0">
                <a:latin typeface="Tahoma"/>
                <a:ea typeface="Tahoma"/>
                <a:cs typeface="Tahoma"/>
              </a:rPr>
              <a:t> 1994; </a:t>
            </a:r>
            <a:r>
              <a:rPr lang="it-IT" sz="2000" err="1">
                <a:latin typeface="Tahoma"/>
                <a:ea typeface="Tahoma"/>
                <a:cs typeface="Tahoma"/>
              </a:rPr>
              <a:t>Simondon</a:t>
            </a:r>
            <a:r>
              <a:rPr lang="it-IT" sz="2000" dirty="0">
                <a:latin typeface="Tahoma"/>
                <a:ea typeface="Tahoma"/>
                <a:cs typeface="Tahoma"/>
              </a:rPr>
              <a:t>).</a:t>
            </a:r>
            <a:endParaRPr lang="en-US" sz="2000">
              <a:latin typeface="Tahoma"/>
              <a:ea typeface="Tahoma"/>
              <a:cs typeface="Tahoma"/>
            </a:endParaRPr>
          </a:p>
          <a:p>
            <a:pPr marL="285750" indent="-285750">
              <a:buFont typeface="Arial,Sans-Serif"/>
              <a:buChar char="•"/>
            </a:pPr>
            <a:r>
              <a:rPr lang="it-IT" sz="2000" b="1" dirty="0">
                <a:latin typeface="Tahoma"/>
                <a:ea typeface="Tahoma"/>
                <a:cs typeface="Tahoma"/>
              </a:rPr>
              <a:t>Critical </a:t>
            </a:r>
            <a:r>
              <a:rPr lang="it-IT" sz="2000" b="1" dirty="0" err="1">
                <a:latin typeface="Tahoma"/>
                <a:ea typeface="Tahoma"/>
                <a:cs typeface="Tahoma"/>
              </a:rPr>
              <a:t>alignment</a:t>
            </a:r>
            <a:r>
              <a:rPr lang="it-IT" sz="2000" b="1" dirty="0">
                <a:latin typeface="Tahoma"/>
                <a:ea typeface="Tahoma"/>
                <a:cs typeface="Tahoma"/>
              </a:rPr>
              <a:t> of the </a:t>
            </a:r>
            <a:r>
              <a:rPr lang="it-IT" sz="2000" b="1" dirty="0" err="1">
                <a:latin typeface="Tahoma"/>
                <a:ea typeface="Tahoma"/>
                <a:cs typeface="Tahoma"/>
              </a:rPr>
              <a:t>sports</a:t>
            </a:r>
            <a:r>
              <a:rPr lang="it-IT" sz="2000" b="1" dirty="0">
                <a:latin typeface="Tahoma"/>
                <a:ea typeface="Tahoma"/>
                <a:cs typeface="Tahoma"/>
              </a:rPr>
              <a:t> domain </a:t>
            </a:r>
            <a:r>
              <a:rPr lang="it-IT" sz="2000" b="1" dirty="0" err="1">
                <a:latin typeface="Tahoma"/>
                <a:ea typeface="Tahoma"/>
                <a:cs typeface="Tahoma"/>
              </a:rPr>
              <a:t>within</a:t>
            </a:r>
            <a:r>
              <a:rPr lang="it-IT" sz="2000" b="1" dirty="0">
                <a:latin typeface="Tahoma"/>
                <a:ea typeface="Tahoma"/>
                <a:cs typeface="Tahoma"/>
              </a:rPr>
              <a:t> the </a:t>
            </a:r>
            <a:r>
              <a:rPr lang="it-IT" sz="2000" b="1" dirty="0" err="1">
                <a:latin typeface="Tahoma"/>
                <a:ea typeface="Tahoma"/>
                <a:cs typeface="Tahoma"/>
              </a:rPr>
              <a:t>audiovisual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dirty="0" err="1">
                <a:latin typeface="Tahoma"/>
                <a:ea typeface="Tahoma"/>
                <a:cs typeface="Tahoma"/>
              </a:rPr>
              <a:t>horizon</a:t>
            </a:r>
            <a:r>
              <a:rPr lang="it-IT" sz="2000" b="1" dirty="0">
                <a:latin typeface="Tahoma"/>
                <a:ea typeface="Tahoma"/>
                <a:cs typeface="Tahoma"/>
              </a:rPr>
              <a:t>.</a:t>
            </a:r>
            <a:endParaRPr lang="it-IT" sz="2000" dirty="0">
              <a:latin typeface="Tahoma"/>
              <a:ea typeface="Tahoma"/>
              <a:cs typeface="Tahoma"/>
            </a:endParaRPr>
          </a:p>
          <a:p>
            <a:pPr marL="285750" indent="-285750">
              <a:buFont typeface="Arial,Sans-Serif"/>
              <a:buChar char="•"/>
            </a:pPr>
            <a:r>
              <a:rPr lang="it-IT" sz="2000" b="1" err="1">
                <a:latin typeface="Tahoma"/>
                <a:ea typeface="Tahoma"/>
                <a:cs typeface="Tahoma"/>
              </a:rPr>
              <a:t>Spherical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err="1">
                <a:latin typeface="Tahoma"/>
                <a:ea typeface="Tahoma"/>
                <a:cs typeface="Tahoma"/>
              </a:rPr>
              <a:t>perspective</a:t>
            </a:r>
            <a:r>
              <a:rPr lang="it-IT" sz="2000" b="1" dirty="0">
                <a:latin typeface="Tahoma"/>
                <a:ea typeface="Tahoma"/>
                <a:cs typeface="Tahoma"/>
              </a:rPr>
              <a:t> (</a:t>
            </a:r>
            <a:r>
              <a:rPr lang="it-IT" sz="2000" b="1" err="1">
                <a:latin typeface="Tahoma"/>
                <a:ea typeface="Tahoma"/>
                <a:cs typeface="Tahoma"/>
              </a:rPr>
              <a:t>multiperspectivity</a:t>
            </a:r>
            <a:r>
              <a:rPr lang="it-IT" sz="2000" b="1" dirty="0">
                <a:latin typeface="Tahoma"/>
                <a:ea typeface="Tahoma"/>
                <a:cs typeface="Tahoma"/>
              </a:rPr>
              <a:t>) in </a:t>
            </a:r>
            <a:r>
              <a:rPr lang="it-IT" sz="2000" b="1" err="1">
                <a:latin typeface="Tahoma"/>
                <a:ea typeface="Tahoma"/>
                <a:cs typeface="Tahoma"/>
              </a:rPr>
              <a:t>terms</a:t>
            </a:r>
            <a:r>
              <a:rPr lang="it-IT" sz="2000" b="1" dirty="0">
                <a:latin typeface="Tahoma"/>
                <a:ea typeface="Tahoma"/>
                <a:cs typeface="Tahoma"/>
              </a:rPr>
              <a:t> of skills, cultural </a:t>
            </a:r>
            <a:r>
              <a:rPr lang="it-IT" sz="2000" b="1" err="1">
                <a:latin typeface="Tahoma"/>
                <a:ea typeface="Tahoma"/>
                <a:cs typeface="Tahoma"/>
              </a:rPr>
              <a:t>affiliations</a:t>
            </a:r>
            <a:r>
              <a:rPr lang="it-IT" sz="2000" b="1" dirty="0">
                <a:latin typeface="Tahoma"/>
                <a:ea typeface="Tahoma"/>
                <a:cs typeface="Tahoma"/>
              </a:rPr>
              <a:t>, and </a:t>
            </a:r>
            <a:r>
              <a:rPr lang="it-IT" sz="2000" b="1" err="1">
                <a:latin typeface="Tahoma"/>
                <a:ea typeface="Tahoma"/>
                <a:cs typeface="Tahoma"/>
              </a:rPr>
              <a:t>professional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err="1">
                <a:latin typeface="Tahoma"/>
                <a:ea typeface="Tahoma"/>
                <a:cs typeface="Tahoma"/>
              </a:rPr>
              <a:t>experiences</a:t>
            </a:r>
            <a:r>
              <a:rPr lang="it-IT" sz="2000" b="1" dirty="0">
                <a:latin typeface="Tahoma"/>
                <a:ea typeface="Tahoma"/>
                <a:cs typeface="Tahoma"/>
              </a:rPr>
              <a:t> on the </a:t>
            </a:r>
            <a:r>
              <a:rPr lang="it-IT" sz="2000" b="1" err="1">
                <a:latin typeface="Tahoma"/>
                <a:ea typeface="Tahoma"/>
                <a:cs typeface="Tahoma"/>
              </a:rPr>
              <a:t>research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err="1">
                <a:latin typeface="Tahoma"/>
                <a:ea typeface="Tahoma"/>
                <a:cs typeface="Tahoma"/>
              </a:rPr>
              <a:t>object</a:t>
            </a:r>
            <a:r>
              <a:rPr lang="it-IT" sz="2000" b="1" dirty="0">
                <a:latin typeface="Tahoma"/>
                <a:ea typeface="Tahoma"/>
                <a:cs typeface="Tahoma"/>
              </a:rPr>
              <a:t> → </a:t>
            </a:r>
            <a:r>
              <a:rPr lang="it-IT" sz="2000" b="1" err="1">
                <a:latin typeface="Tahoma"/>
                <a:ea typeface="Tahoma"/>
                <a:cs typeface="Tahoma"/>
              </a:rPr>
              <a:t>transcendence</a:t>
            </a:r>
            <a:r>
              <a:rPr lang="it-IT" sz="2000" b="1" dirty="0">
                <a:latin typeface="Tahoma"/>
                <a:ea typeface="Tahoma"/>
                <a:cs typeface="Tahoma"/>
              </a:rPr>
              <a:t> of the </a:t>
            </a:r>
            <a:r>
              <a:rPr lang="it-IT" sz="2000" b="1" err="1">
                <a:latin typeface="Tahoma"/>
                <a:ea typeface="Tahoma"/>
                <a:cs typeface="Tahoma"/>
              </a:rPr>
              <a:t>research</a:t>
            </a:r>
            <a:r>
              <a:rPr lang="it-IT" sz="2000" b="1" dirty="0">
                <a:latin typeface="Tahoma"/>
                <a:ea typeface="Tahoma"/>
                <a:cs typeface="Tahoma"/>
              </a:rPr>
              <a:t> </a:t>
            </a:r>
            <a:r>
              <a:rPr lang="it-IT" sz="2000" b="1" err="1">
                <a:latin typeface="Tahoma"/>
                <a:ea typeface="Tahoma"/>
                <a:cs typeface="Tahoma"/>
              </a:rPr>
              <a:t>object</a:t>
            </a:r>
            <a:r>
              <a:rPr lang="it-IT" sz="2000" b="1" dirty="0">
                <a:latin typeface="Tahoma"/>
                <a:ea typeface="Tahoma"/>
                <a:cs typeface="Tahoma"/>
              </a:rPr>
              <a:t>.</a:t>
            </a:r>
            <a:endParaRPr lang="it-IT" sz="2400" dirty="0">
              <a:latin typeface="Tahoma"/>
              <a:ea typeface="Tahoma"/>
              <a:cs typeface="Tahoma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36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7D74F-EA81-9BA0-3479-E11BBFF87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4D857D-4EFD-9023-5BDE-87C6AB704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b">
            <a:normAutofit/>
          </a:bodyPr>
          <a:lstStyle/>
          <a:p>
            <a:r>
              <a:rPr lang="en-GB" dirty="0"/>
              <a:t>Why This Experience Matters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B7D91E-3409-5B59-D12B-EC551F0991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r>
              <a:rPr lang="en-GB" sz="2200" b="1"/>
              <a:t>Validate</a:t>
            </a:r>
            <a:r>
              <a:rPr lang="en-GB" sz="2200"/>
              <a:t> </a:t>
            </a:r>
            <a:r>
              <a:rPr lang="en-GB" sz="2200" dirty="0"/>
              <a:t>non-linear learning </a:t>
            </a:r>
            <a:r>
              <a:rPr lang="en-GB" sz="2200" b="1" dirty="0"/>
              <a:t>journeys</a:t>
            </a:r>
          </a:p>
          <a:p>
            <a:endParaRPr lang="en-GB" sz="2200" dirty="0"/>
          </a:p>
          <a:p>
            <a:r>
              <a:rPr lang="en-GB" sz="2200"/>
              <a:t>Connect </a:t>
            </a:r>
            <a:r>
              <a:rPr lang="en-GB" sz="2200" dirty="0"/>
              <a:t>field </a:t>
            </a:r>
            <a:r>
              <a:rPr lang="en-GB" sz="2200" b="1" dirty="0"/>
              <a:t>experience with academic </a:t>
            </a:r>
            <a:r>
              <a:rPr lang="en-GB" sz="2200" dirty="0"/>
              <a:t>frameworks</a:t>
            </a:r>
          </a:p>
          <a:p>
            <a:endParaRPr lang="en-GB" sz="2200" dirty="0"/>
          </a:p>
          <a:p>
            <a:r>
              <a:rPr lang="en-GB" sz="2200"/>
              <a:t>Enrich</a:t>
            </a:r>
            <a:r>
              <a:rPr lang="en-GB" sz="2200" dirty="0"/>
              <a:t> </a:t>
            </a:r>
            <a:r>
              <a:rPr lang="en-GB" sz="2200" b="1" dirty="0"/>
              <a:t>teaching with real-world </a:t>
            </a:r>
            <a:r>
              <a:rPr lang="en-GB" sz="2200" dirty="0"/>
              <a:t>insight</a:t>
            </a:r>
          </a:p>
          <a:p>
            <a:endParaRPr lang="en-GB" sz="2000" dirty="0"/>
          </a:p>
          <a:p>
            <a:endParaRPr lang="it-IT" sz="2000" dirty="0"/>
          </a:p>
        </p:txBody>
      </p:sp>
      <p:pic>
        <p:nvPicPr>
          <p:cNvPr id="5" name="Picture 4" descr="A black and white image of a bank and a lock&#10;&#10;AI-generated content may be incorrect.">
            <a:extLst>
              <a:ext uri="{FF2B5EF4-FFF2-40B4-BE49-F238E27FC236}">
                <a16:creationId xmlns:a16="http://schemas.microsoft.com/office/drawing/2014/main" id="{CA9AB48D-A29D-F1E9-67AD-7292BBC18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271935"/>
            <a:ext cx="5181600" cy="3458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0942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9F7E8BF-29CD-1F98-2EBF-6459360EE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Thank </a:t>
            </a:r>
            <a:r>
              <a:rPr lang="it-IT" dirty="0" err="1"/>
              <a:t>You</a:t>
            </a:r>
            <a:endParaRPr lang="it-IT" dirty="0"/>
          </a:p>
          <a:p>
            <a:r>
              <a:rPr lang="it-IT" sz="1200" dirty="0"/>
              <a:t>Fabrizio Priami with Bruno Surace University of Turin – CAM </a:t>
            </a:r>
            <a:r>
              <a:rPr lang="it-IT" sz="1200"/>
              <a:t>fabrizio.priami@unito.it</a:t>
            </a:r>
            <a:r>
              <a:rPr lang="it-IT" sz="1200" dirty="0"/>
              <a:t> – b.surace@unito.it</a:t>
            </a:r>
          </a:p>
        </p:txBody>
      </p:sp>
    </p:spTree>
    <p:extLst>
      <p:ext uri="{BB962C8B-B14F-4D97-AF65-F5344CB8AC3E}">
        <p14:creationId xmlns:p14="http://schemas.microsoft.com/office/powerpoint/2010/main" val="35620573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UniGe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1A9BFC"/>
      </a:accent1>
      <a:accent2>
        <a:srgbClr val="1A9BFC"/>
      </a:accent2>
      <a:accent3>
        <a:srgbClr val="1A9BFC"/>
      </a:accent3>
      <a:accent4>
        <a:srgbClr val="1A9BFC"/>
      </a:accent4>
      <a:accent5>
        <a:srgbClr val="1A9BFC"/>
      </a:accent5>
      <a:accent6>
        <a:srgbClr val="002677"/>
      </a:accent6>
      <a:hlink>
        <a:srgbClr val="1A9BFC"/>
      </a:hlink>
      <a:folHlink>
        <a:srgbClr val="00D7F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363</Words>
  <Application>Microsoft Macintosh PowerPoint</Application>
  <PresentationFormat>Widescreen</PresentationFormat>
  <Paragraphs>74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Tahoma</vt:lpstr>
      <vt:lpstr>Fira Sans Medium</vt:lpstr>
      <vt:lpstr>Arial</vt:lpstr>
      <vt:lpstr>Calibri</vt:lpstr>
      <vt:lpstr>Arial,Sans-Serif</vt:lpstr>
      <vt:lpstr>Roboto Slab</vt:lpstr>
      <vt:lpstr>Tema di Office</vt:lpstr>
      <vt:lpstr>Personalizza struttura</vt:lpstr>
      <vt:lpstr>From Sports Television Directing to Academic Research</vt:lpstr>
      <vt:lpstr>My Academic and Professional Journey</vt:lpstr>
      <vt:lpstr>Research Aim and Motivation</vt:lpstr>
      <vt:lpstr>Research Methodology</vt:lpstr>
      <vt:lpstr>Case Study – Instant Replay and Ultramotion</vt:lpstr>
      <vt:lpstr>Key Findings and Reflections</vt:lpstr>
      <vt:lpstr>Theoretical Insight</vt:lpstr>
      <vt:lpstr>Why This Experience Matters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Guerra</dc:creator>
  <cp:lastModifiedBy>Fabrizio Priami</cp:lastModifiedBy>
  <cp:revision>24</cp:revision>
  <dcterms:modified xsi:type="dcterms:W3CDTF">2025-09-09T07:31:03Z</dcterms:modified>
</cp:coreProperties>
</file>