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1" r:id="rId2"/>
    <p:sldId id="337" r:id="rId3"/>
    <p:sldId id="326" r:id="rId4"/>
    <p:sldId id="327" r:id="rId5"/>
    <p:sldId id="328" r:id="rId6"/>
    <p:sldId id="329" r:id="rId7"/>
    <p:sldId id="330" r:id="rId8"/>
    <p:sldId id="257"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7365D"/>
    <a:srgbClr val="E9FEE6"/>
    <a:srgbClr val="18A7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2757" autoAdjust="0"/>
  </p:normalViewPr>
  <p:slideViewPr>
    <p:cSldViewPr snapToGrid="0">
      <p:cViewPr varScale="1">
        <p:scale>
          <a:sx n="60" d="100"/>
          <a:sy n="60" d="100"/>
        </p:scale>
        <p:origin x="1140" y="6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r>
              <a:rPr lang="en-GB" sz="2000" dirty="0"/>
              <a:t>Cost per 1 gram of catalyst</a:t>
            </a:r>
          </a:p>
        </c:rich>
      </c:tx>
      <c:layout>
        <c:manualLayout>
          <c:xMode val="edge"/>
          <c:yMode val="edge"/>
          <c:x val="0.30014197089000239"/>
          <c:y val="8.7559274871315436E-3"/>
        </c:manualLayout>
      </c:layout>
      <c:overlay val="0"/>
      <c:spPr>
        <a:noFill/>
        <a:ln>
          <a:noFill/>
        </a:ln>
        <a:effectLst/>
      </c:spPr>
      <c:txPr>
        <a:bodyPr rot="0" spcFirstLastPara="1" vertOverflow="ellipsis" vert="horz" wrap="square" anchor="ctr" anchorCtr="1"/>
        <a:lstStyle/>
        <a:p>
          <a:pPr>
            <a:defRPr sz="2128" b="1" i="0" u="none" strike="noStrike" kern="1200" baseline="0">
              <a:solidFill>
                <a:schemeClr val="tx2"/>
              </a:solidFill>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Serie 1</c:v>
                </c:pt>
              </c:strCache>
            </c:strRef>
          </c:tx>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Foglio1!$A$2:$A$3</c:f>
              <c:strCache>
                <c:ptCount val="2"/>
                <c:pt idx="0">
                  <c:v>Homogeneous catalyst</c:v>
                </c:pt>
                <c:pt idx="1">
                  <c:v>Heterogeneous catalyst </c:v>
                </c:pt>
              </c:strCache>
            </c:strRef>
          </c:cat>
          <c:val>
            <c:numRef>
              <c:f>Foglio1!$B$2:$B$3</c:f>
              <c:numCache>
                <c:formatCode>General</c:formatCode>
                <c:ptCount val="2"/>
                <c:pt idx="0">
                  <c:v>41.9</c:v>
                </c:pt>
                <c:pt idx="1">
                  <c:v>0</c:v>
                </c:pt>
              </c:numCache>
            </c:numRef>
          </c:val>
          <c:extLst>
            <c:ext xmlns:c16="http://schemas.microsoft.com/office/drawing/2014/chart" uri="{C3380CC4-5D6E-409C-BE32-E72D297353CC}">
              <c16:uniqueId val="{00000000-4088-4533-8CC5-22474C200F6D}"/>
            </c:ext>
          </c:extLst>
        </c:ser>
        <c:ser>
          <c:idx val="1"/>
          <c:order val="1"/>
          <c:tx>
            <c:strRef>
              <c:f>Foglio1!$C$1</c:f>
              <c:strCache>
                <c:ptCount val="1"/>
                <c:pt idx="0">
                  <c:v>Serie 2</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2"/>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Foglio1!$A$2:$A$3</c:f>
              <c:strCache>
                <c:ptCount val="2"/>
                <c:pt idx="0">
                  <c:v>Homogeneous catalyst</c:v>
                </c:pt>
                <c:pt idx="1">
                  <c:v>Heterogeneous catalyst </c:v>
                </c:pt>
              </c:strCache>
            </c:strRef>
          </c:cat>
          <c:val>
            <c:numRef>
              <c:f>Foglio1!$C$2:$C$3</c:f>
              <c:numCache>
                <c:formatCode>General</c:formatCode>
                <c:ptCount val="2"/>
                <c:pt idx="0">
                  <c:v>0</c:v>
                </c:pt>
                <c:pt idx="1">
                  <c:v>49.8</c:v>
                </c:pt>
              </c:numCache>
            </c:numRef>
          </c:val>
          <c:extLst>
            <c:ext xmlns:c16="http://schemas.microsoft.com/office/drawing/2014/chart" uri="{C3380CC4-5D6E-409C-BE32-E72D297353CC}">
              <c16:uniqueId val="{00000001-4088-4533-8CC5-22474C200F6D}"/>
            </c:ext>
          </c:extLst>
        </c:ser>
        <c:dLbls>
          <c:dLblPos val="outEnd"/>
          <c:showLegendKey val="0"/>
          <c:showVal val="1"/>
          <c:showCatName val="0"/>
          <c:showSerName val="0"/>
          <c:showPercent val="0"/>
          <c:showBubbleSize val="0"/>
        </c:dLbls>
        <c:gapWidth val="100"/>
        <c:overlap val="-24"/>
        <c:axId val="823400616"/>
        <c:axId val="823402256"/>
      </c:barChart>
      <c:catAx>
        <c:axId val="823400616"/>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it-IT"/>
          </a:p>
        </c:txPr>
        <c:crossAx val="823402256"/>
        <c:crosses val="autoZero"/>
        <c:auto val="1"/>
        <c:lblAlgn val="ctr"/>
        <c:lblOffset val="100"/>
        <c:noMultiLvlLbl val="0"/>
      </c:catAx>
      <c:valAx>
        <c:axId val="823402256"/>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0" spcFirstLastPara="1" vertOverflow="ellipsis" wrap="square" anchor="ctr" anchorCtr="1"/>
              <a:lstStyle/>
              <a:p>
                <a:pPr algn="ctr">
                  <a:defRPr sz="2400" b="1" i="0" u="none" strike="noStrike" kern="1200" baseline="0">
                    <a:solidFill>
                      <a:schemeClr val="tx2"/>
                    </a:solidFill>
                    <a:latin typeface="+mn-lt"/>
                    <a:ea typeface="+mn-ea"/>
                    <a:cs typeface="+mn-cs"/>
                  </a:defRPr>
                </a:pPr>
                <a:r>
                  <a:rPr lang="en-GB" sz="2400" dirty="0"/>
                  <a:t>	</a:t>
                </a:r>
                <a:r>
                  <a:rPr lang="it-IT" sz="2400" b="1" i="0" u="none" strike="noStrike" baseline="0" dirty="0">
                    <a:effectLst/>
                  </a:rPr>
                  <a:t>€</a:t>
                </a:r>
                <a:endParaRPr lang="en-GB" sz="2400" dirty="0"/>
              </a:p>
            </c:rich>
          </c:tx>
          <c:layout>
            <c:manualLayout>
              <c:xMode val="edge"/>
              <c:yMode val="edge"/>
              <c:x val="3.1446540880503145E-2"/>
              <c:y val="0.36920574774931303"/>
            </c:manualLayout>
          </c:layout>
          <c:overlay val="0"/>
          <c:spPr>
            <a:noFill/>
            <a:ln>
              <a:noFill/>
            </a:ln>
            <a:effectLst/>
          </c:spPr>
          <c:txPr>
            <a:bodyPr rot="0" spcFirstLastPara="1" vertOverflow="ellipsis" wrap="square" anchor="ctr" anchorCtr="1"/>
            <a:lstStyle/>
            <a:p>
              <a:pPr algn="ctr">
                <a:defRPr sz="2400" b="1" i="0" u="none" strike="noStrike" kern="1200" baseline="0">
                  <a:solidFill>
                    <a:schemeClr val="tx2"/>
                  </a:solidFill>
                  <a:latin typeface="+mn-lt"/>
                  <a:ea typeface="+mn-ea"/>
                  <a:cs typeface="+mn-cs"/>
                </a:defRPr>
              </a:pPr>
              <a:endParaRPr lang="it-IT"/>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it-IT"/>
          </a:p>
        </c:txPr>
        <c:crossAx val="8234006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2000" b="1" dirty="0"/>
              <a:t>Cost per active copper site</a:t>
            </a:r>
            <a:r>
              <a:rPr lang="en-GB" sz="2000" b="1" baseline="0" dirty="0"/>
              <a:t>*</a:t>
            </a:r>
            <a:endParaRPr lang="en-GB" sz="2000" b="1" dirty="0"/>
          </a:p>
        </c:rich>
      </c:tx>
      <c:layout>
        <c:manualLayout>
          <c:xMode val="edge"/>
          <c:yMode val="edge"/>
          <c:x val="0.11727915843558219"/>
          <c:y val="8.7559274871315436E-3"/>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barChart>
        <c:barDir val="col"/>
        <c:grouping val="clustered"/>
        <c:varyColors val="0"/>
        <c:ser>
          <c:idx val="0"/>
          <c:order val="0"/>
          <c:tx>
            <c:strRef>
              <c:f>Foglio1!$B$1</c:f>
              <c:strCache>
                <c:ptCount val="1"/>
                <c:pt idx="0">
                  <c:v>Serie 1</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Homogeneous catalyst</c:v>
                </c:pt>
                <c:pt idx="1">
                  <c:v>Heterogeneous catalyst</c:v>
                </c:pt>
              </c:strCache>
            </c:strRef>
          </c:cat>
          <c:val>
            <c:numRef>
              <c:f>Foglio1!$B$2:$B$3</c:f>
              <c:numCache>
                <c:formatCode>General</c:formatCode>
                <c:ptCount val="2"/>
                <c:pt idx="0">
                  <c:v>41.9</c:v>
                </c:pt>
                <c:pt idx="1">
                  <c:v>0</c:v>
                </c:pt>
              </c:numCache>
            </c:numRef>
          </c:val>
          <c:extLst>
            <c:ext xmlns:c16="http://schemas.microsoft.com/office/drawing/2014/chart" uri="{C3380CC4-5D6E-409C-BE32-E72D297353CC}">
              <c16:uniqueId val="{00000000-5699-433B-B318-49535520F0C1}"/>
            </c:ext>
          </c:extLst>
        </c:ser>
        <c:ser>
          <c:idx val="1"/>
          <c:order val="1"/>
          <c:tx>
            <c:strRef>
              <c:f>Foglio1!$C$1</c:f>
              <c:strCache>
                <c:ptCount val="1"/>
                <c:pt idx="0">
                  <c:v>Serie 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it-IT"/>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Homogeneous catalyst</c:v>
                </c:pt>
                <c:pt idx="1">
                  <c:v>Heterogeneous catalyst</c:v>
                </c:pt>
              </c:strCache>
            </c:strRef>
          </c:cat>
          <c:val>
            <c:numRef>
              <c:f>Foglio1!$C$2:$C$3</c:f>
              <c:numCache>
                <c:formatCode>General</c:formatCode>
                <c:ptCount val="2"/>
                <c:pt idx="0">
                  <c:v>0</c:v>
                </c:pt>
                <c:pt idx="1">
                  <c:v>305.70999999999998</c:v>
                </c:pt>
              </c:numCache>
            </c:numRef>
          </c:val>
          <c:extLst>
            <c:ext xmlns:c16="http://schemas.microsoft.com/office/drawing/2014/chart" uri="{C3380CC4-5D6E-409C-BE32-E72D297353CC}">
              <c16:uniqueId val="{00000001-5699-433B-B318-49535520F0C1}"/>
            </c:ext>
          </c:extLst>
        </c:ser>
        <c:dLbls>
          <c:dLblPos val="outEnd"/>
          <c:showLegendKey val="0"/>
          <c:showVal val="1"/>
          <c:showCatName val="0"/>
          <c:showSerName val="0"/>
          <c:showPercent val="0"/>
          <c:showBubbleSize val="0"/>
        </c:dLbls>
        <c:gapWidth val="219"/>
        <c:overlap val="-27"/>
        <c:axId val="823393728"/>
        <c:axId val="823389136"/>
      </c:barChart>
      <c:catAx>
        <c:axId val="823393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823389136"/>
        <c:crosses val="autoZero"/>
        <c:auto val="1"/>
        <c:lblAlgn val="ctr"/>
        <c:lblOffset val="100"/>
        <c:noMultiLvlLbl val="0"/>
      </c:catAx>
      <c:valAx>
        <c:axId val="8233891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2400" b="0" i="0" u="none" strike="noStrike" kern="1200" baseline="0">
                    <a:solidFill>
                      <a:schemeClr val="tx1">
                        <a:lumMod val="65000"/>
                        <a:lumOff val="35000"/>
                      </a:schemeClr>
                    </a:solidFill>
                    <a:latin typeface="+mn-lt"/>
                    <a:ea typeface="+mn-ea"/>
                    <a:cs typeface="+mn-cs"/>
                  </a:defRPr>
                </a:pPr>
                <a:r>
                  <a:rPr lang="it-IT" sz="2400" b="1" i="0" u="none" strike="noStrike" baseline="0" dirty="0">
                    <a:effectLst/>
                  </a:rPr>
                  <a:t>€</a:t>
                </a:r>
                <a:endParaRPr lang="en-GB" sz="2400" dirty="0"/>
              </a:p>
            </c:rich>
          </c:tx>
          <c:layout>
            <c:manualLayout>
              <c:xMode val="edge"/>
              <c:yMode val="edge"/>
              <c:x val="1.2048188961139373E-2"/>
              <c:y val="0.45406516340491138"/>
            </c:manualLayout>
          </c:layout>
          <c:overlay val="0"/>
          <c:spPr>
            <a:noFill/>
            <a:ln>
              <a:noFill/>
            </a:ln>
            <a:effectLst/>
          </c:spPr>
          <c:txPr>
            <a:bodyPr rot="0" spcFirstLastPara="1" vertOverflow="ellipsis"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t-IT"/>
          </a:p>
        </c:txPr>
        <c:crossAx val="8233937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8T07:44:05.446"/>
    </inkml:context>
    <inkml:brush xml:id="br0">
      <inkml:brushProperty name="width" value="0.05" units="cm"/>
      <inkml:brushProperty name="height" value="0.05" units="cm"/>
      <inkml:brushProperty name="color" value="#FF0066"/>
    </inkml:brush>
  </inkml:definitions>
  <inkml:trace contextRef="#ctx0" brushRef="#br0">0 0 24575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04692A-BAFE-471B-9286-B734C529443A}" type="datetimeFigureOut">
              <a:rPr lang="en-US" smtClean="0"/>
              <a:t>2/28/2023</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8EAEF7-8DB7-4139-B2DD-0C8E57342310}" type="slidenum">
              <a:rPr lang="en-US" smtClean="0"/>
              <a:t>‹N›</a:t>
            </a:fld>
            <a:endParaRPr lang="en-US"/>
          </a:p>
        </p:txBody>
      </p:sp>
    </p:spTree>
    <p:extLst>
      <p:ext uri="{BB962C8B-B14F-4D97-AF65-F5344CB8AC3E}">
        <p14:creationId xmlns:p14="http://schemas.microsoft.com/office/powerpoint/2010/main" val="2863944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9A8EAEF7-8DB7-4139-B2DD-0C8E57342310}" type="slidenum">
              <a:rPr lang="en-US" smtClean="0"/>
              <a:t>3</a:t>
            </a:fld>
            <a:endParaRPr lang="en-US"/>
          </a:p>
        </p:txBody>
      </p:sp>
    </p:spTree>
    <p:extLst>
      <p:ext uri="{BB962C8B-B14F-4D97-AF65-F5344CB8AC3E}">
        <p14:creationId xmlns:p14="http://schemas.microsoft.com/office/powerpoint/2010/main" val="535713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ACB31E-E798-8D5A-30D1-DABF98F7D2D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9BBD2D60-D02D-D35A-4AF6-4727E95F26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1B9A9E2A-CAA9-43B9-07FF-38856CCEBF36}"/>
              </a:ext>
            </a:extLst>
          </p:cNvPr>
          <p:cNvSpPr>
            <a:spLocks noGrp="1"/>
          </p:cNvSpPr>
          <p:nvPr>
            <p:ph type="dt" sz="half" idx="10"/>
          </p:nvPr>
        </p:nvSpPr>
        <p:spPr/>
        <p:txBody>
          <a:bodyPr/>
          <a:lstStyle/>
          <a:p>
            <a:fld id="{936F7C98-9A9B-4613-8CCF-D95EA80A3921}" type="datetime1">
              <a:rPr lang="en-US" smtClean="0"/>
              <a:t>2/28/2023</a:t>
            </a:fld>
            <a:endParaRPr lang="en-US"/>
          </a:p>
        </p:txBody>
      </p:sp>
      <p:sp>
        <p:nvSpPr>
          <p:cNvPr id="5" name="Segnaposto piè di pagina 4">
            <a:extLst>
              <a:ext uri="{FF2B5EF4-FFF2-40B4-BE49-F238E27FC236}">
                <a16:creationId xmlns:a16="http://schemas.microsoft.com/office/drawing/2014/main" id="{8472E48B-7A2F-4247-C345-AABA6E741E13}"/>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6ED9685A-7838-7D11-81AE-AFCBB96EC929}"/>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792554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25B7866-08FF-87C0-1389-55DB5EA43A44}"/>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9086F48D-6B27-C50D-99EE-0254B970799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C2E2D842-EBE2-6642-8894-8DB27846FB06}"/>
              </a:ext>
            </a:extLst>
          </p:cNvPr>
          <p:cNvSpPr>
            <a:spLocks noGrp="1"/>
          </p:cNvSpPr>
          <p:nvPr>
            <p:ph type="dt" sz="half" idx="10"/>
          </p:nvPr>
        </p:nvSpPr>
        <p:spPr/>
        <p:txBody>
          <a:bodyPr/>
          <a:lstStyle/>
          <a:p>
            <a:fld id="{714BBBCA-F539-4352-89FE-359669510377}" type="datetime1">
              <a:rPr lang="en-US" smtClean="0"/>
              <a:t>2/28/2023</a:t>
            </a:fld>
            <a:endParaRPr lang="en-US"/>
          </a:p>
        </p:txBody>
      </p:sp>
      <p:sp>
        <p:nvSpPr>
          <p:cNvPr id="5" name="Segnaposto piè di pagina 4">
            <a:extLst>
              <a:ext uri="{FF2B5EF4-FFF2-40B4-BE49-F238E27FC236}">
                <a16:creationId xmlns:a16="http://schemas.microsoft.com/office/drawing/2014/main" id="{F6E20C9C-331E-C87D-3408-BBF6AAB96A7E}"/>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4976D2C2-893F-A37A-01DB-70E912F70BF3}"/>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33690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8091216-9248-4415-ACB9-DF75BC733F32}"/>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4CF7A827-26C1-F532-6843-31963BA4C6F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BB955318-A230-8317-AD3C-BC0C620D257B}"/>
              </a:ext>
            </a:extLst>
          </p:cNvPr>
          <p:cNvSpPr>
            <a:spLocks noGrp="1"/>
          </p:cNvSpPr>
          <p:nvPr>
            <p:ph type="dt" sz="half" idx="10"/>
          </p:nvPr>
        </p:nvSpPr>
        <p:spPr/>
        <p:txBody>
          <a:bodyPr/>
          <a:lstStyle/>
          <a:p>
            <a:fld id="{FCCDE46D-8215-4537-A45F-7F1BCE916507}" type="datetime1">
              <a:rPr lang="en-US" smtClean="0"/>
              <a:t>2/28/2023</a:t>
            </a:fld>
            <a:endParaRPr lang="en-US"/>
          </a:p>
        </p:txBody>
      </p:sp>
      <p:sp>
        <p:nvSpPr>
          <p:cNvPr id="5" name="Segnaposto piè di pagina 4">
            <a:extLst>
              <a:ext uri="{FF2B5EF4-FFF2-40B4-BE49-F238E27FC236}">
                <a16:creationId xmlns:a16="http://schemas.microsoft.com/office/drawing/2014/main" id="{12F67756-F7B9-7DD5-50E2-736A15811156}"/>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B4C2DD2-0CA9-4A9F-2F44-72197D77B89F}"/>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281438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966343-33FF-E58B-56AB-0A01FC2601E6}"/>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0D6304AA-EB91-8405-AEBD-86BF151ED5B4}"/>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3FC64E4D-05D5-D888-0834-F46027C355A4}"/>
              </a:ext>
            </a:extLst>
          </p:cNvPr>
          <p:cNvSpPr>
            <a:spLocks noGrp="1"/>
          </p:cNvSpPr>
          <p:nvPr>
            <p:ph type="dt" sz="half" idx="10"/>
          </p:nvPr>
        </p:nvSpPr>
        <p:spPr/>
        <p:txBody>
          <a:bodyPr/>
          <a:lstStyle/>
          <a:p>
            <a:fld id="{AB029045-E828-4D06-8A24-D552AF88F8F0}" type="datetime1">
              <a:rPr lang="en-US" smtClean="0"/>
              <a:t>2/28/2023</a:t>
            </a:fld>
            <a:endParaRPr lang="en-US"/>
          </a:p>
        </p:txBody>
      </p:sp>
      <p:sp>
        <p:nvSpPr>
          <p:cNvPr id="5" name="Segnaposto piè di pagina 4">
            <a:extLst>
              <a:ext uri="{FF2B5EF4-FFF2-40B4-BE49-F238E27FC236}">
                <a16:creationId xmlns:a16="http://schemas.microsoft.com/office/drawing/2014/main" id="{9D558B9B-6AA4-D524-75B3-2B0A3878E3C7}"/>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3128F66E-F18F-3DC8-3E91-B70B7659F8D4}"/>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3087475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6CA8E4D-979F-69E0-A6A4-93064B952CE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D812C78B-D48F-D5EA-9873-9FD636E287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739943C7-0F43-E6E8-D579-7DB5A8C995A3}"/>
              </a:ext>
            </a:extLst>
          </p:cNvPr>
          <p:cNvSpPr>
            <a:spLocks noGrp="1"/>
          </p:cNvSpPr>
          <p:nvPr>
            <p:ph type="dt" sz="half" idx="10"/>
          </p:nvPr>
        </p:nvSpPr>
        <p:spPr/>
        <p:txBody>
          <a:bodyPr/>
          <a:lstStyle/>
          <a:p>
            <a:fld id="{8FB8FB46-E59F-49A4-8089-2FE93B63A9D9}" type="datetime1">
              <a:rPr lang="en-US" smtClean="0"/>
              <a:t>2/28/2023</a:t>
            </a:fld>
            <a:endParaRPr lang="en-US"/>
          </a:p>
        </p:txBody>
      </p:sp>
      <p:sp>
        <p:nvSpPr>
          <p:cNvPr id="5" name="Segnaposto piè di pagina 4">
            <a:extLst>
              <a:ext uri="{FF2B5EF4-FFF2-40B4-BE49-F238E27FC236}">
                <a16:creationId xmlns:a16="http://schemas.microsoft.com/office/drawing/2014/main" id="{04B8FA12-66F6-3946-2342-2E1D337C653A}"/>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1215D8CC-B9FD-7594-EB21-915A43C488E5}"/>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1755798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EEA0D5-783D-1B48-4797-DB91295681A3}"/>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CA77CB4A-E496-BA4D-58FE-FCAE55057BF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32E17874-F1B0-1BAF-8E10-2E536793CC0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8A9DFA52-24FB-1458-3415-9FE18F2138C0}"/>
              </a:ext>
            </a:extLst>
          </p:cNvPr>
          <p:cNvSpPr>
            <a:spLocks noGrp="1"/>
          </p:cNvSpPr>
          <p:nvPr>
            <p:ph type="dt" sz="half" idx="10"/>
          </p:nvPr>
        </p:nvSpPr>
        <p:spPr/>
        <p:txBody>
          <a:bodyPr/>
          <a:lstStyle/>
          <a:p>
            <a:fld id="{8AF783A4-DCC7-476A-8EA6-D04CB16D3DD4}" type="datetime1">
              <a:rPr lang="en-US" smtClean="0"/>
              <a:t>2/28/2023</a:t>
            </a:fld>
            <a:endParaRPr lang="en-US"/>
          </a:p>
        </p:txBody>
      </p:sp>
      <p:sp>
        <p:nvSpPr>
          <p:cNvPr id="6" name="Segnaposto piè di pagina 5">
            <a:extLst>
              <a:ext uri="{FF2B5EF4-FFF2-40B4-BE49-F238E27FC236}">
                <a16:creationId xmlns:a16="http://schemas.microsoft.com/office/drawing/2014/main" id="{96DEE1B8-5044-F466-5966-A489C9DAAD4A}"/>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F0431704-C5F2-23E9-CC61-1C6AC47287D6}"/>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815291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03777E-9F01-60EB-DE78-9F5537A01F14}"/>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BE2C86C9-09C8-FD58-CD55-23C9D42C09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30E44B34-8F23-FBD7-EA7A-5ED1A7BB5E4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F25BF05E-8536-7602-10AF-53FAB96A82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46E372F4-E937-C472-9E16-20CA5DA3E47C}"/>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094B3079-B55A-A4FD-EF31-676E5076458B}"/>
              </a:ext>
            </a:extLst>
          </p:cNvPr>
          <p:cNvSpPr>
            <a:spLocks noGrp="1"/>
          </p:cNvSpPr>
          <p:nvPr>
            <p:ph type="dt" sz="half" idx="10"/>
          </p:nvPr>
        </p:nvSpPr>
        <p:spPr/>
        <p:txBody>
          <a:bodyPr/>
          <a:lstStyle/>
          <a:p>
            <a:fld id="{71655C7B-2F8B-42DA-9EA4-907696445E56}" type="datetime1">
              <a:rPr lang="en-US" smtClean="0"/>
              <a:t>2/28/2023</a:t>
            </a:fld>
            <a:endParaRPr lang="en-US"/>
          </a:p>
        </p:txBody>
      </p:sp>
      <p:sp>
        <p:nvSpPr>
          <p:cNvPr id="8" name="Segnaposto piè di pagina 7">
            <a:extLst>
              <a:ext uri="{FF2B5EF4-FFF2-40B4-BE49-F238E27FC236}">
                <a16:creationId xmlns:a16="http://schemas.microsoft.com/office/drawing/2014/main" id="{57267F32-FDB4-5277-C1FD-70EE0AC2DD99}"/>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A51DAA9D-6412-83F8-A0B8-EAE0E9D67BBA}"/>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4286755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F064884-2425-5329-D39E-6E0B1192636A}"/>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D2B39926-E2A9-47F7-59A1-651E7AB96D14}"/>
              </a:ext>
            </a:extLst>
          </p:cNvPr>
          <p:cNvSpPr>
            <a:spLocks noGrp="1"/>
          </p:cNvSpPr>
          <p:nvPr>
            <p:ph type="dt" sz="half" idx="10"/>
          </p:nvPr>
        </p:nvSpPr>
        <p:spPr/>
        <p:txBody>
          <a:bodyPr/>
          <a:lstStyle/>
          <a:p>
            <a:fld id="{829D5B6D-7F3D-4AE4-B982-A58662B002C1}" type="datetime1">
              <a:rPr lang="en-US" smtClean="0"/>
              <a:t>2/28/2023</a:t>
            </a:fld>
            <a:endParaRPr lang="en-US"/>
          </a:p>
        </p:txBody>
      </p:sp>
      <p:sp>
        <p:nvSpPr>
          <p:cNvPr id="4" name="Segnaposto piè di pagina 3">
            <a:extLst>
              <a:ext uri="{FF2B5EF4-FFF2-40B4-BE49-F238E27FC236}">
                <a16:creationId xmlns:a16="http://schemas.microsoft.com/office/drawing/2014/main" id="{F4D91ADD-1CE7-4608-F2FA-98AB4B571D7A}"/>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B3D8FCBC-D5D4-33B9-9782-130C21C18D68}"/>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3998194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D0D59FB-0BC1-A309-F28C-447994F663F6}"/>
              </a:ext>
            </a:extLst>
          </p:cNvPr>
          <p:cNvSpPr>
            <a:spLocks noGrp="1"/>
          </p:cNvSpPr>
          <p:nvPr>
            <p:ph type="dt" sz="half" idx="10"/>
          </p:nvPr>
        </p:nvSpPr>
        <p:spPr/>
        <p:txBody>
          <a:bodyPr/>
          <a:lstStyle/>
          <a:p>
            <a:fld id="{3B89D127-64AF-4E2F-A7D1-BEDA33CDC6CA}" type="datetime1">
              <a:rPr lang="en-US" smtClean="0"/>
              <a:t>2/28/2023</a:t>
            </a:fld>
            <a:endParaRPr lang="en-US"/>
          </a:p>
        </p:txBody>
      </p:sp>
      <p:sp>
        <p:nvSpPr>
          <p:cNvPr id="3" name="Segnaposto piè di pagina 2">
            <a:extLst>
              <a:ext uri="{FF2B5EF4-FFF2-40B4-BE49-F238E27FC236}">
                <a16:creationId xmlns:a16="http://schemas.microsoft.com/office/drawing/2014/main" id="{33D028CE-EA80-16D1-1582-BF6FDAAD4875}"/>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677491F5-3DAD-8147-650B-001A80AC71C6}"/>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3964624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DC0CE8A-8EB7-BC01-AEFA-9840AA3707D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BA7B538F-B935-DCB6-7B43-3521B1105C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213DD660-6141-AFE1-0AC5-70E6B62166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59E4F159-66DC-5DF7-B0CB-FFD23F204053}"/>
              </a:ext>
            </a:extLst>
          </p:cNvPr>
          <p:cNvSpPr>
            <a:spLocks noGrp="1"/>
          </p:cNvSpPr>
          <p:nvPr>
            <p:ph type="dt" sz="half" idx="10"/>
          </p:nvPr>
        </p:nvSpPr>
        <p:spPr/>
        <p:txBody>
          <a:bodyPr/>
          <a:lstStyle/>
          <a:p>
            <a:fld id="{0456DB01-3205-4EE8-9323-027D506DDE7C}" type="datetime1">
              <a:rPr lang="en-US" smtClean="0"/>
              <a:t>2/28/2023</a:t>
            </a:fld>
            <a:endParaRPr lang="en-US"/>
          </a:p>
        </p:txBody>
      </p:sp>
      <p:sp>
        <p:nvSpPr>
          <p:cNvPr id="6" name="Segnaposto piè di pagina 5">
            <a:extLst>
              <a:ext uri="{FF2B5EF4-FFF2-40B4-BE49-F238E27FC236}">
                <a16:creationId xmlns:a16="http://schemas.microsoft.com/office/drawing/2014/main" id="{B7C9161E-3685-82A3-0035-A24ABC16164F}"/>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22299B77-795A-BAC3-AB55-2F103E746E5C}"/>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2165808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998A29-8D36-F214-6C24-4393C7F183C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CD5710B5-D596-95C0-637E-E1C9CD95B8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38C25D8F-0E38-A58E-3CA1-AD73111AE2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807AC99-2329-1B59-9DED-3A1092AEDE49}"/>
              </a:ext>
            </a:extLst>
          </p:cNvPr>
          <p:cNvSpPr>
            <a:spLocks noGrp="1"/>
          </p:cNvSpPr>
          <p:nvPr>
            <p:ph type="dt" sz="half" idx="10"/>
          </p:nvPr>
        </p:nvSpPr>
        <p:spPr/>
        <p:txBody>
          <a:bodyPr/>
          <a:lstStyle/>
          <a:p>
            <a:fld id="{3554DA15-BA89-4F27-8F6A-6CCB2D4B8D52}" type="datetime1">
              <a:rPr lang="en-US" smtClean="0"/>
              <a:t>2/28/2023</a:t>
            </a:fld>
            <a:endParaRPr lang="en-US"/>
          </a:p>
        </p:txBody>
      </p:sp>
      <p:sp>
        <p:nvSpPr>
          <p:cNvPr id="6" name="Segnaposto piè di pagina 5">
            <a:extLst>
              <a:ext uri="{FF2B5EF4-FFF2-40B4-BE49-F238E27FC236}">
                <a16:creationId xmlns:a16="http://schemas.microsoft.com/office/drawing/2014/main" id="{6490DC2E-2A5A-C066-B785-2CDB67B1DA1B}"/>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B17805A0-FE9B-7383-8E4E-9EA17C28842E}"/>
              </a:ext>
            </a:extLst>
          </p:cNvPr>
          <p:cNvSpPr>
            <a:spLocks noGrp="1"/>
          </p:cNvSpPr>
          <p:nvPr>
            <p:ph type="sldNum" sz="quarter" idx="12"/>
          </p:nvPr>
        </p:nvSpPr>
        <p:spPr/>
        <p:txBody>
          <a:bodyPr/>
          <a:lstStyle/>
          <a:p>
            <a:fld id="{95214E16-D548-4255-8D03-0EE47BDBE55B}" type="slidenum">
              <a:rPr lang="en-US" smtClean="0"/>
              <a:t>‹N›</a:t>
            </a:fld>
            <a:endParaRPr lang="en-US"/>
          </a:p>
        </p:txBody>
      </p:sp>
    </p:spTree>
    <p:extLst>
      <p:ext uri="{BB962C8B-B14F-4D97-AF65-F5344CB8AC3E}">
        <p14:creationId xmlns:p14="http://schemas.microsoft.com/office/powerpoint/2010/main" val="407357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76E6A54-188B-28C1-8C71-7B59710848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B5FC19EE-4C09-0B57-49E9-8894F2D336B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C036B66F-E827-A5DB-887B-27FD0C60AE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AAE65-8135-4770-871A-0AAEDB41E0F6}" type="datetime1">
              <a:rPr lang="en-US" smtClean="0"/>
              <a:t>2/28/2023</a:t>
            </a:fld>
            <a:endParaRPr lang="en-US"/>
          </a:p>
        </p:txBody>
      </p:sp>
      <p:sp>
        <p:nvSpPr>
          <p:cNvPr id="5" name="Segnaposto piè di pagina 4">
            <a:extLst>
              <a:ext uri="{FF2B5EF4-FFF2-40B4-BE49-F238E27FC236}">
                <a16:creationId xmlns:a16="http://schemas.microsoft.com/office/drawing/2014/main" id="{8991CA2D-5D72-B5E4-3D8F-F4329060CE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a:extLst>
              <a:ext uri="{FF2B5EF4-FFF2-40B4-BE49-F238E27FC236}">
                <a16:creationId xmlns:a16="http://schemas.microsoft.com/office/drawing/2014/main" id="{5D7AE16F-9FF5-0D4E-5FFC-0B267BEBCD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214E16-D548-4255-8D03-0EE47BDBE55B}" type="slidenum">
              <a:rPr lang="en-US" smtClean="0"/>
              <a:t>‹N›</a:t>
            </a:fld>
            <a:endParaRPr lang="en-US"/>
          </a:p>
        </p:txBody>
      </p:sp>
    </p:spTree>
    <p:extLst>
      <p:ext uri="{BB962C8B-B14F-4D97-AF65-F5344CB8AC3E}">
        <p14:creationId xmlns:p14="http://schemas.microsoft.com/office/powerpoint/2010/main" val="3311089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png"/><Relationship Id="rId7"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12.sv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svg"/><Relationship Id="rId3" Type="http://schemas.openxmlformats.org/officeDocument/2006/relationships/image" Target="../media/image14.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png"/><Relationship Id="rId10" Type="http://schemas.openxmlformats.org/officeDocument/2006/relationships/image" Target="../media/image20.png"/><Relationship Id="rId4" Type="http://schemas.microsoft.com/office/2007/relationships/hdphoto" Target="../media/hdphoto2.wdp"/><Relationship Id="rId9" Type="http://schemas.openxmlformats.org/officeDocument/2006/relationships/image" Target="../media/image19.sv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chart" Target="../charts/chart2.xml"/><Relationship Id="rId7" Type="http://schemas.openxmlformats.org/officeDocument/2006/relationships/image" Target="../media/image29.png"/><Relationship Id="rId2" Type="http://schemas.openxmlformats.org/officeDocument/2006/relationships/chart" Target="../charts/chart1.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28.png"/><Relationship Id="rId10" Type="http://schemas.openxmlformats.org/officeDocument/2006/relationships/image" Target="../media/image10.png"/><Relationship Id="rId4" Type="http://schemas.openxmlformats.org/officeDocument/2006/relationships/image" Target="../media/image27.png"/><Relationship Id="rId9" Type="http://schemas.openxmlformats.org/officeDocument/2006/relationships/image" Target="../media/image30.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6.png"/><Relationship Id="rId7"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1.jp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testo&#10;&#10;Descrizione generata automaticamente">
            <a:extLst>
              <a:ext uri="{FF2B5EF4-FFF2-40B4-BE49-F238E27FC236}">
                <a16:creationId xmlns:a16="http://schemas.microsoft.com/office/drawing/2014/main" id="{91EA0FA1-B735-2310-0D03-3934F4B1E5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10600" y="5938359"/>
            <a:ext cx="2096787" cy="810043"/>
          </a:xfrm>
          <a:prstGeom prst="rect">
            <a:avLst/>
          </a:prstGeom>
        </p:spPr>
      </p:pic>
      <p:pic>
        <p:nvPicPr>
          <p:cNvPr id="9" name="Immagine 8">
            <a:extLst>
              <a:ext uri="{FF2B5EF4-FFF2-40B4-BE49-F238E27FC236}">
                <a16:creationId xmlns:a16="http://schemas.microsoft.com/office/drawing/2014/main" id="{6865DA24-2470-903D-AC6F-7E46D080C822}"/>
              </a:ext>
            </a:extLst>
          </p:cNvPr>
          <p:cNvPicPr>
            <a:picLocks noChangeAspect="1"/>
          </p:cNvPicPr>
          <p:nvPr/>
        </p:nvPicPr>
        <p:blipFill rotWithShape="1">
          <a:blip r:embed="rId3">
            <a:clrChange>
              <a:clrFrom>
                <a:srgbClr val="EFEFEF"/>
              </a:clrFrom>
              <a:clrTo>
                <a:srgbClr val="EFEFEF">
                  <a:alpha val="0"/>
                </a:srgbClr>
              </a:clrTo>
            </a:clrChange>
          </a:blip>
          <a:srcRect l="685" t="25058" r="87885"/>
          <a:stretch/>
        </p:blipFill>
        <p:spPr>
          <a:xfrm>
            <a:off x="3373337" y="5938359"/>
            <a:ext cx="818893" cy="810997"/>
          </a:xfrm>
          <a:prstGeom prst="rect">
            <a:avLst/>
          </a:prstGeom>
        </p:spPr>
      </p:pic>
      <p:pic>
        <p:nvPicPr>
          <p:cNvPr id="11" name="Immagine 10">
            <a:extLst>
              <a:ext uri="{FF2B5EF4-FFF2-40B4-BE49-F238E27FC236}">
                <a16:creationId xmlns:a16="http://schemas.microsoft.com/office/drawing/2014/main" id="{B9840007-9429-9D2E-26F3-58A1FAAC6D7A}"/>
              </a:ext>
            </a:extLst>
          </p:cNvPr>
          <p:cNvPicPr>
            <a:picLocks noChangeAspect="1"/>
          </p:cNvPicPr>
          <p:nvPr/>
        </p:nvPicPr>
        <p:blipFill rotWithShape="1">
          <a:blip r:embed="rId3">
            <a:clrChange>
              <a:clrFrom>
                <a:srgbClr val="EFEFEF"/>
              </a:clrFrom>
              <a:clrTo>
                <a:srgbClr val="EFEFEF">
                  <a:alpha val="0"/>
                </a:srgbClr>
              </a:clrTo>
            </a:clrChange>
          </a:blip>
          <a:srcRect l="52504" t="25058" r="36519" b="15075"/>
          <a:stretch/>
        </p:blipFill>
        <p:spPr>
          <a:xfrm>
            <a:off x="6069403" y="6032421"/>
            <a:ext cx="786445" cy="647857"/>
          </a:xfrm>
          <a:prstGeom prst="rect">
            <a:avLst/>
          </a:prstGeom>
        </p:spPr>
      </p:pic>
      <p:pic>
        <p:nvPicPr>
          <p:cNvPr id="13" name="Immagine 12">
            <a:extLst>
              <a:ext uri="{FF2B5EF4-FFF2-40B4-BE49-F238E27FC236}">
                <a16:creationId xmlns:a16="http://schemas.microsoft.com/office/drawing/2014/main" id="{4A279FD2-F163-F05B-A821-3E663DEE7D95}"/>
              </a:ext>
            </a:extLst>
          </p:cNvPr>
          <p:cNvPicPr>
            <a:picLocks noChangeAspect="1"/>
          </p:cNvPicPr>
          <p:nvPr/>
        </p:nvPicPr>
        <p:blipFill rotWithShape="1">
          <a:blip r:embed="rId4"/>
          <a:srcRect r="49675"/>
          <a:stretch/>
        </p:blipFill>
        <p:spPr>
          <a:xfrm>
            <a:off x="0" y="5885958"/>
            <a:ext cx="2993341" cy="847408"/>
          </a:xfrm>
          <a:prstGeom prst="rect">
            <a:avLst/>
          </a:prstGeom>
        </p:spPr>
      </p:pic>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83085" cy="365125"/>
          </a:xfrm>
        </p:spPr>
        <p:txBody>
          <a:bodyPr/>
          <a:lstStyle/>
          <a:p>
            <a:fld id="{95214E16-D548-4255-8D03-0EE47BDBE55B}" type="slidenum">
              <a:rPr lang="en-US" sz="2200" smtClean="0"/>
              <a:t>1</a:t>
            </a:fld>
            <a:endParaRPr lang="en-US" sz="2200" dirty="0"/>
          </a:p>
        </p:txBody>
      </p:sp>
      <p:sp>
        <p:nvSpPr>
          <p:cNvPr id="18" name="CasellaDiTesto 17">
            <a:extLst>
              <a:ext uri="{FF2B5EF4-FFF2-40B4-BE49-F238E27FC236}">
                <a16:creationId xmlns:a16="http://schemas.microsoft.com/office/drawing/2014/main" id="{ED6490F7-A4A2-A8ED-0A7E-C620EEDF4CF5}"/>
              </a:ext>
            </a:extLst>
          </p:cNvPr>
          <p:cNvSpPr txBox="1"/>
          <p:nvPr/>
        </p:nvSpPr>
        <p:spPr>
          <a:xfrm>
            <a:off x="896293" y="805758"/>
            <a:ext cx="10644379" cy="3170099"/>
          </a:xfrm>
          <a:prstGeom prst="rect">
            <a:avLst/>
          </a:prstGeom>
          <a:noFill/>
        </p:spPr>
        <p:txBody>
          <a:bodyPr wrap="square" rtlCol="0">
            <a:spAutoFit/>
          </a:bodyPr>
          <a:lstStyle/>
          <a:p>
            <a:r>
              <a:rPr lang="en-US" sz="4000" b="1" dirty="0"/>
              <a:t>Barbara </a:t>
            </a:r>
            <a:r>
              <a:rPr lang="en-US" sz="4000" b="1" dirty="0" err="1"/>
              <a:t>Centrella</a:t>
            </a:r>
            <a:endParaRPr lang="en-US" sz="4000" b="1" dirty="0"/>
          </a:p>
          <a:p>
            <a:endParaRPr lang="en-US" sz="3200" b="1" dirty="0"/>
          </a:p>
          <a:p>
            <a:endParaRPr lang="en-US" sz="3200" b="1" dirty="0"/>
          </a:p>
          <a:p>
            <a:endParaRPr lang="en-US" sz="3200" b="1" dirty="0"/>
          </a:p>
          <a:p>
            <a:pPr algn="ctr"/>
            <a:r>
              <a:rPr lang="en-US" sz="3200" b="1" i="1" dirty="0"/>
              <a:t>Introducing sustainability as a pivotal parameter in the design of homogeneous and heterogeneous Cu-based catalysts</a:t>
            </a:r>
          </a:p>
        </p:txBody>
      </p:sp>
      <p:pic>
        <p:nvPicPr>
          <p:cNvPr id="14" name="Imagem 13">
            <a:extLst>
              <a:ext uri="{FF2B5EF4-FFF2-40B4-BE49-F238E27FC236}">
                <a16:creationId xmlns:a16="http://schemas.microsoft.com/office/drawing/2014/main" id="{9D178819-5C25-0143-CBA9-E171D6E2D1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6347" y="5869224"/>
            <a:ext cx="948937" cy="948937"/>
          </a:xfrm>
          <a:prstGeom prst="rect">
            <a:avLst/>
          </a:prstGeom>
        </p:spPr>
      </p:pic>
      <p:pic>
        <p:nvPicPr>
          <p:cNvPr id="15" name="Picture 2" descr="UniTo volta pagina, ecco il nuovo logo dell'ateneo: un toro su tre libri e  un'aquila che fissa il sole - Torino Oggi">
            <a:extLst>
              <a:ext uri="{FF2B5EF4-FFF2-40B4-BE49-F238E27FC236}">
                <a16:creationId xmlns:a16="http://schemas.microsoft.com/office/drawing/2014/main" id="{440AB703-CD43-7FF0-867A-CEB9B2BC36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6347" y="688317"/>
            <a:ext cx="1409562" cy="87541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UniTo volta pagina, ecco il nuovo logo dell'ateneo: un toro su tre libri e  un'aquila che fissa il sole - Torino Oggi">
            <a:extLst>
              <a:ext uri="{FF2B5EF4-FFF2-40B4-BE49-F238E27FC236}">
                <a16:creationId xmlns:a16="http://schemas.microsoft.com/office/drawing/2014/main" id="{EBF90A33-5B04-0A1A-4A5B-8F99985824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32944" y="5885959"/>
            <a:ext cx="1409562" cy="875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196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2</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Sustainability</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solidFill>
                  <a:schemeClr val="accent2"/>
                </a:solidFill>
                <a:latin typeface="Calibri" panose="020F0502020204030204" pitchFamily="34" charset="0"/>
                <a:cs typeface="Calibri" panose="020F0502020204030204" pitchFamily="34" charset="0"/>
              </a:rPr>
              <a:t>When and how should be considered?</a:t>
            </a:r>
            <a:endParaRPr lang="en-GB" sz="2000" b="1" dirty="0">
              <a:solidFill>
                <a:schemeClr val="accent2"/>
              </a:solidFill>
              <a:latin typeface="Calibri" panose="020F0502020204030204" pitchFamily="34" charset="0"/>
              <a:cs typeface="Calibri" panose="020F0502020204030204" pitchFamily="34" charset="0"/>
            </a:endParaRPr>
          </a:p>
        </p:txBody>
      </p:sp>
      <p:pic>
        <p:nvPicPr>
          <p:cNvPr id="6" name="Google Shape;201;p31">
            <a:extLst>
              <a:ext uri="{FF2B5EF4-FFF2-40B4-BE49-F238E27FC236}">
                <a16:creationId xmlns:a16="http://schemas.microsoft.com/office/drawing/2014/main" id="{E93537AB-9DDF-D94C-5DA1-AB09506F9859}"/>
              </a:ext>
            </a:extLst>
          </p:cNvPr>
          <p:cNvPicPr preferRelativeResize="0"/>
          <p:nvPr/>
        </p:nvPicPr>
        <p:blipFill rotWithShape="1">
          <a:blip r:embed="rId2">
            <a:alphaModFix/>
          </a:blip>
          <a:srcRect r="54972" b="47974"/>
          <a:stretch/>
        </p:blipFill>
        <p:spPr>
          <a:xfrm>
            <a:off x="4171950" y="4182636"/>
            <a:ext cx="3329159" cy="954107"/>
          </a:xfrm>
          <a:prstGeom prst="rect">
            <a:avLst/>
          </a:prstGeom>
          <a:noFill/>
          <a:ln>
            <a:noFill/>
          </a:ln>
        </p:spPr>
      </p:pic>
      <p:sp>
        <p:nvSpPr>
          <p:cNvPr id="7" name="Google Shape;202;p31">
            <a:extLst>
              <a:ext uri="{FF2B5EF4-FFF2-40B4-BE49-F238E27FC236}">
                <a16:creationId xmlns:a16="http://schemas.microsoft.com/office/drawing/2014/main" id="{EDEBBEFD-BA79-6BE4-F1BC-BF088F77842D}"/>
              </a:ext>
            </a:extLst>
          </p:cNvPr>
          <p:cNvSpPr txBox="1"/>
          <p:nvPr/>
        </p:nvSpPr>
        <p:spPr>
          <a:xfrm>
            <a:off x="2975000" y="1826191"/>
            <a:ext cx="6242000" cy="2092840"/>
          </a:xfrm>
          <a:prstGeom prst="rect">
            <a:avLst/>
          </a:prstGeom>
          <a:noFill/>
          <a:ln>
            <a:noFill/>
          </a:ln>
        </p:spPr>
        <p:txBody>
          <a:bodyPr spcFirstLastPara="1" wrap="square" lIns="121900" tIns="121900" rIns="121900" bIns="121900" anchor="t" anchorCtr="0">
            <a:spAutoFit/>
          </a:bodyPr>
          <a:lstStyle/>
          <a:p>
            <a:pPr algn="ctr">
              <a:lnSpc>
                <a:spcPct val="150000"/>
              </a:lnSpc>
              <a:buClr>
                <a:schemeClr val="dk1"/>
              </a:buClr>
              <a:buSzPts val="1100"/>
            </a:pPr>
            <a:r>
              <a:rPr lang="it" sz="2000" dirty="0"/>
              <a:t>“It is important to include sustainability aspects in decision making at the product development stage, especially </a:t>
            </a:r>
            <a:r>
              <a:rPr lang="it" sz="2000" b="1" dirty="0"/>
              <a:t>early</a:t>
            </a:r>
            <a:r>
              <a:rPr lang="it" sz="2000" dirty="0"/>
              <a:t> in the development process”</a:t>
            </a:r>
            <a:endParaRPr sz="2000" dirty="0"/>
          </a:p>
          <a:p>
            <a:pPr algn="ctr">
              <a:lnSpc>
                <a:spcPct val="150000"/>
              </a:lnSpc>
              <a:buClr>
                <a:schemeClr val="dk1"/>
              </a:buClr>
              <a:buSzPts val="1100"/>
            </a:pPr>
            <a:r>
              <a:rPr lang="en-US" sz="2000" dirty="0">
                <a:highlight>
                  <a:srgbClr val="FFCC00"/>
                </a:highlight>
              </a:rPr>
              <a:t>Nowadays, it is a </a:t>
            </a:r>
            <a:r>
              <a:rPr lang="en-US" sz="2000" b="1" dirty="0">
                <a:highlight>
                  <a:srgbClr val="FFCC00"/>
                </a:highlight>
              </a:rPr>
              <a:t>go/no-go</a:t>
            </a:r>
            <a:r>
              <a:rPr lang="en-US" sz="2000" dirty="0">
                <a:highlight>
                  <a:srgbClr val="FFCC00"/>
                </a:highlight>
              </a:rPr>
              <a:t> aspect”</a:t>
            </a:r>
          </a:p>
        </p:txBody>
      </p:sp>
      <p:sp>
        <p:nvSpPr>
          <p:cNvPr id="8" name="Google Shape;203;p31">
            <a:extLst>
              <a:ext uri="{FF2B5EF4-FFF2-40B4-BE49-F238E27FC236}">
                <a16:creationId xmlns:a16="http://schemas.microsoft.com/office/drawing/2014/main" id="{736B8744-0813-D132-631E-725CF4C94DFB}"/>
              </a:ext>
            </a:extLst>
          </p:cNvPr>
          <p:cNvSpPr txBox="1"/>
          <p:nvPr/>
        </p:nvSpPr>
        <p:spPr>
          <a:xfrm>
            <a:off x="142200" y="6402601"/>
            <a:ext cx="11907600" cy="533311"/>
          </a:xfrm>
          <a:prstGeom prst="rect">
            <a:avLst/>
          </a:prstGeom>
          <a:noFill/>
          <a:ln>
            <a:noFill/>
          </a:ln>
        </p:spPr>
        <p:txBody>
          <a:bodyPr spcFirstLastPara="1" wrap="square" lIns="121900" tIns="121900" rIns="121900" bIns="121900" anchor="t" anchorCtr="0">
            <a:spAutoFit/>
          </a:bodyPr>
          <a:lstStyle/>
          <a:p>
            <a:r>
              <a:rPr lang="it" sz="933" dirty="0"/>
              <a:t>Byggeth, S.; Broman, G.;  Robèrt, K. H. </a:t>
            </a:r>
            <a:r>
              <a:rPr lang="it" sz="933" i="1" dirty="0"/>
              <a:t>A method for sustainable product development based on a modular system of guiding questions</a:t>
            </a:r>
            <a:r>
              <a:rPr lang="it" sz="933" dirty="0"/>
              <a:t> Journal of Cleaner Production, Volume 15, Issue 1,</a:t>
            </a:r>
            <a:r>
              <a:rPr lang="it" sz="933" b="1" dirty="0"/>
              <a:t> 2007</a:t>
            </a:r>
            <a:r>
              <a:rPr lang="it" sz="933" dirty="0"/>
              <a:t>, Pages 1-11</a:t>
            </a:r>
            <a:endParaRPr sz="933" dirty="0"/>
          </a:p>
          <a:p>
            <a:r>
              <a:rPr lang="it" sz="933" dirty="0"/>
              <a:t>Hallstedt, S. I. Sustainability criteria and sustainability compliance index for decision support in product development.</a:t>
            </a:r>
            <a:endParaRPr sz="933" dirty="0"/>
          </a:p>
        </p:txBody>
      </p:sp>
      <p:pic>
        <p:nvPicPr>
          <p:cNvPr id="5122" name="Picture 2" descr="Many paths to industrial sustainability go through process control">
            <a:extLst>
              <a:ext uri="{FF2B5EF4-FFF2-40B4-BE49-F238E27FC236}">
                <a16:creationId xmlns:a16="http://schemas.microsoft.com/office/drawing/2014/main" id="{B054E470-67B0-56CE-29C9-6B2D9CA748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98" y="3033432"/>
            <a:ext cx="2286478" cy="1296694"/>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nitiatives - Sustainability | UAB">
            <a:extLst>
              <a:ext uri="{FF2B5EF4-FFF2-40B4-BE49-F238E27FC236}">
                <a16:creationId xmlns:a16="http://schemas.microsoft.com/office/drawing/2014/main" id="{D9E8154C-D9E6-06F2-45C9-35F56B66CEE4}"/>
              </a:ext>
            </a:extLst>
          </p:cNvPr>
          <p:cNvPicPr>
            <a:picLocks noChangeAspect="1" noChangeArrowheads="1"/>
          </p:cNvPicPr>
          <p:nvPr/>
        </p:nvPicPr>
        <p:blipFill rotWithShape="1">
          <a:blip r:embed="rId4">
            <a:clrChange>
              <a:clrFrom>
                <a:srgbClr val="8DB6A8"/>
              </a:clrFrom>
              <a:clrTo>
                <a:srgbClr val="8DB6A8">
                  <a:alpha val="0"/>
                </a:srgbClr>
              </a:clrTo>
            </a:clrChange>
            <a:duotone>
              <a:prstClr val="black"/>
              <a:schemeClr val="accent6">
                <a:tint val="45000"/>
                <a:satMod val="400000"/>
              </a:schemeClr>
            </a:duotone>
            <a:extLst>
              <a:ext uri="{28A0092B-C50C-407E-A947-70E740481C1C}">
                <a14:useLocalDpi xmlns:a14="http://schemas.microsoft.com/office/drawing/2010/main" val="0"/>
              </a:ext>
            </a:extLst>
          </a:blip>
          <a:srcRect b="31026"/>
          <a:stretch/>
        </p:blipFill>
        <p:spPr bwMode="auto">
          <a:xfrm>
            <a:off x="9536519" y="2911386"/>
            <a:ext cx="2152656" cy="1510124"/>
          </a:xfrm>
          <a:prstGeom prst="rect">
            <a:avLst/>
          </a:prstGeom>
          <a:noFill/>
          <a:extLst>
            <a:ext uri="{909E8E84-426E-40DD-AFC4-6F175D3DCCD1}">
              <a14:hiddenFill xmlns:a14="http://schemas.microsoft.com/office/drawing/2010/main">
                <a:solidFill>
                  <a:srgbClr val="FFFFFF"/>
                </a:solidFill>
              </a14:hiddenFill>
            </a:ext>
          </a:extLst>
        </p:spPr>
      </p:pic>
      <p:sp>
        <p:nvSpPr>
          <p:cNvPr id="12" name="CasellaDiTesto 11">
            <a:extLst>
              <a:ext uri="{FF2B5EF4-FFF2-40B4-BE49-F238E27FC236}">
                <a16:creationId xmlns:a16="http://schemas.microsoft.com/office/drawing/2014/main" id="{6F86E623-4CCA-C1A1-9686-C19F649D89A5}"/>
              </a:ext>
            </a:extLst>
          </p:cNvPr>
          <p:cNvSpPr txBox="1"/>
          <p:nvPr/>
        </p:nvSpPr>
        <p:spPr>
          <a:xfrm>
            <a:off x="651328" y="4378202"/>
            <a:ext cx="10889344" cy="369332"/>
          </a:xfrm>
          <a:prstGeom prst="rect">
            <a:avLst/>
          </a:prstGeom>
          <a:noFill/>
        </p:spPr>
        <p:txBody>
          <a:bodyPr wrap="square" rtlCol="0">
            <a:spAutoFit/>
          </a:bodyPr>
          <a:lstStyle/>
          <a:p>
            <a:r>
              <a:rPr lang="en-US" b="1" dirty="0"/>
              <a:t>Industrial scale</a:t>
            </a:r>
          </a:p>
        </p:txBody>
      </p:sp>
      <p:sp>
        <p:nvSpPr>
          <p:cNvPr id="13" name="CasellaDiTesto 12">
            <a:extLst>
              <a:ext uri="{FF2B5EF4-FFF2-40B4-BE49-F238E27FC236}">
                <a16:creationId xmlns:a16="http://schemas.microsoft.com/office/drawing/2014/main" id="{AE0BA077-9DCB-F7E2-3290-A976468F34AE}"/>
              </a:ext>
            </a:extLst>
          </p:cNvPr>
          <p:cNvSpPr txBox="1"/>
          <p:nvPr/>
        </p:nvSpPr>
        <p:spPr>
          <a:xfrm>
            <a:off x="9862439" y="4378202"/>
            <a:ext cx="2757427" cy="369332"/>
          </a:xfrm>
          <a:prstGeom prst="rect">
            <a:avLst/>
          </a:prstGeom>
          <a:noFill/>
        </p:spPr>
        <p:txBody>
          <a:bodyPr wrap="square" rtlCol="0">
            <a:spAutoFit/>
          </a:bodyPr>
          <a:lstStyle/>
          <a:p>
            <a:r>
              <a:rPr lang="en-US" b="1" dirty="0"/>
              <a:t>Laboratory scale</a:t>
            </a:r>
          </a:p>
        </p:txBody>
      </p:sp>
      <p:sp>
        <p:nvSpPr>
          <p:cNvPr id="14" name="CasellaDiTesto 13">
            <a:extLst>
              <a:ext uri="{FF2B5EF4-FFF2-40B4-BE49-F238E27FC236}">
                <a16:creationId xmlns:a16="http://schemas.microsoft.com/office/drawing/2014/main" id="{13BAAD95-1E7A-F2D5-FFAA-AEBB592EAD86}"/>
              </a:ext>
            </a:extLst>
          </p:cNvPr>
          <p:cNvSpPr txBox="1"/>
          <p:nvPr/>
        </p:nvSpPr>
        <p:spPr>
          <a:xfrm>
            <a:off x="4171950" y="5247600"/>
            <a:ext cx="2415511" cy="400110"/>
          </a:xfrm>
          <a:prstGeom prst="rect">
            <a:avLst/>
          </a:prstGeom>
          <a:noFill/>
        </p:spPr>
        <p:txBody>
          <a:bodyPr wrap="square" rtlCol="0">
            <a:spAutoFit/>
          </a:bodyPr>
          <a:lstStyle/>
          <a:p>
            <a:r>
              <a:rPr lang="en-US" sz="2000" b="1" dirty="0"/>
              <a:t>LACK OF TIME</a:t>
            </a:r>
          </a:p>
        </p:txBody>
      </p:sp>
      <p:sp>
        <p:nvSpPr>
          <p:cNvPr id="15" name="CasellaDiTesto 14">
            <a:extLst>
              <a:ext uri="{FF2B5EF4-FFF2-40B4-BE49-F238E27FC236}">
                <a16:creationId xmlns:a16="http://schemas.microsoft.com/office/drawing/2014/main" id="{E6D8EB1E-B9D0-F2D6-A96D-74E0D9B779D1}"/>
              </a:ext>
            </a:extLst>
          </p:cNvPr>
          <p:cNvSpPr txBox="1"/>
          <p:nvPr/>
        </p:nvSpPr>
        <p:spPr>
          <a:xfrm>
            <a:off x="5592824" y="5241971"/>
            <a:ext cx="2415511" cy="707886"/>
          </a:xfrm>
          <a:prstGeom prst="rect">
            <a:avLst/>
          </a:prstGeom>
          <a:noFill/>
        </p:spPr>
        <p:txBody>
          <a:bodyPr wrap="square" rtlCol="0">
            <a:spAutoFit/>
          </a:bodyPr>
          <a:lstStyle/>
          <a:p>
            <a:pPr algn="ctr"/>
            <a:r>
              <a:rPr lang="en-US" sz="2000" b="1" dirty="0"/>
              <a:t>LOW DATA AVAILABILITY</a:t>
            </a:r>
          </a:p>
        </p:txBody>
      </p:sp>
      <p:sp>
        <p:nvSpPr>
          <p:cNvPr id="16" name="CasellaDiTesto 15">
            <a:extLst>
              <a:ext uri="{FF2B5EF4-FFF2-40B4-BE49-F238E27FC236}">
                <a16:creationId xmlns:a16="http://schemas.microsoft.com/office/drawing/2014/main" id="{0E7480AD-2E0A-0189-AE20-9B0CA3D33F2E}"/>
              </a:ext>
            </a:extLst>
          </p:cNvPr>
          <p:cNvSpPr txBox="1"/>
          <p:nvPr/>
        </p:nvSpPr>
        <p:spPr>
          <a:xfrm>
            <a:off x="7843378" y="578333"/>
            <a:ext cx="3697294" cy="369332"/>
          </a:xfrm>
          <a:prstGeom prst="rect">
            <a:avLst/>
          </a:prstGeom>
          <a:noFill/>
        </p:spPr>
        <p:txBody>
          <a:bodyPr wrap="none" rtlCol="0">
            <a:spAutoFit/>
          </a:bodyPr>
          <a:lstStyle/>
          <a:p>
            <a:r>
              <a:rPr lang="en-GB" i="1" u="sng" dirty="0"/>
              <a:t>In collaboration with: Nicole </a:t>
            </a:r>
            <a:r>
              <a:rPr lang="en-GB" i="1" u="sng" dirty="0" err="1"/>
              <a:t>Mariotti</a:t>
            </a:r>
            <a:r>
              <a:rPr lang="en-GB" i="1" u="sng" dirty="0"/>
              <a:t> </a:t>
            </a:r>
          </a:p>
        </p:txBody>
      </p:sp>
    </p:spTree>
    <p:extLst>
      <p:ext uri="{BB962C8B-B14F-4D97-AF65-F5344CB8AC3E}">
        <p14:creationId xmlns:p14="http://schemas.microsoft.com/office/powerpoint/2010/main" val="927787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Google Shape;169;p29">
            <a:extLst>
              <a:ext uri="{FF2B5EF4-FFF2-40B4-BE49-F238E27FC236}">
                <a16:creationId xmlns:a16="http://schemas.microsoft.com/office/drawing/2014/main" id="{C038FB7C-8280-2E9E-516F-ED97569EDAD8}"/>
              </a:ext>
            </a:extLst>
          </p:cNvPr>
          <p:cNvPicPr preferRelativeResize="0">
            <a:picLocks noChangeAspect="1"/>
          </p:cNvPicPr>
          <p:nvPr/>
        </p:nvPicPr>
        <p:blipFill>
          <a:blip r:embed="rId3">
            <a:clrChange>
              <a:clrFrom>
                <a:srgbClr val="FFFFFF"/>
              </a:clrFrom>
              <a:clrTo>
                <a:srgbClr val="FFFFFF">
                  <a:alpha val="0"/>
                </a:srgbClr>
              </a:clrTo>
            </a:clrChange>
            <a:alphaModFix/>
            <a:duotone>
              <a:prstClr val="black"/>
              <a:srgbClr val="E25BA9">
                <a:tint val="45000"/>
                <a:satMod val="400000"/>
              </a:srgbClr>
            </a:duotone>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122867" y="1569024"/>
            <a:ext cx="2775289" cy="3539134"/>
          </a:xfrm>
          <a:prstGeom prst="rect">
            <a:avLst/>
          </a:prstGeom>
          <a:noFill/>
          <a:ln>
            <a:noFill/>
          </a:ln>
        </p:spPr>
      </p:pic>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3</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Sustainability at laboratory scale</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chemeClr val="accent2"/>
                </a:solidFill>
                <a:latin typeface="Calibri" panose="020F0502020204030204" pitchFamily="34" charset="0"/>
                <a:cs typeface="Calibri" panose="020F0502020204030204" pitchFamily="34" charset="0"/>
              </a:rPr>
              <a:t>First steps</a:t>
            </a:r>
          </a:p>
        </p:txBody>
      </p:sp>
      <p:sp>
        <p:nvSpPr>
          <p:cNvPr id="6" name="Google Shape;143;p27">
            <a:extLst>
              <a:ext uri="{FF2B5EF4-FFF2-40B4-BE49-F238E27FC236}">
                <a16:creationId xmlns:a16="http://schemas.microsoft.com/office/drawing/2014/main" id="{562CB652-1DF5-3E28-D78B-B904782E47D5}"/>
              </a:ext>
            </a:extLst>
          </p:cNvPr>
          <p:cNvSpPr/>
          <p:nvPr/>
        </p:nvSpPr>
        <p:spPr>
          <a:xfrm>
            <a:off x="5512146" y="2466422"/>
            <a:ext cx="948900" cy="58500"/>
          </a:xfrm>
          <a:prstGeom prst="roundRect">
            <a:avLst>
              <a:gd name="adj" fmla="val 50000"/>
            </a:avLst>
          </a:prstGeom>
          <a:solidFill>
            <a:srgbClr val="1C4587"/>
          </a:solidFill>
          <a:ln w="9525" cap="flat" cmpd="sng">
            <a:solidFill>
              <a:srgbClr val="1C4587"/>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a:solidFill>
                <a:srgbClr val="1C4587"/>
              </a:solidFill>
            </a:endParaRPr>
          </a:p>
        </p:txBody>
      </p:sp>
      <p:grpSp>
        <p:nvGrpSpPr>
          <p:cNvPr id="7" name="Google Shape;148;p27">
            <a:extLst>
              <a:ext uri="{FF2B5EF4-FFF2-40B4-BE49-F238E27FC236}">
                <a16:creationId xmlns:a16="http://schemas.microsoft.com/office/drawing/2014/main" id="{679DB0A3-90FC-C9F9-8520-A1E3D268DD43}"/>
              </a:ext>
            </a:extLst>
          </p:cNvPr>
          <p:cNvGrpSpPr/>
          <p:nvPr/>
        </p:nvGrpSpPr>
        <p:grpSpPr>
          <a:xfrm>
            <a:off x="6316113" y="2004446"/>
            <a:ext cx="2815559" cy="2793313"/>
            <a:chOff x="2724588" y="1957150"/>
            <a:chExt cx="1763473" cy="1759678"/>
          </a:xfrm>
        </p:grpSpPr>
        <p:sp>
          <p:nvSpPr>
            <p:cNvPr id="8" name="Google Shape;149;p27">
              <a:extLst>
                <a:ext uri="{FF2B5EF4-FFF2-40B4-BE49-F238E27FC236}">
                  <a16:creationId xmlns:a16="http://schemas.microsoft.com/office/drawing/2014/main" id="{2D54FEB2-E144-3C32-2D70-E006CFA5AD69}"/>
                </a:ext>
              </a:extLst>
            </p:cNvPr>
            <p:cNvSpPr/>
            <p:nvPr/>
          </p:nvSpPr>
          <p:spPr>
            <a:xfrm>
              <a:off x="3256823" y="1957150"/>
              <a:ext cx="594300" cy="594300"/>
            </a:xfrm>
            <a:prstGeom prst="ellipse">
              <a:avLst/>
            </a:prstGeom>
            <a:noFill/>
            <a:ln w="38100" cap="flat" cmpd="sng">
              <a:solidFill>
                <a:srgbClr val="92D050"/>
              </a:solidFill>
              <a:prstDash val="solid"/>
              <a:round/>
              <a:headEnd type="none" w="sm" len="sm"/>
              <a:tailEnd type="none" w="sm" len="sm"/>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l" rtl="0">
                <a:spcBef>
                  <a:spcPts val="0"/>
                </a:spcBef>
                <a:spcAft>
                  <a:spcPts val="0"/>
                </a:spcAft>
                <a:buNone/>
              </a:pPr>
              <a:endParaRPr sz="1600">
                <a:solidFill>
                  <a:srgbClr val="74A507"/>
                </a:solidFill>
              </a:endParaRPr>
            </a:p>
          </p:txBody>
        </p:sp>
        <p:sp>
          <p:nvSpPr>
            <p:cNvPr id="9" name="Google Shape;150;p27">
              <a:extLst>
                <a:ext uri="{FF2B5EF4-FFF2-40B4-BE49-F238E27FC236}">
                  <a16:creationId xmlns:a16="http://schemas.microsoft.com/office/drawing/2014/main" id="{7D5C7449-2ECC-6F88-9668-C68EA7CC0602}"/>
                </a:ext>
              </a:extLst>
            </p:cNvPr>
            <p:cNvSpPr txBox="1"/>
            <p:nvPr/>
          </p:nvSpPr>
          <p:spPr>
            <a:xfrm>
              <a:off x="2724588" y="2564045"/>
              <a:ext cx="1709100" cy="4464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115000"/>
                </a:lnSpc>
                <a:spcBef>
                  <a:spcPts val="0"/>
                </a:spcBef>
                <a:spcAft>
                  <a:spcPts val="0"/>
                </a:spcAft>
                <a:buNone/>
              </a:pPr>
              <a:r>
                <a:rPr lang="it" b="1" dirty="0">
                  <a:solidFill>
                    <a:srgbClr val="74A507"/>
                  </a:solidFill>
                  <a:latin typeface="Roboto"/>
                  <a:ea typeface="Roboto"/>
                  <a:cs typeface="Roboto"/>
                  <a:sym typeface="Roboto"/>
                </a:rPr>
                <a:t>SYNTHESIS</a:t>
              </a:r>
              <a:endParaRPr b="1" dirty="0">
                <a:solidFill>
                  <a:srgbClr val="74A507"/>
                </a:solidFill>
                <a:latin typeface="Roboto"/>
                <a:ea typeface="Roboto"/>
                <a:cs typeface="Roboto"/>
                <a:sym typeface="Roboto"/>
              </a:endParaRPr>
            </a:p>
          </p:txBody>
        </p:sp>
        <p:sp>
          <p:nvSpPr>
            <p:cNvPr id="10" name="Google Shape;151;p27">
              <a:extLst>
                <a:ext uri="{FF2B5EF4-FFF2-40B4-BE49-F238E27FC236}">
                  <a16:creationId xmlns:a16="http://schemas.microsoft.com/office/drawing/2014/main" id="{056C97A1-3779-2CB5-B746-F258BCC9BA27}"/>
                </a:ext>
              </a:extLst>
            </p:cNvPr>
            <p:cNvSpPr txBox="1"/>
            <p:nvPr/>
          </p:nvSpPr>
          <p:spPr>
            <a:xfrm>
              <a:off x="2778961" y="2979428"/>
              <a:ext cx="1709100" cy="7374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lvl="0" indent="0" algn="ctr" rtl="0">
                <a:lnSpc>
                  <a:spcPct val="115000"/>
                </a:lnSpc>
                <a:spcBef>
                  <a:spcPts val="0"/>
                </a:spcBef>
                <a:spcAft>
                  <a:spcPts val="1600"/>
                </a:spcAft>
                <a:buNone/>
              </a:pPr>
              <a:r>
                <a:rPr lang="it" dirty="0">
                  <a:solidFill>
                    <a:srgbClr val="74A507"/>
                  </a:solidFill>
                  <a:latin typeface="Roboto"/>
                  <a:ea typeface="Roboto"/>
                  <a:cs typeface="Roboto"/>
                  <a:sym typeface="Roboto"/>
                </a:rPr>
                <a:t>Auxiliaries and processes</a:t>
              </a:r>
              <a:endParaRPr dirty="0">
                <a:solidFill>
                  <a:srgbClr val="74A507"/>
                </a:solidFill>
                <a:latin typeface="Roboto"/>
                <a:ea typeface="Roboto"/>
                <a:cs typeface="Roboto"/>
                <a:sym typeface="Roboto"/>
              </a:endParaRPr>
            </a:p>
          </p:txBody>
        </p:sp>
      </p:grpSp>
      <p:pic>
        <p:nvPicPr>
          <p:cNvPr id="11" name="Google Shape;153;p27">
            <a:extLst>
              <a:ext uri="{FF2B5EF4-FFF2-40B4-BE49-F238E27FC236}">
                <a16:creationId xmlns:a16="http://schemas.microsoft.com/office/drawing/2014/main" id="{1487D394-1965-F4C9-9C11-73B076783FAC}"/>
              </a:ext>
            </a:extLst>
          </p:cNvPr>
          <p:cNvPicPr preferRelativeResize="0"/>
          <p:nvPr/>
        </p:nvPicPr>
        <p:blipFill rotWithShape="1">
          <a:blip r:embed="rId5">
            <a:alphaModFix/>
          </a:blip>
          <a:srcRect l="73243" t="11109" r="7713" b="36039"/>
          <a:stretch/>
        </p:blipFill>
        <p:spPr>
          <a:xfrm>
            <a:off x="7419864" y="2169472"/>
            <a:ext cx="521251" cy="652401"/>
          </a:xfrm>
          <a:prstGeom prst="rect">
            <a:avLst/>
          </a:prstGeom>
          <a:noFill/>
          <a:ln>
            <a:noFill/>
          </a:ln>
        </p:spPr>
      </p:pic>
      <p:sp>
        <p:nvSpPr>
          <p:cNvPr id="12" name="Google Shape;158;p28">
            <a:extLst>
              <a:ext uri="{FF2B5EF4-FFF2-40B4-BE49-F238E27FC236}">
                <a16:creationId xmlns:a16="http://schemas.microsoft.com/office/drawing/2014/main" id="{D7404DE3-AA08-C197-F40B-FBB4AB811ADC}"/>
              </a:ext>
            </a:extLst>
          </p:cNvPr>
          <p:cNvSpPr txBox="1">
            <a:spLocks/>
          </p:cNvSpPr>
          <p:nvPr/>
        </p:nvSpPr>
        <p:spPr>
          <a:xfrm>
            <a:off x="2437660" y="4434678"/>
            <a:ext cx="8140765" cy="925800"/>
          </a:xfrm>
          <a:prstGeom prst="rect">
            <a:avLst/>
          </a:prstGeom>
        </p:spPr>
        <p:txBody>
          <a:bodyPr spcFirstLastPara="1" vert="horz" wrap="square" lIns="91425" tIns="91425" rIns="91425" bIns="91425" rtlCol="0" anchor="t" anchorCtr="0">
            <a:noAutofit/>
          </a:bodyPr>
          <a:lstStyle>
            <a:lvl1pPr algn="ctr" defTabSz="3027487" rtl="0" eaLnBrk="1" latinLnBrk="0" hangingPunct="1">
              <a:lnSpc>
                <a:spcPct val="90000"/>
              </a:lnSpc>
              <a:spcBef>
                <a:spcPct val="0"/>
              </a:spcBef>
              <a:buNone/>
              <a:defRPr sz="19865" kern="1200">
                <a:solidFill>
                  <a:schemeClr val="tx1"/>
                </a:solidFill>
                <a:latin typeface="+mj-lt"/>
                <a:ea typeface="+mj-ea"/>
                <a:cs typeface="+mj-cs"/>
              </a:defRPr>
            </a:lvl1pPr>
          </a:lstStyle>
          <a:p>
            <a:pPr algn="l">
              <a:spcBef>
                <a:spcPts val="0"/>
              </a:spcBef>
            </a:pPr>
            <a:r>
              <a:rPr lang="en-US" sz="2400" b="1" dirty="0">
                <a:solidFill>
                  <a:srgbClr val="D61892"/>
                </a:solidFill>
              </a:rPr>
              <a:t>Usually considered aspects in</a:t>
            </a:r>
          </a:p>
          <a:p>
            <a:pPr algn="l">
              <a:spcBef>
                <a:spcPts val="0"/>
              </a:spcBef>
            </a:pPr>
            <a:r>
              <a:rPr lang="en-US" sz="2400" b="1" u="sng" dirty="0">
                <a:solidFill>
                  <a:srgbClr val="D61892"/>
                </a:solidFill>
              </a:rPr>
              <a:t>materials selection</a:t>
            </a:r>
          </a:p>
        </p:txBody>
      </p:sp>
      <p:sp>
        <p:nvSpPr>
          <p:cNvPr id="13" name="Google Shape;161;p28">
            <a:extLst>
              <a:ext uri="{FF2B5EF4-FFF2-40B4-BE49-F238E27FC236}">
                <a16:creationId xmlns:a16="http://schemas.microsoft.com/office/drawing/2014/main" id="{83330271-7938-55B9-F2DE-F984FE876B54}"/>
              </a:ext>
            </a:extLst>
          </p:cNvPr>
          <p:cNvSpPr txBox="1">
            <a:spLocks/>
          </p:cNvSpPr>
          <p:nvPr/>
        </p:nvSpPr>
        <p:spPr>
          <a:xfrm>
            <a:off x="2437660" y="5396139"/>
            <a:ext cx="8520600" cy="1057500"/>
          </a:xfrm>
          <a:prstGeom prst="rect">
            <a:avLst/>
          </a:prstGeom>
        </p:spPr>
        <p:txBody>
          <a:bodyPr spcFirstLastPara="1" vert="horz" wrap="square" lIns="91425" tIns="91425" rIns="91425" bIns="91425" rtlCol="0" anchor="t" anchorCtr="0">
            <a:noAutofit/>
          </a:bodyPr>
          <a:lstStyle>
            <a:lvl1pPr marL="0" indent="0" algn="ctr" defTabSz="3027487" rtl="0" eaLnBrk="1" latinLnBrk="0" hangingPunct="1">
              <a:lnSpc>
                <a:spcPct val="90000"/>
              </a:lnSpc>
              <a:spcBef>
                <a:spcPts val="3311"/>
              </a:spcBef>
              <a:buFont typeface="Arial" panose="020B0604020202020204" pitchFamily="34" charset="0"/>
              <a:buNone/>
              <a:defRPr sz="7946" kern="1200">
                <a:solidFill>
                  <a:schemeClr val="tx1"/>
                </a:solidFill>
                <a:latin typeface="+mn-lt"/>
                <a:ea typeface="+mn-ea"/>
                <a:cs typeface="+mn-cs"/>
              </a:defRPr>
            </a:lvl1pPr>
            <a:lvl2pPr marL="1513743" indent="0" algn="ctr" defTabSz="3027487" rtl="0" eaLnBrk="1" latinLnBrk="0" hangingPunct="1">
              <a:lnSpc>
                <a:spcPct val="90000"/>
              </a:lnSpc>
              <a:spcBef>
                <a:spcPts val="1655"/>
              </a:spcBef>
              <a:buFont typeface="Arial" panose="020B0604020202020204" pitchFamily="34" charset="0"/>
              <a:buNone/>
              <a:defRPr sz="6622" kern="1200">
                <a:solidFill>
                  <a:schemeClr val="tx1"/>
                </a:solidFill>
                <a:latin typeface="+mn-lt"/>
                <a:ea typeface="+mn-ea"/>
                <a:cs typeface="+mn-cs"/>
              </a:defRPr>
            </a:lvl2pPr>
            <a:lvl3pPr marL="3027487" indent="0" algn="ctr" defTabSz="3027487" rtl="0" eaLnBrk="1" latinLnBrk="0" hangingPunct="1">
              <a:lnSpc>
                <a:spcPct val="90000"/>
              </a:lnSpc>
              <a:spcBef>
                <a:spcPts val="1655"/>
              </a:spcBef>
              <a:buFont typeface="Arial" panose="020B0604020202020204" pitchFamily="34" charset="0"/>
              <a:buNone/>
              <a:defRPr sz="5960" kern="1200">
                <a:solidFill>
                  <a:schemeClr val="tx1"/>
                </a:solidFill>
                <a:latin typeface="+mn-lt"/>
                <a:ea typeface="+mn-ea"/>
                <a:cs typeface="+mn-cs"/>
              </a:defRPr>
            </a:lvl3pPr>
            <a:lvl4pPr marL="4541230"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4pPr>
            <a:lvl5pPr marL="6054974"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5pPr>
            <a:lvl6pPr marL="7568717"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6pPr>
            <a:lvl7pPr marL="9082461"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7pPr>
            <a:lvl8pPr marL="10596204"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8pPr>
            <a:lvl9pPr marL="12109948"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9pPr>
          </a:lstStyle>
          <a:p>
            <a:pPr marL="457200" indent="-317182" algn="l">
              <a:spcBef>
                <a:spcPts val="0"/>
              </a:spcBef>
              <a:buSzPct val="100000"/>
              <a:buFont typeface="Arial" panose="020B0604020202020204" pitchFamily="34" charset="0"/>
              <a:buChar char="●"/>
            </a:pPr>
            <a:r>
              <a:rPr lang="en-US" sz="1400" dirty="0"/>
              <a:t>Element availability</a:t>
            </a:r>
          </a:p>
          <a:p>
            <a:pPr marL="457200" indent="-317182" algn="l">
              <a:spcBef>
                <a:spcPts val="0"/>
              </a:spcBef>
              <a:buSzPct val="100000"/>
              <a:buFont typeface="Arial" panose="020B0604020202020204" pitchFamily="34" charset="0"/>
              <a:buChar char="●"/>
            </a:pPr>
            <a:r>
              <a:rPr lang="en-US" sz="1400" dirty="0"/>
              <a:t>Source (Fossil vs. Bio-based)</a:t>
            </a:r>
          </a:p>
          <a:p>
            <a:pPr marL="457200" indent="-317182" algn="l">
              <a:spcBef>
                <a:spcPts val="0"/>
              </a:spcBef>
              <a:buSzPct val="100000"/>
              <a:buFont typeface="Arial" panose="020B0604020202020204" pitchFamily="34" charset="0"/>
              <a:buChar char="●"/>
            </a:pPr>
            <a:r>
              <a:rPr lang="en-US" sz="1400" dirty="0"/>
              <a:t>Toxicity</a:t>
            </a:r>
          </a:p>
          <a:p>
            <a:pPr marL="457200" indent="-317182" algn="l">
              <a:spcBef>
                <a:spcPts val="0"/>
              </a:spcBef>
              <a:buSzPct val="100000"/>
              <a:buFont typeface="Arial" panose="020B0604020202020204" pitchFamily="34" charset="0"/>
              <a:buChar char="●"/>
            </a:pPr>
            <a:r>
              <a:rPr lang="en-US" sz="1400" dirty="0"/>
              <a:t>Cost</a:t>
            </a:r>
          </a:p>
        </p:txBody>
      </p:sp>
      <p:sp>
        <p:nvSpPr>
          <p:cNvPr id="14" name="Google Shape;159;p28">
            <a:extLst>
              <a:ext uri="{FF2B5EF4-FFF2-40B4-BE49-F238E27FC236}">
                <a16:creationId xmlns:a16="http://schemas.microsoft.com/office/drawing/2014/main" id="{25C45539-263F-4481-4D05-6757D48543C4}"/>
              </a:ext>
            </a:extLst>
          </p:cNvPr>
          <p:cNvSpPr txBox="1">
            <a:spLocks/>
          </p:cNvSpPr>
          <p:nvPr/>
        </p:nvSpPr>
        <p:spPr>
          <a:xfrm>
            <a:off x="6741074" y="5396139"/>
            <a:ext cx="5423622" cy="827530"/>
          </a:xfrm>
          <a:prstGeom prst="rect">
            <a:avLst/>
          </a:prstGeom>
        </p:spPr>
        <p:txBody>
          <a:bodyPr spcFirstLastPara="1" vert="horz" wrap="square" lIns="91425" tIns="91425" rIns="91425" bIns="91425" rtlCol="0" anchor="t" anchorCtr="0">
            <a:noAutofit/>
          </a:bodyPr>
          <a:lstStyle>
            <a:lvl1pPr marL="0" indent="0" algn="ctr" defTabSz="3027487" rtl="0" eaLnBrk="1" latinLnBrk="0" hangingPunct="1">
              <a:lnSpc>
                <a:spcPct val="90000"/>
              </a:lnSpc>
              <a:spcBef>
                <a:spcPts val="3311"/>
              </a:spcBef>
              <a:buFont typeface="Arial" panose="020B0604020202020204" pitchFamily="34" charset="0"/>
              <a:buNone/>
              <a:defRPr sz="7946" kern="1200">
                <a:solidFill>
                  <a:schemeClr val="tx1"/>
                </a:solidFill>
                <a:latin typeface="+mn-lt"/>
                <a:ea typeface="+mn-ea"/>
                <a:cs typeface="+mn-cs"/>
              </a:defRPr>
            </a:lvl1pPr>
            <a:lvl2pPr marL="1513743" indent="0" algn="ctr" defTabSz="3027487" rtl="0" eaLnBrk="1" latinLnBrk="0" hangingPunct="1">
              <a:lnSpc>
                <a:spcPct val="90000"/>
              </a:lnSpc>
              <a:spcBef>
                <a:spcPts val="1655"/>
              </a:spcBef>
              <a:buFont typeface="Arial" panose="020B0604020202020204" pitchFamily="34" charset="0"/>
              <a:buNone/>
              <a:defRPr sz="6622" kern="1200">
                <a:solidFill>
                  <a:schemeClr val="tx1"/>
                </a:solidFill>
                <a:latin typeface="+mn-lt"/>
                <a:ea typeface="+mn-ea"/>
                <a:cs typeface="+mn-cs"/>
              </a:defRPr>
            </a:lvl2pPr>
            <a:lvl3pPr marL="3027487" indent="0" algn="ctr" defTabSz="3027487" rtl="0" eaLnBrk="1" latinLnBrk="0" hangingPunct="1">
              <a:lnSpc>
                <a:spcPct val="90000"/>
              </a:lnSpc>
              <a:spcBef>
                <a:spcPts val="1655"/>
              </a:spcBef>
              <a:buFont typeface="Arial" panose="020B0604020202020204" pitchFamily="34" charset="0"/>
              <a:buNone/>
              <a:defRPr sz="5960" kern="1200">
                <a:solidFill>
                  <a:schemeClr val="tx1"/>
                </a:solidFill>
                <a:latin typeface="+mn-lt"/>
                <a:ea typeface="+mn-ea"/>
                <a:cs typeface="+mn-cs"/>
              </a:defRPr>
            </a:lvl3pPr>
            <a:lvl4pPr marL="4541230"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4pPr>
            <a:lvl5pPr marL="6054974"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5pPr>
            <a:lvl6pPr marL="7568717"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6pPr>
            <a:lvl7pPr marL="9082461"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7pPr>
            <a:lvl8pPr marL="10596204"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8pPr>
            <a:lvl9pPr marL="12109948" indent="0" algn="ctr" defTabSz="3027487" rtl="0" eaLnBrk="1" latinLnBrk="0" hangingPunct="1">
              <a:lnSpc>
                <a:spcPct val="90000"/>
              </a:lnSpc>
              <a:spcBef>
                <a:spcPts val="1655"/>
              </a:spcBef>
              <a:buFont typeface="Arial" panose="020B0604020202020204" pitchFamily="34" charset="0"/>
              <a:buNone/>
              <a:defRPr sz="5297" kern="1200">
                <a:solidFill>
                  <a:schemeClr val="tx1"/>
                </a:solidFill>
                <a:latin typeface="+mn-lt"/>
                <a:ea typeface="+mn-ea"/>
                <a:cs typeface="+mn-cs"/>
              </a:defRPr>
            </a:lvl9pPr>
          </a:lstStyle>
          <a:p>
            <a:pPr marL="457200" indent="-317182" algn="l">
              <a:spcBef>
                <a:spcPts val="0"/>
              </a:spcBef>
              <a:buSzPct val="100000"/>
              <a:buFont typeface="Arial" panose="020B0604020202020204" pitchFamily="34" charset="0"/>
              <a:buChar char="●"/>
            </a:pPr>
            <a:r>
              <a:rPr lang="en-US" sz="1400" dirty="0"/>
              <a:t>12 Green Chemistry Principles (Guideline)</a:t>
            </a:r>
          </a:p>
          <a:p>
            <a:pPr marL="457200" indent="-317182" algn="l">
              <a:spcBef>
                <a:spcPts val="0"/>
              </a:spcBef>
              <a:buSzPct val="100000"/>
              <a:buFont typeface="Arial" panose="020B0604020202020204" pitchFamily="34" charset="0"/>
              <a:buChar char="●"/>
            </a:pPr>
            <a:r>
              <a:rPr lang="en-US" sz="1400" dirty="0"/>
              <a:t>Green metrics</a:t>
            </a:r>
          </a:p>
          <a:p>
            <a:pPr marL="457200" indent="-317182" algn="l">
              <a:spcBef>
                <a:spcPts val="0"/>
              </a:spcBef>
              <a:buSzPct val="100000"/>
              <a:buFont typeface="Arial" panose="020B0604020202020204" pitchFamily="34" charset="0"/>
              <a:buChar char="●"/>
            </a:pPr>
            <a:r>
              <a:rPr lang="en-US" sz="1400" dirty="0"/>
              <a:t>Eco-scale (It considers costs)</a:t>
            </a:r>
          </a:p>
          <a:p>
            <a:pPr marL="457200" indent="-317182" algn="l">
              <a:spcBef>
                <a:spcPts val="0"/>
              </a:spcBef>
              <a:buSzPct val="100000"/>
              <a:buFont typeface="Arial" panose="020B0604020202020204" pitchFamily="34" charset="0"/>
              <a:buChar char="●"/>
            </a:pPr>
            <a:r>
              <a:rPr lang="en-US" sz="1400" dirty="0"/>
              <a:t>Life Cycle Assessment</a:t>
            </a:r>
          </a:p>
        </p:txBody>
      </p:sp>
      <p:sp>
        <p:nvSpPr>
          <p:cNvPr id="15" name="Google Shape;160;p28">
            <a:extLst>
              <a:ext uri="{FF2B5EF4-FFF2-40B4-BE49-F238E27FC236}">
                <a16:creationId xmlns:a16="http://schemas.microsoft.com/office/drawing/2014/main" id="{418391DF-022A-F6E8-E190-5E64962EAA15}"/>
              </a:ext>
            </a:extLst>
          </p:cNvPr>
          <p:cNvSpPr txBox="1">
            <a:spLocks/>
          </p:cNvSpPr>
          <p:nvPr/>
        </p:nvSpPr>
        <p:spPr>
          <a:xfrm>
            <a:off x="6783761" y="4454671"/>
            <a:ext cx="5423622" cy="669771"/>
          </a:xfrm>
          <a:prstGeom prst="rect">
            <a:avLst/>
          </a:prstGeom>
        </p:spPr>
        <p:txBody>
          <a:bodyPr spcFirstLastPara="1" vert="horz" wrap="square" lIns="91425" tIns="91425" rIns="91425" bIns="91425" rtlCol="0" anchor="t" anchorCtr="0">
            <a:noAutofit/>
          </a:bodyPr>
          <a:lstStyle>
            <a:lvl1pPr algn="ctr" defTabSz="3027487" rtl="0" eaLnBrk="1" latinLnBrk="0" hangingPunct="1">
              <a:lnSpc>
                <a:spcPct val="90000"/>
              </a:lnSpc>
              <a:spcBef>
                <a:spcPct val="0"/>
              </a:spcBef>
              <a:buNone/>
              <a:defRPr sz="19865" kern="1200">
                <a:solidFill>
                  <a:schemeClr val="tx1"/>
                </a:solidFill>
                <a:latin typeface="+mj-lt"/>
                <a:ea typeface="+mj-ea"/>
                <a:cs typeface="+mj-cs"/>
              </a:defRPr>
            </a:lvl1pPr>
          </a:lstStyle>
          <a:p>
            <a:pPr algn="l">
              <a:spcBef>
                <a:spcPts val="0"/>
              </a:spcBef>
            </a:pPr>
            <a:r>
              <a:rPr lang="en-US" sz="2400" b="1" dirty="0">
                <a:solidFill>
                  <a:srgbClr val="74A507"/>
                </a:solidFill>
              </a:rPr>
              <a:t>Usually considered aspects in</a:t>
            </a:r>
          </a:p>
          <a:p>
            <a:pPr algn="l">
              <a:spcBef>
                <a:spcPts val="0"/>
              </a:spcBef>
            </a:pPr>
            <a:r>
              <a:rPr lang="en-US" sz="2400" b="1" u="sng" dirty="0">
                <a:solidFill>
                  <a:srgbClr val="74A507"/>
                </a:solidFill>
              </a:rPr>
              <a:t>synthesis</a:t>
            </a:r>
          </a:p>
        </p:txBody>
      </p:sp>
      <p:sp>
        <p:nvSpPr>
          <p:cNvPr id="16" name="Google Shape;217;p32">
            <a:extLst>
              <a:ext uri="{FF2B5EF4-FFF2-40B4-BE49-F238E27FC236}">
                <a16:creationId xmlns:a16="http://schemas.microsoft.com/office/drawing/2014/main" id="{07A48246-1F4D-FFC3-5344-CB0CF78D2B9C}"/>
              </a:ext>
            </a:extLst>
          </p:cNvPr>
          <p:cNvSpPr/>
          <p:nvPr/>
        </p:nvSpPr>
        <p:spPr>
          <a:xfrm>
            <a:off x="3883271" y="2066348"/>
            <a:ext cx="924043" cy="887813"/>
          </a:xfrm>
          <a:prstGeom prst="ellipse">
            <a:avLst/>
          </a:prstGeom>
          <a:noFill/>
          <a:ln w="38100" cap="flat" cmpd="sng">
            <a:solidFill>
              <a:srgbClr val="D6189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100" dirty="0">
              <a:solidFill>
                <a:srgbClr val="1C4587"/>
              </a:solidFill>
            </a:endParaRPr>
          </a:p>
        </p:txBody>
      </p:sp>
      <p:sp>
        <p:nvSpPr>
          <p:cNvPr id="18" name="Google Shape;218;p32">
            <a:extLst>
              <a:ext uri="{FF2B5EF4-FFF2-40B4-BE49-F238E27FC236}">
                <a16:creationId xmlns:a16="http://schemas.microsoft.com/office/drawing/2014/main" id="{6709E5E6-F41B-CDA3-C1CA-76DCD114FCFC}"/>
              </a:ext>
            </a:extLst>
          </p:cNvPr>
          <p:cNvSpPr txBox="1"/>
          <p:nvPr/>
        </p:nvSpPr>
        <p:spPr>
          <a:xfrm>
            <a:off x="3131695" y="3006640"/>
            <a:ext cx="2657381" cy="666868"/>
          </a:xfrm>
          <a:prstGeom prst="rect">
            <a:avLst/>
          </a:prstGeom>
          <a:noFill/>
          <a:ln>
            <a:noFill/>
          </a:ln>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it" sz="1400" b="1" dirty="0">
                <a:solidFill>
                  <a:srgbClr val="D61892"/>
                </a:solidFill>
                <a:latin typeface="Roboto"/>
                <a:ea typeface="Roboto"/>
                <a:cs typeface="Roboto"/>
                <a:sym typeface="Roboto"/>
              </a:rPr>
              <a:t>MATERIALS SELECTION</a:t>
            </a:r>
            <a:endParaRPr sz="1400" b="1" dirty="0">
              <a:solidFill>
                <a:srgbClr val="D61892"/>
              </a:solidFill>
              <a:latin typeface="Roboto"/>
              <a:ea typeface="Roboto"/>
              <a:cs typeface="Roboto"/>
              <a:sym typeface="Roboto"/>
            </a:endParaRPr>
          </a:p>
        </p:txBody>
      </p:sp>
      <p:sp>
        <p:nvSpPr>
          <p:cNvPr id="19" name="Google Shape;219;p32">
            <a:extLst>
              <a:ext uri="{FF2B5EF4-FFF2-40B4-BE49-F238E27FC236}">
                <a16:creationId xmlns:a16="http://schemas.microsoft.com/office/drawing/2014/main" id="{07F25AA2-7CBC-D028-C582-625133454F29}"/>
              </a:ext>
            </a:extLst>
          </p:cNvPr>
          <p:cNvSpPr txBox="1"/>
          <p:nvPr/>
        </p:nvSpPr>
        <p:spPr>
          <a:xfrm>
            <a:off x="3006362" y="3627210"/>
            <a:ext cx="2728748" cy="1101587"/>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r>
              <a:rPr lang="it" sz="1400" dirty="0">
                <a:solidFill>
                  <a:srgbClr val="D61892"/>
                </a:solidFill>
                <a:latin typeface="Roboto"/>
                <a:ea typeface="Roboto"/>
                <a:cs typeface="Roboto"/>
                <a:sym typeface="Roboto"/>
              </a:rPr>
              <a:t>Raw materials</a:t>
            </a:r>
            <a:endParaRPr sz="1400" dirty="0">
              <a:solidFill>
                <a:srgbClr val="D61892"/>
              </a:solidFill>
              <a:latin typeface="Roboto"/>
              <a:ea typeface="Roboto"/>
              <a:cs typeface="Roboto"/>
              <a:sym typeface="Roboto"/>
            </a:endParaRPr>
          </a:p>
        </p:txBody>
      </p:sp>
      <p:pic>
        <p:nvPicPr>
          <p:cNvPr id="21" name="Google Shape;224;p32">
            <a:extLst>
              <a:ext uri="{FF2B5EF4-FFF2-40B4-BE49-F238E27FC236}">
                <a16:creationId xmlns:a16="http://schemas.microsoft.com/office/drawing/2014/main" id="{3D8BD824-B89C-EE76-2837-6B27EA27B434}"/>
              </a:ext>
            </a:extLst>
          </p:cNvPr>
          <p:cNvPicPr preferRelativeResize="0"/>
          <p:nvPr/>
        </p:nvPicPr>
        <p:blipFill rotWithShape="1">
          <a:blip r:embed="rId5">
            <a:clrChange>
              <a:clrFrom>
                <a:srgbClr val="FFFFFF"/>
              </a:clrFrom>
              <a:clrTo>
                <a:srgbClr val="FFFFFF">
                  <a:alpha val="0"/>
                </a:srgbClr>
              </a:clrTo>
            </a:clrChange>
            <a:alphaModFix/>
          </a:blip>
          <a:srcRect l="11563" t="22981" r="68137" b="31851"/>
          <a:stretch/>
        </p:blipFill>
        <p:spPr>
          <a:xfrm>
            <a:off x="4113037" y="2265426"/>
            <a:ext cx="507621" cy="614020"/>
          </a:xfrm>
          <a:prstGeom prst="rect">
            <a:avLst/>
          </a:prstGeom>
          <a:noFill/>
          <a:ln>
            <a:noFill/>
          </a:ln>
        </p:spPr>
      </p:pic>
      <p:sp>
        <p:nvSpPr>
          <p:cNvPr id="23" name="Google Shape;171;p29">
            <a:extLst>
              <a:ext uri="{FF2B5EF4-FFF2-40B4-BE49-F238E27FC236}">
                <a16:creationId xmlns:a16="http://schemas.microsoft.com/office/drawing/2014/main" id="{D1544657-FE34-E3DB-2D84-11351CA85BA4}"/>
              </a:ext>
            </a:extLst>
          </p:cNvPr>
          <p:cNvSpPr txBox="1"/>
          <p:nvPr/>
        </p:nvSpPr>
        <p:spPr>
          <a:xfrm>
            <a:off x="-375610" y="5084228"/>
            <a:ext cx="2718039" cy="830966"/>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1400" b="1" dirty="0">
                <a:solidFill>
                  <a:srgbClr val="660066"/>
                </a:solidFill>
              </a:rPr>
              <a:t>EMERGING </a:t>
            </a:r>
          </a:p>
          <a:p>
            <a:pPr marL="0" lvl="0" indent="0" algn="ctr" rtl="0">
              <a:spcBef>
                <a:spcPts val="0"/>
              </a:spcBef>
              <a:spcAft>
                <a:spcPts val="0"/>
              </a:spcAft>
              <a:buNone/>
            </a:pPr>
            <a:r>
              <a:rPr lang="it" sz="1400" b="1" dirty="0">
                <a:solidFill>
                  <a:srgbClr val="660066"/>
                </a:solidFill>
              </a:rPr>
              <a:t>MATERIALS </a:t>
            </a:r>
          </a:p>
          <a:p>
            <a:pPr marL="0" lvl="0" indent="0" algn="ctr" rtl="0">
              <a:spcBef>
                <a:spcPts val="0"/>
              </a:spcBef>
              <a:spcAft>
                <a:spcPts val="0"/>
              </a:spcAft>
              <a:buNone/>
            </a:pPr>
            <a:r>
              <a:rPr lang="it" sz="1400" b="1" dirty="0">
                <a:solidFill>
                  <a:srgbClr val="660066"/>
                </a:solidFill>
              </a:rPr>
              <a:t>CONSTRAINTS</a:t>
            </a:r>
            <a:endParaRPr sz="1050" b="1" dirty="0">
              <a:solidFill>
                <a:srgbClr val="660066"/>
              </a:solidFill>
            </a:endParaRPr>
          </a:p>
        </p:txBody>
      </p:sp>
      <mc:AlternateContent xmlns:mc="http://schemas.openxmlformats.org/markup-compatibility/2006" xmlns:p14="http://schemas.microsoft.com/office/powerpoint/2010/main">
        <mc:Choice Requires="p14">
          <p:contentPart p14:bwMode="auto" r:id="rId6">
            <p14:nvContentPartPr>
              <p14:cNvPr id="24" name="Input penna 23">
                <a:extLst>
                  <a:ext uri="{FF2B5EF4-FFF2-40B4-BE49-F238E27FC236}">
                    <a16:creationId xmlns:a16="http://schemas.microsoft.com/office/drawing/2014/main" id="{01117728-1E3D-6985-A41B-919B786FE9C6}"/>
                  </a:ext>
                </a:extLst>
              </p14:cNvPr>
              <p14:cNvContentPartPr/>
              <p14:nvPr/>
            </p14:nvContentPartPr>
            <p14:xfrm>
              <a:off x="5141443" y="4676876"/>
              <a:ext cx="360" cy="360"/>
            </p14:xfrm>
          </p:contentPart>
        </mc:Choice>
        <mc:Fallback xmlns="">
          <p:pic>
            <p:nvPicPr>
              <p:cNvPr id="24" name="Input penna 23">
                <a:extLst>
                  <a:ext uri="{FF2B5EF4-FFF2-40B4-BE49-F238E27FC236}">
                    <a16:creationId xmlns:a16="http://schemas.microsoft.com/office/drawing/2014/main" id="{01117728-1E3D-6985-A41B-919B786FE9C6}"/>
                  </a:ext>
                </a:extLst>
              </p:cNvPr>
              <p:cNvPicPr/>
              <p:nvPr/>
            </p:nvPicPr>
            <p:blipFill>
              <a:blip r:embed="rId7"/>
              <a:stretch>
                <a:fillRect/>
              </a:stretch>
            </p:blipFill>
            <p:spPr>
              <a:xfrm>
                <a:off x="5132443" y="4667876"/>
                <a:ext cx="18000" cy="18000"/>
              </a:xfrm>
              <a:prstGeom prst="rect">
                <a:avLst/>
              </a:prstGeom>
            </p:spPr>
          </p:pic>
        </mc:Fallback>
      </mc:AlternateContent>
      <p:pic>
        <p:nvPicPr>
          <p:cNvPr id="26" name="Elemento grafico 25" descr="Freccia linea: curva oraria con riempimento a tinta unita">
            <a:extLst>
              <a:ext uri="{FF2B5EF4-FFF2-40B4-BE49-F238E27FC236}">
                <a16:creationId xmlns:a16="http://schemas.microsoft.com/office/drawing/2014/main" id="{974B15BB-5005-A22B-6C26-4D990800317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0707694">
            <a:off x="1307492" y="4836572"/>
            <a:ext cx="1137046" cy="1137046"/>
          </a:xfrm>
          <a:prstGeom prst="rect">
            <a:avLst/>
          </a:prstGeom>
        </p:spPr>
      </p:pic>
      <p:sp>
        <p:nvSpPr>
          <p:cNvPr id="27" name="Google Shape;163;p28">
            <a:extLst>
              <a:ext uri="{FF2B5EF4-FFF2-40B4-BE49-F238E27FC236}">
                <a16:creationId xmlns:a16="http://schemas.microsoft.com/office/drawing/2014/main" id="{276BCB9D-67CB-0FAC-3451-0DC5F9E2B0A6}"/>
              </a:ext>
            </a:extLst>
          </p:cNvPr>
          <p:cNvSpPr txBox="1"/>
          <p:nvPr/>
        </p:nvSpPr>
        <p:spPr>
          <a:xfrm>
            <a:off x="151112" y="6581025"/>
            <a:ext cx="10785180" cy="338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sz="930" dirty="0">
                <a:solidFill>
                  <a:schemeClr val="dk1"/>
                </a:solidFill>
                <a:latin typeface="Calibri"/>
                <a:ea typeface="Calibri"/>
                <a:cs typeface="Calibri"/>
                <a:sym typeface="Calibri"/>
              </a:rPr>
              <a:t>Sheldon, R. A. Metrics of Green Chemistry and Sustainability: Past, Present, and Future. </a:t>
            </a:r>
            <a:r>
              <a:rPr lang="it" sz="930" i="1" dirty="0">
                <a:solidFill>
                  <a:schemeClr val="dk1"/>
                </a:solidFill>
                <a:latin typeface="Calibri"/>
                <a:ea typeface="Calibri"/>
                <a:cs typeface="Calibri"/>
                <a:sym typeface="Calibri"/>
              </a:rPr>
              <a:t>ACS Sustain. Chem. Eng.</a:t>
            </a:r>
            <a:r>
              <a:rPr lang="it" sz="930" dirty="0">
                <a:solidFill>
                  <a:schemeClr val="dk1"/>
                </a:solidFill>
                <a:latin typeface="Calibri"/>
                <a:ea typeface="Calibri"/>
                <a:cs typeface="Calibri"/>
                <a:sym typeface="Calibri"/>
              </a:rPr>
              <a:t> </a:t>
            </a:r>
            <a:r>
              <a:rPr lang="it" sz="930" b="1" dirty="0">
                <a:solidFill>
                  <a:schemeClr val="dk1"/>
                </a:solidFill>
                <a:latin typeface="Calibri"/>
                <a:ea typeface="Calibri"/>
                <a:cs typeface="Calibri"/>
                <a:sym typeface="Calibri"/>
              </a:rPr>
              <a:t>6</a:t>
            </a:r>
            <a:r>
              <a:rPr lang="it" sz="930" dirty="0">
                <a:solidFill>
                  <a:schemeClr val="dk1"/>
                </a:solidFill>
                <a:latin typeface="Calibri"/>
                <a:ea typeface="Calibri"/>
                <a:cs typeface="Calibri"/>
                <a:sym typeface="Calibri"/>
              </a:rPr>
              <a:t>, 32–48 (2018).</a:t>
            </a:r>
            <a:endParaRPr sz="930" dirty="0"/>
          </a:p>
        </p:txBody>
      </p:sp>
      <p:sp>
        <p:nvSpPr>
          <p:cNvPr id="28" name="Google Shape;173;p29">
            <a:extLst>
              <a:ext uri="{FF2B5EF4-FFF2-40B4-BE49-F238E27FC236}">
                <a16:creationId xmlns:a16="http://schemas.microsoft.com/office/drawing/2014/main" id="{D74EEF23-C8DB-B7E1-6C38-0E7994C79805}"/>
              </a:ext>
            </a:extLst>
          </p:cNvPr>
          <p:cNvSpPr txBox="1"/>
          <p:nvPr/>
        </p:nvSpPr>
        <p:spPr>
          <a:xfrm>
            <a:off x="136824" y="6445544"/>
            <a:ext cx="12101796" cy="32775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it" sz="930" dirty="0"/>
              <a:t>Ashby, M. </a:t>
            </a:r>
            <a:r>
              <a:rPr lang="it" sz="930" i="1" dirty="0"/>
              <a:t>Materials and sustainable development</a:t>
            </a:r>
            <a:r>
              <a:rPr lang="it" sz="930" dirty="0"/>
              <a:t>. </a:t>
            </a:r>
            <a:r>
              <a:rPr lang="it" sz="930" i="1" dirty="0"/>
              <a:t>Materials and Sustainable Development</a:t>
            </a:r>
            <a:r>
              <a:rPr lang="it" sz="930" dirty="0"/>
              <a:t> (2015). https://www.rsc.org/periodic-table/element/29/copper</a:t>
            </a:r>
            <a:endParaRPr sz="930" dirty="0"/>
          </a:p>
        </p:txBody>
      </p:sp>
    </p:spTree>
    <p:extLst>
      <p:ext uri="{BB962C8B-B14F-4D97-AF65-F5344CB8AC3E}">
        <p14:creationId xmlns:p14="http://schemas.microsoft.com/office/powerpoint/2010/main" val="354225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asellaDiTesto 33">
            <a:extLst>
              <a:ext uri="{FF2B5EF4-FFF2-40B4-BE49-F238E27FC236}">
                <a16:creationId xmlns:a16="http://schemas.microsoft.com/office/drawing/2014/main" id="{A5C5D5FC-5144-10AD-1873-EDCC8D3A65E5}"/>
              </a:ext>
            </a:extLst>
          </p:cNvPr>
          <p:cNvSpPr txBox="1"/>
          <p:nvPr/>
        </p:nvSpPr>
        <p:spPr>
          <a:xfrm>
            <a:off x="429068" y="1448381"/>
            <a:ext cx="11333864" cy="2862322"/>
          </a:xfrm>
          <a:prstGeom prst="rect">
            <a:avLst/>
          </a:prstGeom>
          <a:noFill/>
        </p:spPr>
        <p:txBody>
          <a:bodyPr wrap="square" rtlCol="0">
            <a:spAutoFit/>
          </a:bodyPr>
          <a:lstStyle/>
          <a:p>
            <a:pPr algn="ctr"/>
            <a:endParaRPr lang="en-GB" u="sng" dirty="0">
              <a:solidFill>
                <a:srgbClr val="002060"/>
              </a:solidFill>
            </a:endParaRPr>
          </a:p>
          <a:p>
            <a:pPr algn="ctr"/>
            <a:r>
              <a:rPr lang="en-GB" u="sng" dirty="0">
                <a:solidFill>
                  <a:srgbClr val="002060"/>
                </a:solidFill>
              </a:rPr>
              <a:t>Beyond</a:t>
            </a:r>
            <a:r>
              <a:rPr lang="en-GB" dirty="0">
                <a:solidFill>
                  <a:srgbClr val="002060"/>
                </a:solidFill>
              </a:rPr>
              <a:t> the classical parameters employed to determine the efficiency of a catalytic process (i.e. </a:t>
            </a:r>
            <a:r>
              <a:rPr lang="en-GB" dirty="0">
                <a:solidFill>
                  <a:srgbClr val="00B0F0"/>
                </a:solidFill>
              </a:rPr>
              <a:t>TON, TOF</a:t>
            </a:r>
            <a:r>
              <a:rPr lang="en-GB" dirty="0">
                <a:solidFill>
                  <a:srgbClr val="002060"/>
                </a:solidFill>
              </a:rPr>
              <a:t>):</a:t>
            </a:r>
          </a:p>
          <a:p>
            <a:pPr algn="ctr"/>
            <a:endParaRPr lang="en-GB" dirty="0">
              <a:solidFill>
                <a:srgbClr val="002060"/>
              </a:solidFill>
            </a:endParaRPr>
          </a:p>
          <a:p>
            <a:pPr algn="ctr"/>
            <a:endParaRPr lang="en-GB" dirty="0">
              <a:solidFill>
                <a:srgbClr val="002060"/>
              </a:solidFill>
            </a:endParaRPr>
          </a:p>
          <a:p>
            <a:pPr marL="285750" indent="-285750" algn="ctr">
              <a:buFont typeface="Arial" panose="020B0604020202020204" pitchFamily="34" charset="0"/>
              <a:buChar char="•"/>
            </a:pPr>
            <a:endParaRPr lang="en-GB" dirty="0"/>
          </a:p>
          <a:p>
            <a:pPr marL="285750" indent="-285750" algn="ctr">
              <a:buFont typeface="Arial" panose="020B0604020202020204" pitchFamily="34" charset="0"/>
              <a:buChar char="•"/>
            </a:pPr>
            <a:endParaRPr lang="en-GB" dirty="0"/>
          </a:p>
          <a:p>
            <a:pPr marL="285750" indent="-285750" algn="ctr">
              <a:buFont typeface="Arial" panose="020B0604020202020204" pitchFamily="34" charset="0"/>
              <a:buChar char="•"/>
            </a:pPr>
            <a:endParaRPr lang="en-GB" dirty="0"/>
          </a:p>
          <a:p>
            <a:pPr marL="285750" indent="-285750" algn="ctr">
              <a:buFont typeface="Arial" panose="020B0604020202020204" pitchFamily="34" charset="0"/>
              <a:buChar char="•"/>
            </a:pPr>
            <a:endParaRPr lang="en-GB" dirty="0"/>
          </a:p>
          <a:p>
            <a:pPr algn="ctr"/>
            <a:r>
              <a:rPr lang="en-US" b="1" dirty="0">
                <a:solidFill>
                  <a:srgbClr val="002060"/>
                </a:solidFill>
              </a:rPr>
              <a:t>To assess the sustainability of a process, it is necessary to consider all the life-cycle phases: firstly, the row material selection, then, the sustainability of the synthetic process, and finally the recyclability of the obtained catalyst.</a:t>
            </a:r>
            <a:endParaRPr lang="en-GB" b="1" dirty="0">
              <a:solidFill>
                <a:srgbClr val="002060"/>
              </a:solidFill>
            </a:endParaRPr>
          </a:p>
        </p:txBody>
      </p:sp>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4</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Sustainability </a:t>
            </a:r>
            <a:r>
              <a:rPr lang="en-US" sz="2800" b="1" u="sng" dirty="0"/>
              <a:t>in catalysis </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chemeClr val="accent2"/>
                </a:solidFill>
                <a:latin typeface="Calibri" panose="020F0502020204030204" pitchFamily="34" charset="0"/>
                <a:cs typeface="Calibri" panose="020F0502020204030204" pitchFamily="34" charset="0"/>
              </a:rPr>
              <a:t>Introducing new parameters in the evaluation of a catalytic process</a:t>
            </a:r>
          </a:p>
        </p:txBody>
      </p:sp>
      <p:grpSp>
        <p:nvGrpSpPr>
          <p:cNvPr id="6" name="Gruppo 5">
            <a:extLst>
              <a:ext uri="{FF2B5EF4-FFF2-40B4-BE49-F238E27FC236}">
                <a16:creationId xmlns:a16="http://schemas.microsoft.com/office/drawing/2014/main" id="{227381A6-1F7E-9851-B19A-388015FF6E9C}"/>
              </a:ext>
            </a:extLst>
          </p:cNvPr>
          <p:cNvGrpSpPr/>
          <p:nvPr/>
        </p:nvGrpSpPr>
        <p:grpSpPr>
          <a:xfrm>
            <a:off x="214534" y="4207573"/>
            <a:ext cx="11762932" cy="2945550"/>
            <a:chOff x="17787" y="3872438"/>
            <a:chExt cx="12651381" cy="3147193"/>
          </a:xfrm>
        </p:grpSpPr>
        <p:pic>
          <p:nvPicPr>
            <p:cNvPr id="7" name="Google Shape;210;p32">
              <a:extLst>
                <a:ext uri="{FF2B5EF4-FFF2-40B4-BE49-F238E27FC236}">
                  <a16:creationId xmlns:a16="http://schemas.microsoft.com/office/drawing/2014/main" id="{8EFF21DC-22A7-3F6D-B96B-0A85DF507EA4}"/>
                </a:ext>
              </a:extLst>
            </p:cNvPr>
            <p:cNvPicPr preferRelativeResize="0"/>
            <p:nvPr/>
          </p:nvPicPr>
          <p:blipFill rotWithShape="1">
            <a:blip r:embed="rId2">
              <a:alphaModFix/>
              <a:duotone>
                <a:schemeClr val="bg2">
                  <a:shade val="45000"/>
                  <a:satMod val="135000"/>
                </a:schemeClr>
                <a:prstClr val="white"/>
              </a:duotone>
            </a:blip>
            <a:srcRect l="34790" t="22964" r="35067" b="23642"/>
            <a:stretch/>
          </p:blipFill>
          <p:spPr>
            <a:xfrm>
              <a:off x="10928238" y="4254873"/>
              <a:ext cx="729101" cy="716800"/>
            </a:xfrm>
            <a:prstGeom prst="rect">
              <a:avLst/>
            </a:prstGeom>
            <a:noFill/>
            <a:ln>
              <a:noFill/>
            </a:ln>
          </p:spPr>
        </p:pic>
        <p:sp>
          <p:nvSpPr>
            <p:cNvPr id="8" name="Google Shape;211;p32">
              <a:extLst>
                <a:ext uri="{FF2B5EF4-FFF2-40B4-BE49-F238E27FC236}">
                  <a16:creationId xmlns:a16="http://schemas.microsoft.com/office/drawing/2014/main" id="{31395F8F-9BFE-3346-A27B-C4B2A9B4C0CF}"/>
                </a:ext>
              </a:extLst>
            </p:cNvPr>
            <p:cNvSpPr/>
            <p:nvPr/>
          </p:nvSpPr>
          <p:spPr>
            <a:xfrm>
              <a:off x="10794298" y="4164274"/>
              <a:ext cx="983600" cy="954400"/>
            </a:xfrm>
            <a:prstGeom prst="ellipse">
              <a:avLst/>
            </a:prstGeom>
            <a:noFill/>
            <a:ln w="38100" cap="flat" cmpd="sng">
              <a:solidFill>
                <a:schemeClr val="bg1">
                  <a:lumMod val="75000"/>
                </a:schemeClr>
              </a:solidFill>
              <a:prstDash val="solid"/>
              <a:round/>
              <a:headEnd type="none" w="sm" len="sm"/>
              <a:tailEnd type="none" w="sm" len="sm"/>
            </a:ln>
          </p:spPr>
          <p:txBody>
            <a:bodyPr spcFirstLastPara="1" wrap="square" lIns="121900" tIns="121900" rIns="121900" bIns="121900" anchor="ctr" anchorCtr="0">
              <a:noAutofit/>
            </a:bodyPr>
            <a:lstStyle/>
            <a:p>
              <a:endParaRPr sz="2267">
                <a:solidFill>
                  <a:srgbClr val="1C4587"/>
                </a:solidFill>
              </a:endParaRPr>
            </a:p>
          </p:txBody>
        </p:sp>
        <p:pic>
          <p:nvPicPr>
            <p:cNvPr id="9" name="Google Shape;212;p32">
              <a:extLst>
                <a:ext uri="{FF2B5EF4-FFF2-40B4-BE49-F238E27FC236}">
                  <a16:creationId xmlns:a16="http://schemas.microsoft.com/office/drawing/2014/main" id="{64C43AB8-E1D7-3719-D4C4-0770F4F62B9C}"/>
                </a:ext>
              </a:extLst>
            </p:cNvPr>
            <p:cNvPicPr preferRelativeResize="0"/>
            <p:nvPr/>
          </p:nvPicPr>
          <p:blipFill rotWithShape="1">
            <a:blip r:embed="rId3">
              <a:alphaModFix/>
              <a:extLst>
                <a:ext uri="{BEBA8EAE-BF5A-486C-A8C5-ECC9F3942E4B}">
                  <a14:imgProps xmlns:a14="http://schemas.microsoft.com/office/drawing/2010/main">
                    <a14:imgLayer r:embed="rId4">
                      <a14:imgEffect>
                        <a14:colorTemperature colorTemp="8800"/>
                      </a14:imgEffect>
                    </a14:imgLayer>
                  </a14:imgProps>
                </a:ext>
              </a:extLst>
            </a:blip>
            <a:srcRect l="73243" t="11109" r="7713" b="36039"/>
            <a:stretch/>
          </p:blipFill>
          <p:spPr>
            <a:xfrm>
              <a:off x="4555967" y="4250310"/>
              <a:ext cx="540435" cy="659999"/>
            </a:xfrm>
            <a:prstGeom prst="rect">
              <a:avLst/>
            </a:prstGeom>
            <a:noFill/>
            <a:ln>
              <a:noFill/>
            </a:ln>
          </p:spPr>
        </p:pic>
        <p:pic>
          <p:nvPicPr>
            <p:cNvPr id="10" name="Google Shape;214;p32">
              <a:extLst>
                <a:ext uri="{FF2B5EF4-FFF2-40B4-BE49-F238E27FC236}">
                  <a16:creationId xmlns:a16="http://schemas.microsoft.com/office/drawing/2014/main" id="{D3B9C0E2-EB91-B2FB-50E9-69A0F945A4CB}"/>
                </a:ext>
              </a:extLst>
            </p:cNvPr>
            <p:cNvPicPr preferRelativeResize="0"/>
            <p:nvPr/>
          </p:nvPicPr>
          <p:blipFill>
            <a:blip r:embed="rId5">
              <a:alphaModFix/>
            </a:blip>
            <a:stretch>
              <a:fillRect/>
            </a:stretch>
          </p:blipFill>
          <p:spPr>
            <a:xfrm>
              <a:off x="831775" y="4001306"/>
              <a:ext cx="729099" cy="193212"/>
            </a:xfrm>
            <a:prstGeom prst="rect">
              <a:avLst/>
            </a:prstGeom>
            <a:noFill/>
            <a:ln>
              <a:noFill/>
            </a:ln>
          </p:spPr>
        </p:pic>
        <p:sp>
          <p:nvSpPr>
            <p:cNvPr id="11" name="Google Shape;215;p32">
              <a:extLst>
                <a:ext uri="{FF2B5EF4-FFF2-40B4-BE49-F238E27FC236}">
                  <a16:creationId xmlns:a16="http://schemas.microsoft.com/office/drawing/2014/main" id="{7EE8F324-5E7F-42BF-AD8D-90FE001B737D}"/>
                </a:ext>
              </a:extLst>
            </p:cNvPr>
            <p:cNvSpPr/>
            <p:nvPr/>
          </p:nvSpPr>
          <p:spPr>
            <a:xfrm>
              <a:off x="2637587" y="4611885"/>
              <a:ext cx="984000" cy="59200"/>
            </a:xfrm>
            <a:prstGeom prst="roundRect">
              <a:avLst>
                <a:gd name="adj" fmla="val 50000"/>
              </a:avLst>
            </a:prstGeom>
            <a:solidFill>
              <a:srgbClr val="1C4587"/>
            </a:solidFill>
            <a:ln w="9525" cap="flat" cmpd="sng">
              <a:solidFill>
                <a:srgbClr val="1C4587"/>
              </a:solidFill>
              <a:prstDash val="solid"/>
              <a:round/>
              <a:headEnd type="none" w="sm" len="sm"/>
              <a:tailEnd type="none" w="sm" len="sm"/>
            </a:ln>
          </p:spPr>
          <p:txBody>
            <a:bodyPr spcFirstLastPara="1" wrap="square" lIns="121900" tIns="121900" rIns="121900" bIns="121900" anchor="ctr" anchorCtr="0">
              <a:noAutofit/>
            </a:bodyPr>
            <a:lstStyle/>
            <a:p>
              <a:endParaRPr sz="2400">
                <a:solidFill>
                  <a:srgbClr val="1C4587"/>
                </a:solidFill>
              </a:endParaRPr>
            </a:p>
          </p:txBody>
        </p:sp>
        <p:grpSp>
          <p:nvGrpSpPr>
            <p:cNvPr id="12" name="Google Shape;216;p32">
              <a:extLst>
                <a:ext uri="{FF2B5EF4-FFF2-40B4-BE49-F238E27FC236}">
                  <a16:creationId xmlns:a16="http://schemas.microsoft.com/office/drawing/2014/main" id="{F36B3998-9B13-F7E4-52B8-CEB99FBF6748}"/>
                </a:ext>
              </a:extLst>
            </p:cNvPr>
            <p:cNvGrpSpPr/>
            <p:nvPr/>
          </p:nvGrpSpPr>
          <p:grpSpPr>
            <a:xfrm>
              <a:off x="17787" y="4144243"/>
              <a:ext cx="2905111" cy="2864448"/>
              <a:chOff x="571536" y="1957150"/>
              <a:chExt cx="1755000" cy="1783888"/>
            </a:xfrm>
          </p:grpSpPr>
          <p:sp>
            <p:nvSpPr>
              <p:cNvPr id="31" name="Google Shape;217;p32">
                <a:extLst>
                  <a:ext uri="{FF2B5EF4-FFF2-40B4-BE49-F238E27FC236}">
                    <a16:creationId xmlns:a16="http://schemas.microsoft.com/office/drawing/2014/main" id="{E2560593-14ED-BC02-E120-BC7AE9F9FAF1}"/>
                  </a:ext>
                </a:extLst>
              </p:cNvPr>
              <p:cNvSpPr/>
              <p:nvPr/>
            </p:nvSpPr>
            <p:spPr>
              <a:xfrm>
                <a:off x="1151886" y="1957150"/>
                <a:ext cx="594300" cy="594300"/>
              </a:xfrm>
              <a:prstGeom prst="ellipse">
                <a:avLst/>
              </a:prstGeom>
              <a:noFill/>
              <a:ln w="38100" cap="flat" cmpd="sng">
                <a:solidFill>
                  <a:schemeClr val="bg1">
                    <a:lumMod val="75000"/>
                  </a:schemeClr>
                </a:solidFill>
                <a:prstDash val="solid"/>
                <a:round/>
                <a:headEnd type="none" w="sm" len="sm"/>
                <a:tailEnd type="none" w="sm" len="sm"/>
              </a:ln>
            </p:spPr>
            <p:txBody>
              <a:bodyPr spcFirstLastPara="1" wrap="square" lIns="121900" tIns="121900" rIns="121900" bIns="121900" anchor="ctr" anchorCtr="0">
                <a:noAutofit/>
              </a:bodyPr>
              <a:lstStyle/>
              <a:p>
                <a:endParaRPr sz="2000">
                  <a:solidFill>
                    <a:srgbClr val="1C4587"/>
                  </a:solidFill>
                </a:endParaRPr>
              </a:p>
            </p:txBody>
          </p:sp>
          <p:sp>
            <p:nvSpPr>
              <p:cNvPr id="32" name="Google Shape;218;p32">
                <a:extLst>
                  <a:ext uri="{FF2B5EF4-FFF2-40B4-BE49-F238E27FC236}">
                    <a16:creationId xmlns:a16="http://schemas.microsoft.com/office/drawing/2014/main" id="{E3407542-653E-7361-56A2-D6EBA3824446}"/>
                  </a:ext>
                </a:extLst>
              </p:cNvPr>
              <p:cNvSpPr txBox="1"/>
              <p:nvPr/>
            </p:nvSpPr>
            <p:spPr>
              <a:xfrm>
                <a:off x="594486" y="2747159"/>
                <a:ext cx="1709100" cy="446400"/>
              </a:xfrm>
              <a:prstGeom prst="rect">
                <a:avLst/>
              </a:prstGeom>
              <a:noFill/>
              <a:ln>
                <a:noFill/>
              </a:ln>
            </p:spPr>
            <p:txBody>
              <a:bodyPr spcFirstLastPara="1" wrap="square" lIns="121900" tIns="121900" rIns="121900" bIns="121900" anchor="b" anchorCtr="0">
                <a:noAutofit/>
              </a:bodyPr>
              <a:lstStyle/>
              <a:p>
                <a:pPr algn="ctr">
                  <a:lnSpc>
                    <a:spcPct val="115000"/>
                  </a:lnSpc>
                </a:pPr>
                <a:r>
                  <a:rPr lang="it" sz="1733" b="1" dirty="0">
                    <a:solidFill>
                      <a:schemeClr val="bg1">
                        <a:lumMod val="65000"/>
                      </a:schemeClr>
                    </a:solidFill>
                    <a:latin typeface="Roboto"/>
                    <a:ea typeface="Roboto"/>
                    <a:cs typeface="Roboto"/>
                    <a:sym typeface="Roboto"/>
                  </a:rPr>
                  <a:t>MATERIALS SELECTION</a:t>
                </a:r>
                <a:endParaRPr sz="1733" b="1" dirty="0">
                  <a:solidFill>
                    <a:schemeClr val="bg1">
                      <a:lumMod val="65000"/>
                    </a:schemeClr>
                  </a:solidFill>
                  <a:latin typeface="Roboto"/>
                  <a:ea typeface="Roboto"/>
                  <a:cs typeface="Roboto"/>
                  <a:sym typeface="Roboto"/>
                </a:endParaRPr>
              </a:p>
            </p:txBody>
          </p:sp>
          <p:sp>
            <p:nvSpPr>
              <p:cNvPr id="33" name="Google Shape;219;p32">
                <a:extLst>
                  <a:ext uri="{FF2B5EF4-FFF2-40B4-BE49-F238E27FC236}">
                    <a16:creationId xmlns:a16="http://schemas.microsoft.com/office/drawing/2014/main" id="{9A26481E-850B-0E1A-2064-70C283485228}"/>
                  </a:ext>
                </a:extLst>
              </p:cNvPr>
              <p:cNvSpPr txBox="1"/>
              <p:nvPr/>
            </p:nvSpPr>
            <p:spPr>
              <a:xfrm>
                <a:off x="571536" y="3003638"/>
                <a:ext cx="1755000" cy="7374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it" sz="1600" dirty="0">
                    <a:solidFill>
                      <a:schemeClr val="bg1">
                        <a:lumMod val="65000"/>
                      </a:schemeClr>
                    </a:solidFill>
                    <a:latin typeface="Roboto"/>
                    <a:ea typeface="Roboto"/>
                    <a:cs typeface="Roboto"/>
                    <a:sym typeface="Roboto"/>
                  </a:rPr>
                  <a:t>Raw materials</a:t>
                </a:r>
                <a:endParaRPr sz="1600" dirty="0">
                  <a:solidFill>
                    <a:schemeClr val="bg1">
                      <a:lumMod val="65000"/>
                    </a:schemeClr>
                  </a:solidFill>
                  <a:latin typeface="Roboto"/>
                  <a:ea typeface="Roboto"/>
                  <a:cs typeface="Roboto"/>
                  <a:sym typeface="Roboto"/>
                </a:endParaRPr>
              </a:p>
            </p:txBody>
          </p:sp>
        </p:grpSp>
        <p:grpSp>
          <p:nvGrpSpPr>
            <p:cNvPr id="13" name="Google Shape;220;p32">
              <a:extLst>
                <a:ext uri="{FF2B5EF4-FFF2-40B4-BE49-F238E27FC236}">
                  <a16:creationId xmlns:a16="http://schemas.microsoft.com/office/drawing/2014/main" id="{078C3C08-4EC1-E8EA-E6B2-4392D5286A18}"/>
                </a:ext>
              </a:extLst>
            </p:cNvPr>
            <p:cNvGrpSpPr/>
            <p:nvPr/>
          </p:nvGrpSpPr>
          <p:grpSpPr>
            <a:xfrm>
              <a:off x="3369962" y="4144255"/>
              <a:ext cx="2829133" cy="2864451"/>
              <a:chOff x="2699423" y="1957150"/>
              <a:chExt cx="1709102" cy="1783891"/>
            </a:xfrm>
          </p:grpSpPr>
          <p:sp>
            <p:nvSpPr>
              <p:cNvPr id="28" name="Google Shape;221;p32">
                <a:extLst>
                  <a:ext uri="{FF2B5EF4-FFF2-40B4-BE49-F238E27FC236}">
                    <a16:creationId xmlns:a16="http://schemas.microsoft.com/office/drawing/2014/main" id="{03E8DD43-A1B8-F78D-A1D5-86FB5E475DCC}"/>
                  </a:ext>
                </a:extLst>
              </p:cNvPr>
              <p:cNvSpPr/>
              <p:nvPr/>
            </p:nvSpPr>
            <p:spPr>
              <a:xfrm>
                <a:off x="3256823" y="1957150"/>
                <a:ext cx="594300" cy="594300"/>
              </a:xfrm>
              <a:prstGeom prst="ellipse">
                <a:avLst/>
              </a:prstGeom>
              <a:noFill/>
              <a:ln w="38100" cap="flat" cmpd="sng">
                <a:solidFill>
                  <a:srgbClr val="92D050"/>
                </a:solidFill>
                <a:prstDash val="solid"/>
                <a:round/>
                <a:headEnd type="none" w="sm" len="sm"/>
                <a:tailEnd type="none" w="sm" len="sm"/>
              </a:ln>
            </p:spPr>
            <p:txBody>
              <a:bodyPr spcFirstLastPara="1" wrap="square" lIns="121900" tIns="121900" rIns="121900" bIns="121900" anchor="ctr" anchorCtr="0">
                <a:noAutofit/>
              </a:bodyPr>
              <a:lstStyle/>
              <a:p>
                <a:endParaRPr sz="2267">
                  <a:solidFill>
                    <a:srgbClr val="1C4587"/>
                  </a:solidFill>
                </a:endParaRPr>
              </a:p>
            </p:txBody>
          </p:sp>
          <p:sp>
            <p:nvSpPr>
              <p:cNvPr id="29" name="Google Shape;222;p32">
                <a:extLst>
                  <a:ext uri="{FF2B5EF4-FFF2-40B4-BE49-F238E27FC236}">
                    <a16:creationId xmlns:a16="http://schemas.microsoft.com/office/drawing/2014/main" id="{C4E49BEB-D7A2-3B6D-BE25-EDDBF403ACB9}"/>
                  </a:ext>
                </a:extLst>
              </p:cNvPr>
              <p:cNvSpPr txBox="1"/>
              <p:nvPr/>
            </p:nvSpPr>
            <p:spPr>
              <a:xfrm>
                <a:off x="2699425" y="2660925"/>
                <a:ext cx="1709100" cy="446400"/>
              </a:xfrm>
              <a:prstGeom prst="rect">
                <a:avLst/>
              </a:prstGeom>
              <a:noFill/>
              <a:ln>
                <a:noFill/>
              </a:ln>
            </p:spPr>
            <p:txBody>
              <a:bodyPr spcFirstLastPara="1" wrap="square" lIns="121900" tIns="121900" rIns="121900" bIns="121900" anchor="b" anchorCtr="0">
                <a:noAutofit/>
              </a:bodyPr>
              <a:lstStyle/>
              <a:p>
                <a:pPr algn="ctr">
                  <a:lnSpc>
                    <a:spcPct val="115000"/>
                  </a:lnSpc>
                </a:pPr>
                <a:r>
                  <a:rPr lang="it" sz="1733" b="1">
                    <a:solidFill>
                      <a:srgbClr val="92D050"/>
                    </a:solidFill>
                    <a:latin typeface="Roboto"/>
                    <a:ea typeface="Roboto"/>
                    <a:cs typeface="Roboto"/>
                    <a:sym typeface="Roboto"/>
                  </a:rPr>
                  <a:t>SYNTHESIS</a:t>
                </a:r>
                <a:endParaRPr sz="1733" b="1">
                  <a:solidFill>
                    <a:srgbClr val="92D050"/>
                  </a:solidFill>
                  <a:latin typeface="Roboto"/>
                  <a:ea typeface="Roboto"/>
                  <a:cs typeface="Roboto"/>
                  <a:sym typeface="Roboto"/>
                </a:endParaRPr>
              </a:p>
            </p:txBody>
          </p:sp>
          <p:sp>
            <p:nvSpPr>
              <p:cNvPr id="30" name="Google Shape;223;p32">
                <a:extLst>
                  <a:ext uri="{FF2B5EF4-FFF2-40B4-BE49-F238E27FC236}">
                    <a16:creationId xmlns:a16="http://schemas.microsoft.com/office/drawing/2014/main" id="{C78EA8EB-F3EA-2E08-B5EE-B9473843CDED}"/>
                  </a:ext>
                </a:extLst>
              </p:cNvPr>
              <p:cNvSpPr txBox="1"/>
              <p:nvPr/>
            </p:nvSpPr>
            <p:spPr>
              <a:xfrm>
                <a:off x="2699423" y="3003641"/>
                <a:ext cx="1709100" cy="7374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it" sz="1600">
                    <a:solidFill>
                      <a:srgbClr val="1C4587"/>
                    </a:solidFill>
                    <a:latin typeface="Roboto"/>
                    <a:ea typeface="Roboto"/>
                    <a:cs typeface="Roboto"/>
                    <a:sym typeface="Roboto"/>
                  </a:rPr>
                  <a:t>Auxiliaries and processes</a:t>
                </a:r>
                <a:endParaRPr sz="1600">
                  <a:solidFill>
                    <a:srgbClr val="1C4587"/>
                  </a:solidFill>
                  <a:latin typeface="Roboto"/>
                  <a:ea typeface="Roboto"/>
                  <a:cs typeface="Roboto"/>
                  <a:sym typeface="Roboto"/>
                </a:endParaRPr>
              </a:p>
            </p:txBody>
          </p:sp>
        </p:grpSp>
        <p:pic>
          <p:nvPicPr>
            <p:cNvPr id="14" name="Google Shape;224;p32">
              <a:extLst>
                <a:ext uri="{FF2B5EF4-FFF2-40B4-BE49-F238E27FC236}">
                  <a16:creationId xmlns:a16="http://schemas.microsoft.com/office/drawing/2014/main" id="{D36557A9-6091-69D2-246D-1E80CA91CED6}"/>
                </a:ext>
              </a:extLst>
            </p:cNvPr>
            <p:cNvPicPr preferRelativeResize="0"/>
            <p:nvPr/>
          </p:nvPicPr>
          <p:blipFill rotWithShape="1">
            <a:blip r:embed="rId6">
              <a:alphaModFix/>
              <a:duotone>
                <a:schemeClr val="bg2">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Lst>
            </a:blip>
            <a:srcRect l="11563" t="22981" r="68137" b="31851"/>
            <a:stretch/>
          </p:blipFill>
          <p:spPr>
            <a:xfrm>
              <a:off x="1182336" y="4311488"/>
              <a:ext cx="540429" cy="659995"/>
            </a:xfrm>
            <a:prstGeom prst="rect">
              <a:avLst/>
            </a:prstGeom>
            <a:noFill/>
            <a:ln>
              <a:noFill/>
            </a:ln>
          </p:spPr>
        </p:pic>
        <p:grpSp>
          <p:nvGrpSpPr>
            <p:cNvPr id="15" name="Google Shape;225;p32">
              <a:extLst>
                <a:ext uri="{FF2B5EF4-FFF2-40B4-BE49-F238E27FC236}">
                  <a16:creationId xmlns:a16="http://schemas.microsoft.com/office/drawing/2014/main" id="{22358839-1BB7-1BCF-6416-5E6A26B7AA31}"/>
                </a:ext>
              </a:extLst>
            </p:cNvPr>
            <p:cNvGrpSpPr/>
            <p:nvPr/>
          </p:nvGrpSpPr>
          <p:grpSpPr>
            <a:xfrm>
              <a:off x="6812633" y="4155180"/>
              <a:ext cx="2829133" cy="2864451"/>
              <a:chOff x="2699423" y="1957150"/>
              <a:chExt cx="1709102" cy="1783891"/>
            </a:xfrm>
          </p:grpSpPr>
          <p:sp>
            <p:nvSpPr>
              <p:cNvPr id="25" name="Google Shape;226;p32">
                <a:extLst>
                  <a:ext uri="{FF2B5EF4-FFF2-40B4-BE49-F238E27FC236}">
                    <a16:creationId xmlns:a16="http://schemas.microsoft.com/office/drawing/2014/main" id="{CC9D7B2A-D368-95CD-AD86-462F60CCC635}"/>
                  </a:ext>
                </a:extLst>
              </p:cNvPr>
              <p:cNvSpPr/>
              <p:nvPr/>
            </p:nvSpPr>
            <p:spPr>
              <a:xfrm>
                <a:off x="3256823" y="1957150"/>
                <a:ext cx="594300" cy="594300"/>
              </a:xfrm>
              <a:prstGeom prst="ellipse">
                <a:avLst/>
              </a:prstGeom>
              <a:noFill/>
              <a:ln w="38100" cap="flat" cmpd="sng">
                <a:solidFill>
                  <a:schemeClr val="bg1">
                    <a:lumMod val="75000"/>
                  </a:schemeClr>
                </a:solidFill>
                <a:prstDash val="solid"/>
                <a:round/>
                <a:headEnd type="none" w="sm" len="sm"/>
                <a:tailEnd type="none" w="sm" len="sm"/>
              </a:ln>
            </p:spPr>
            <p:txBody>
              <a:bodyPr spcFirstLastPara="1" wrap="square" lIns="121900" tIns="121900" rIns="121900" bIns="121900" anchor="ctr" anchorCtr="0">
                <a:noAutofit/>
              </a:bodyPr>
              <a:lstStyle/>
              <a:p>
                <a:endParaRPr sz="2267">
                  <a:solidFill>
                    <a:srgbClr val="1C4587"/>
                  </a:solidFill>
                </a:endParaRPr>
              </a:p>
            </p:txBody>
          </p:sp>
          <p:sp>
            <p:nvSpPr>
              <p:cNvPr id="26" name="Google Shape;227;p32">
                <a:extLst>
                  <a:ext uri="{FF2B5EF4-FFF2-40B4-BE49-F238E27FC236}">
                    <a16:creationId xmlns:a16="http://schemas.microsoft.com/office/drawing/2014/main" id="{309A1220-30A5-AB12-79F2-24F8E0FD946F}"/>
                  </a:ext>
                </a:extLst>
              </p:cNvPr>
              <p:cNvSpPr txBox="1"/>
              <p:nvPr/>
            </p:nvSpPr>
            <p:spPr>
              <a:xfrm>
                <a:off x="2699425" y="2660925"/>
                <a:ext cx="1709100" cy="446400"/>
              </a:xfrm>
              <a:prstGeom prst="rect">
                <a:avLst/>
              </a:prstGeom>
              <a:noFill/>
              <a:ln>
                <a:noFill/>
              </a:ln>
            </p:spPr>
            <p:txBody>
              <a:bodyPr spcFirstLastPara="1" wrap="square" lIns="121900" tIns="121900" rIns="121900" bIns="121900" anchor="b" anchorCtr="0">
                <a:noAutofit/>
              </a:bodyPr>
              <a:lstStyle/>
              <a:p>
                <a:pPr algn="ctr">
                  <a:lnSpc>
                    <a:spcPct val="115000"/>
                  </a:lnSpc>
                </a:pPr>
                <a:r>
                  <a:rPr lang="it" sz="1733" b="1" dirty="0">
                    <a:solidFill>
                      <a:schemeClr val="bg1">
                        <a:lumMod val="65000"/>
                      </a:schemeClr>
                    </a:solidFill>
                    <a:latin typeface="Roboto"/>
                    <a:ea typeface="Roboto"/>
                    <a:cs typeface="Roboto"/>
                    <a:sym typeface="Roboto"/>
                  </a:rPr>
                  <a:t>USE PHASE</a:t>
                </a:r>
                <a:endParaRPr sz="1733" b="1" dirty="0">
                  <a:solidFill>
                    <a:schemeClr val="bg1">
                      <a:lumMod val="65000"/>
                    </a:schemeClr>
                  </a:solidFill>
                  <a:latin typeface="Roboto"/>
                  <a:ea typeface="Roboto"/>
                  <a:cs typeface="Roboto"/>
                  <a:sym typeface="Roboto"/>
                </a:endParaRPr>
              </a:p>
            </p:txBody>
          </p:sp>
          <p:sp>
            <p:nvSpPr>
              <p:cNvPr id="27" name="Google Shape;228;p32">
                <a:extLst>
                  <a:ext uri="{FF2B5EF4-FFF2-40B4-BE49-F238E27FC236}">
                    <a16:creationId xmlns:a16="http://schemas.microsoft.com/office/drawing/2014/main" id="{FF9DF21D-A0F3-735B-DA25-F5C2A72F5974}"/>
                  </a:ext>
                </a:extLst>
              </p:cNvPr>
              <p:cNvSpPr txBox="1"/>
              <p:nvPr/>
            </p:nvSpPr>
            <p:spPr>
              <a:xfrm>
                <a:off x="2699423" y="3003641"/>
                <a:ext cx="1709100" cy="737400"/>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it" sz="1600" dirty="0">
                    <a:solidFill>
                      <a:schemeClr val="bg1">
                        <a:lumMod val="65000"/>
                      </a:schemeClr>
                    </a:solidFill>
                    <a:latin typeface="Roboto"/>
                    <a:ea typeface="Roboto"/>
                    <a:cs typeface="Roboto"/>
                    <a:sym typeface="Roboto"/>
                  </a:rPr>
                  <a:t>Selectivity, efficiency (TON, TOF)</a:t>
                </a:r>
                <a:endParaRPr sz="1600" dirty="0">
                  <a:solidFill>
                    <a:schemeClr val="bg1">
                      <a:lumMod val="65000"/>
                    </a:schemeClr>
                  </a:solidFill>
                  <a:latin typeface="Roboto"/>
                  <a:ea typeface="Roboto"/>
                  <a:cs typeface="Roboto"/>
                  <a:sym typeface="Roboto"/>
                </a:endParaRPr>
              </a:p>
            </p:txBody>
          </p:sp>
        </p:grpSp>
        <p:sp>
          <p:nvSpPr>
            <p:cNvPr id="16" name="Google Shape;229;p32">
              <a:extLst>
                <a:ext uri="{FF2B5EF4-FFF2-40B4-BE49-F238E27FC236}">
                  <a16:creationId xmlns:a16="http://schemas.microsoft.com/office/drawing/2014/main" id="{5FE5AE8C-6A86-4F44-9B4A-9249EA341726}"/>
                </a:ext>
              </a:extLst>
            </p:cNvPr>
            <p:cNvSpPr/>
            <p:nvPr/>
          </p:nvSpPr>
          <p:spPr>
            <a:xfrm>
              <a:off x="6011951" y="4611885"/>
              <a:ext cx="984000" cy="59200"/>
            </a:xfrm>
            <a:prstGeom prst="roundRect">
              <a:avLst>
                <a:gd name="adj" fmla="val 50000"/>
              </a:avLst>
            </a:prstGeom>
            <a:solidFill>
              <a:srgbClr val="1C4587"/>
            </a:solidFill>
            <a:ln w="9525" cap="flat" cmpd="sng">
              <a:solidFill>
                <a:srgbClr val="1C4587"/>
              </a:solidFill>
              <a:prstDash val="solid"/>
              <a:round/>
              <a:headEnd type="none" w="sm" len="sm"/>
              <a:tailEnd type="none" w="sm" len="sm"/>
            </a:ln>
          </p:spPr>
          <p:txBody>
            <a:bodyPr spcFirstLastPara="1" wrap="square" lIns="121900" tIns="121900" rIns="121900" bIns="121900" anchor="ctr" anchorCtr="0">
              <a:noAutofit/>
            </a:bodyPr>
            <a:lstStyle/>
            <a:p>
              <a:endParaRPr sz="2400">
                <a:solidFill>
                  <a:srgbClr val="1C4587"/>
                </a:solidFill>
              </a:endParaRPr>
            </a:p>
          </p:txBody>
        </p:sp>
        <p:pic>
          <p:nvPicPr>
            <p:cNvPr id="18" name="Google Shape;230;p32">
              <a:extLst>
                <a:ext uri="{FF2B5EF4-FFF2-40B4-BE49-F238E27FC236}">
                  <a16:creationId xmlns:a16="http://schemas.microsoft.com/office/drawing/2014/main" id="{391BFA6C-5827-29BF-6859-44AF861C7217}"/>
                </a:ext>
              </a:extLst>
            </p:cNvPr>
            <p:cNvPicPr preferRelativeResize="0"/>
            <p:nvPr/>
          </p:nvPicPr>
          <p:blipFill>
            <a:blip r:embed="rId7">
              <a:alphaModFix/>
              <a:duotone>
                <a:schemeClr val="bg2">
                  <a:shade val="45000"/>
                  <a:satMod val="135000"/>
                </a:schemeClr>
                <a:prstClr val="white"/>
              </a:duotone>
            </a:blip>
            <a:stretch>
              <a:fillRect/>
            </a:stretch>
          </p:blipFill>
          <p:spPr>
            <a:xfrm>
              <a:off x="7917692" y="4372684"/>
              <a:ext cx="619013" cy="537612"/>
            </a:xfrm>
            <a:prstGeom prst="rect">
              <a:avLst/>
            </a:prstGeom>
            <a:noFill/>
            <a:ln>
              <a:noFill/>
            </a:ln>
          </p:spPr>
        </p:pic>
        <p:sp>
          <p:nvSpPr>
            <p:cNvPr id="19" name="Google Shape;231;p32">
              <a:extLst>
                <a:ext uri="{FF2B5EF4-FFF2-40B4-BE49-F238E27FC236}">
                  <a16:creationId xmlns:a16="http://schemas.microsoft.com/office/drawing/2014/main" id="{B0DC8FDB-FC55-6197-6A2D-2BE3A86BDB66}"/>
                </a:ext>
              </a:extLst>
            </p:cNvPr>
            <p:cNvSpPr txBox="1"/>
            <p:nvPr/>
          </p:nvSpPr>
          <p:spPr>
            <a:xfrm>
              <a:off x="9840037" y="5274317"/>
              <a:ext cx="2829131" cy="716800"/>
            </a:xfrm>
            <a:prstGeom prst="rect">
              <a:avLst/>
            </a:prstGeom>
            <a:noFill/>
            <a:ln>
              <a:noFill/>
            </a:ln>
          </p:spPr>
          <p:txBody>
            <a:bodyPr spcFirstLastPara="1" wrap="square" lIns="121900" tIns="121900" rIns="121900" bIns="121900" anchor="b" anchorCtr="0">
              <a:noAutofit/>
            </a:bodyPr>
            <a:lstStyle/>
            <a:p>
              <a:pPr algn="ctr">
                <a:lnSpc>
                  <a:spcPct val="115000"/>
                </a:lnSpc>
              </a:pPr>
              <a:r>
                <a:rPr lang="it" sz="1733" b="1" dirty="0">
                  <a:solidFill>
                    <a:schemeClr val="bg1">
                      <a:lumMod val="65000"/>
                    </a:schemeClr>
                  </a:solidFill>
                  <a:latin typeface="Roboto"/>
                  <a:ea typeface="Roboto"/>
                  <a:cs typeface="Roboto"/>
                  <a:sym typeface="Roboto"/>
                </a:rPr>
                <a:t>END OF LIFE</a:t>
              </a:r>
              <a:endParaRPr sz="1733" b="1" dirty="0">
                <a:solidFill>
                  <a:schemeClr val="bg1">
                    <a:lumMod val="65000"/>
                  </a:schemeClr>
                </a:solidFill>
                <a:latin typeface="Roboto"/>
                <a:ea typeface="Roboto"/>
                <a:cs typeface="Roboto"/>
                <a:sym typeface="Roboto"/>
              </a:endParaRPr>
            </a:p>
          </p:txBody>
        </p:sp>
        <p:sp>
          <p:nvSpPr>
            <p:cNvPr id="21" name="Google Shape;232;p32">
              <a:extLst>
                <a:ext uri="{FF2B5EF4-FFF2-40B4-BE49-F238E27FC236}">
                  <a16:creationId xmlns:a16="http://schemas.microsoft.com/office/drawing/2014/main" id="{63EB27D3-7100-FB68-FB7C-A50799EA5FC9}"/>
                </a:ext>
              </a:extLst>
            </p:cNvPr>
            <p:cNvSpPr txBox="1"/>
            <p:nvPr/>
          </p:nvSpPr>
          <p:spPr>
            <a:xfrm>
              <a:off x="9840032" y="5824626"/>
              <a:ext cx="2829131" cy="1184068"/>
            </a:xfrm>
            <a:prstGeom prst="rect">
              <a:avLst/>
            </a:prstGeom>
            <a:noFill/>
            <a:ln>
              <a:noFill/>
            </a:ln>
          </p:spPr>
          <p:txBody>
            <a:bodyPr spcFirstLastPara="1" wrap="square" lIns="121900" tIns="121900" rIns="121900" bIns="121900" anchor="t" anchorCtr="0">
              <a:noAutofit/>
            </a:bodyPr>
            <a:lstStyle/>
            <a:p>
              <a:pPr algn="ctr">
                <a:lnSpc>
                  <a:spcPct val="115000"/>
                </a:lnSpc>
                <a:spcAft>
                  <a:spcPts val="2133"/>
                </a:spcAft>
              </a:pPr>
              <a:r>
                <a:rPr lang="it" sz="1600" dirty="0">
                  <a:solidFill>
                    <a:schemeClr val="bg1">
                      <a:lumMod val="65000"/>
                    </a:schemeClr>
                  </a:solidFill>
                  <a:latin typeface="Roboto"/>
                  <a:ea typeface="Roboto"/>
                  <a:cs typeface="Roboto"/>
                  <a:sym typeface="Roboto"/>
                </a:rPr>
                <a:t>Recyclability</a:t>
              </a:r>
              <a:endParaRPr sz="1600" dirty="0">
                <a:solidFill>
                  <a:schemeClr val="bg1">
                    <a:lumMod val="65000"/>
                  </a:schemeClr>
                </a:solidFill>
                <a:latin typeface="Roboto"/>
                <a:ea typeface="Roboto"/>
                <a:cs typeface="Roboto"/>
                <a:sym typeface="Roboto"/>
              </a:endParaRPr>
            </a:p>
          </p:txBody>
        </p:sp>
        <p:sp>
          <p:nvSpPr>
            <p:cNvPr id="22" name="Google Shape;233;p32">
              <a:extLst>
                <a:ext uri="{FF2B5EF4-FFF2-40B4-BE49-F238E27FC236}">
                  <a16:creationId xmlns:a16="http://schemas.microsoft.com/office/drawing/2014/main" id="{6BDD609A-8194-C4B7-781A-30E8E79CA8FF}"/>
                </a:ext>
              </a:extLst>
            </p:cNvPr>
            <p:cNvSpPr/>
            <p:nvPr/>
          </p:nvSpPr>
          <p:spPr>
            <a:xfrm>
              <a:off x="9287001" y="4566197"/>
              <a:ext cx="984000" cy="59200"/>
            </a:xfrm>
            <a:prstGeom prst="roundRect">
              <a:avLst>
                <a:gd name="adj" fmla="val 50000"/>
              </a:avLst>
            </a:prstGeom>
            <a:solidFill>
              <a:schemeClr val="bg1">
                <a:lumMod val="75000"/>
              </a:schemeClr>
            </a:solidFill>
            <a:ln w="9525" cap="flat" cmpd="sng">
              <a:solidFill>
                <a:schemeClr val="bg1">
                  <a:lumMod val="75000"/>
                </a:schemeClr>
              </a:solidFill>
              <a:prstDash val="solid"/>
              <a:round/>
              <a:headEnd type="none" w="sm" len="sm"/>
              <a:tailEnd type="none" w="sm" len="sm"/>
            </a:ln>
          </p:spPr>
          <p:txBody>
            <a:bodyPr spcFirstLastPara="1" wrap="square" lIns="121900" tIns="121900" rIns="121900" bIns="121900" anchor="ctr" anchorCtr="0">
              <a:noAutofit/>
            </a:bodyPr>
            <a:lstStyle/>
            <a:p>
              <a:endParaRPr sz="2400">
                <a:solidFill>
                  <a:srgbClr val="1C4587"/>
                </a:solidFill>
              </a:endParaRPr>
            </a:p>
          </p:txBody>
        </p:sp>
        <p:sp>
          <p:nvSpPr>
            <p:cNvPr id="23" name="Google Shape;234;p32">
              <a:extLst>
                <a:ext uri="{FF2B5EF4-FFF2-40B4-BE49-F238E27FC236}">
                  <a16:creationId xmlns:a16="http://schemas.microsoft.com/office/drawing/2014/main" id="{3DBFCC69-D982-6B06-E7B2-0EDB389D7A1D}"/>
                </a:ext>
              </a:extLst>
            </p:cNvPr>
            <p:cNvSpPr txBox="1"/>
            <p:nvPr/>
          </p:nvSpPr>
          <p:spPr>
            <a:xfrm>
              <a:off x="4105433" y="3872438"/>
              <a:ext cx="1714400" cy="615513"/>
            </a:xfrm>
            <a:prstGeom prst="rect">
              <a:avLst/>
            </a:prstGeom>
            <a:noFill/>
            <a:ln>
              <a:noFill/>
            </a:ln>
          </p:spPr>
          <p:txBody>
            <a:bodyPr spcFirstLastPara="1" wrap="square" lIns="121900" tIns="121900" rIns="121900" bIns="121900" anchor="t" anchorCtr="0">
              <a:spAutoFit/>
            </a:bodyPr>
            <a:lstStyle/>
            <a:p>
              <a:endParaRPr sz="2400"/>
            </a:p>
          </p:txBody>
        </p:sp>
        <p:sp>
          <p:nvSpPr>
            <p:cNvPr id="24" name="Google Shape;235;p32">
              <a:extLst>
                <a:ext uri="{FF2B5EF4-FFF2-40B4-BE49-F238E27FC236}">
                  <a16:creationId xmlns:a16="http://schemas.microsoft.com/office/drawing/2014/main" id="{39336CE2-8061-2ED3-626C-F0146FC5D00E}"/>
                </a:ext>
              </a:extLst>
            </p:cNvPr>
            <p:cNvSpPr txBox="1"/>
            <p:nvPr/>
          </p:nvSpPr>
          <p:spPr>
            <a:xfrm>
              <a:off x="7628200" y="3899238"/>
              <a:ext cx="1312800" cy="615513"/>
            </a:xfrm>
            <a:prstGeom prst="rect">
              <a:avLst/>
            </a:prstGeom>
            <a:noFill/>
            <a:ln>
              <a:noFill/>
            </a:ln>
          </p:spPr>
          <p:txBody>
            <a:bodyPr spcFirstLastPara="1" wrap="square" lIns="121900" tIns="121900" rIns="121900" bIns="121900" anchor="t" anchorCtr="0">
              <a:spAutoFit/>
            </a:bodyPr>
            <a:lstStyle/>
            <a:p>
              <a:endParaRPr sz="2400"/>
            </a:p>
          </p:txBody>
        </p:sp>
      </p:grpSp>
      <p:pic>
        <p:nvPicPr>
          <p:cNvPr id="35" name="Elemento grafico 34" descr="Albero con radici contorno">
            <a:extLst>
              <a:ext uri="{FF2B5EF4-FFF2-40B4-BE49-F238E27FC236}">
                <a16:creationId xmlns:a16="http://schemas.microsoft.com/office/drawing/2014/main" id="{9F312E6C-55C0-03F3-0086-9FCA92C4178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431883" y="2149092"/>
            <a:ext cx="914400" cy="914400"/>
          </a:xfrm>
          <a:prstGeom prst="rect">
            <a:avLst/>
          </a:prstGeom>
        </p:spPr>
      </p:pic>
      <p:sp>
        <p:nvSpPr>
          <p:cNvPr id="36" name="CasellaDiTesto 35">
            <a:extLst>
              <a:ext uri="{FF2B5EF4-FFF2-40B4-BE49-F238E27FC236}">
                <a16:creationId xmlns:a16="http://schemas.microsoft.com/office/drawing/2014/main" id="{72412D1F-23F8-3111-28B8-92E595BF789F}"/>
              </a:ext>
            </a:extLst>
          </p:cNvPr>
          <p:cNvSpPr txBox="1"/>
          <p:nvPr/>
        </p:nvSpPr>
        <p:spPr>
          <a:xfrm>
            <a:off x="-289544" y="3095408"/>
            <a:ext cx="6335484" cy="523220"/>
          </a:xfrm>
          <a:prstGeom prst="rect">
            <a:avLst/>
          </a:prstGeom>
          <a:noFill/>
        </p:spPr>
        <p:txBody>
          <a:bodyPr wrap="square">
            <a:spAutoFit/>
          </a:bodyPr>
          <a:lstStyle/>
          <a:p>
            <a:pPr marL="285750" indent="-285750" algn="ctr">
              <a:buFont typeface="Arial" panose="020B0604020202020204" pitchFamily="34" charset="0"/>
              <a:buChar char="•"/>
            </a:pPr>
            <a:r>
              <a:rPr lang="en-GB" sz="1400" dirty="0">
                <a:solidFill>
                  <a:srgbClr val="65A842"/>
                </a:solidFill>
              </a:rPr>
              <a:t>Environmental impact: </a:t>
            </a:r>
          </a:p>
          <a:p>
            <a:pPr algn="ctr"/>
            <a:r>
              <a:rPr lang="en-GB" sz="1400" dirty="0">
                <a:solidFill>
                  <a:srgbClr val="65A842"/>
                </a:solidFill>
              </a:rPr>
              <a:t>     raw materials and production  </a:t>
            </a:r>
          </a:p>
        </p:txBody>
      </p:sp>
      <p:sp>
        <p:nvSpPr>
          <p:cNvPr id="37" name="CasellaDiTesto 36">
            <a:extLst>
              <a:ext uri="{FF2B5EF4-FFF2-40B4-BE49-F238E27FC236}">
                <a16:creationId xmlns:a16="http://schemas.microsoft.com/office/drawing/2014/main" id="{F11553F4-3E2F-8DBB-FCEF-CB130F1A97A3}"/>
              </a:ext>
            </a:extLst>
          </p:cNvPr>
          <p:cNvSpPr txBox="1"/>
          <p:nvPr/>
        </p:nvSpPr>
        <p:spPr>
          <a:xfrm>
            <a:off x="2889083" y="3078705"/>
            <a:ext cx="6371770" cy="523220"/>
          </a:xfrm>
          <a:prstGeom prst="rect">
            <a:avLst/>
          </a:prstGeom>
          <a:noFill/>
        </p:spPr>
        <p:txBody>
          <a:bodyPr wrap="square">
            <a:spAutoFit/>
          </a:bodyPr>
          <a:lstStyle/>
          <a:p>
            <a:pPr marL="285750" indent="-285750" algn="ctr">
              <a:buFont typeface="Arial" panose="020B0604020202020204" pitchFamily="34" charset="0"/>
              <a:buChar char="•"/>
            </a:pPr>
            <a:r>
              <a:rPr lang="en-GB" sz="1400" dirty="0">
                <a:solidFill>
                  <a:schemeClr val="accent4">
                    <a:lumMod val="75000"/>
                  </a:schemeClr>
                </a:solidFill>
              </a:rPr>
              <a:t>Process costs:</a:t>
            </a:r>
          </a:p>
          <a:p>
            <a:pPr algn="ctr"/>
            <a:r>
              <a:rPr lang="en-GB" sz="1400" dirty="0">
                <a:solidFill>
                  <a:schemeClr val="accent4">
                    <a:lumMod val="75000"/>
                  </a:schemeClr>
                </a:solidFill>
              </a:rPr>
              <a:t>       raw material and production</a:t>
            </a:r>
          </a:p>
        </p:txBody>
      </p:sp>
      <p:sp>
        <p:nvSpPr>
          <p:cNvPr id="38" name="CasellaDiTesto 37">
            <a:extLst>
              <a:ext uri="{FF2B5EF4-FFF2-40B4-BE49-F238E27FC236}">
                <a16:creationId xmlns:a16="http://schemas.microsoft.com/office/drawing/2014/main" id="{203A5193-7ABC-4DF9-6C73-36F30852543B}"/>
              </a:ext>
            </a:extLst>
          </p:cNvPr>
          <p:cNvSpPr txBox="1"/>
          <p:nvPr/>
        </p:nvSpPr>
        <p:spPr>
          <a:xfrm>
            <a:off x="6079683" y="3088134"/>
            <a:ext cx="6371770" cy="307777"/>
          </a:xfrm>
          <a:prstGeom prst="rect">
            <a:avLst/>
          </a:prstGeom>
          <a:noFill/>
        </p:spPr>
        <p:txBody>
          <a:bodyPr wrap="square">
            <a:spAutoFit/>
          </a:bodyPr>
          <a:lstStyle/>
          <a:p>
            <a:pPr marL="285750" indent="-285750" algn="ctr">
              <a:buFont typeface="Arial" panose="020B0604020202020204" pitchFamily="34" charset="0"/>
              <a:buChar char="•"/>
            </a:pPr>
            <a:r>
              <a:rPr lang="en-GB" sz="1400" dirty="0">
                <a:solidFill>
                  <a:schemeClr val="accent5">
                    <a:lumMod val="75000"/>
                  </a:schemeClr>
                </a:solidFill>
              </a:rPr>
              <a:t>Recyclability of the catalyst </a:t>
            </a:r>
          </a:p>
        </p:txBody>
      </p:sp>
      <p:pic>
        <p:nvPicPr>
          <p:cNvPr id="39" name="Elemento grafico 38" descr="Monete contorno">
            <a:extLst>
              <a:ext uri="{FF2B5EF4-FFF2-40B4-BE49-F238E27FC236}">
                <a16:creationId xmlns:a16="http://schemas.microsoft.com/office/drawing/2014/main" id="{AEDF75A5-DD05-079E-420E-F948739A0C6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32442" y="2199867"/>
            <a:ext cx="914400" cy="914400"/>
          </a:xfrm>
          <a:prstGeom prst="rect">
            <a:avLst/>
          </a:prstGeom>
        </p:spPr>
      </p:pic>
      <p:pic>
        <p:nvPicPr>
          <p:cNvPr id="40" name="Elemento grafico 39" descr="Sostenibilità con riempimento a tinta unita">
            <a:extLst>
              <a:ext uri="{FF2B5EF4-FFF2-40B4-BE49-F238E27FC236}">
                <a16:creationId xmlns:a16="http://schemas.microsoft.com/office/drawing/2014/main" id="{C70ADCAB-A3D6-F744-BB52-6490DEA2257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847355" y="2199867"/>
            <a:ext cx="914400" cy="914400"/>
          </a:xfrm>
          <a:prstGeom prst="rect">
            <a:avLst/>
          </a:prstGeom>
        </p:spPr>
      </p:pic>
    </p:spTree>
    <p:extLst>
      <p:ext uri="{BB962C8B-B14F-4D97-AF65-F5344CB8AC3E}">
        <p14:creationId xmlns:p14="http://schemas.microsoft.com/office/powerpoint/2010/main" val="3190845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5</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How to assess sustainability?</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solidFill>
                  <a:schemeClr val="accent2"/>
                </a:solidFill>
                <a:latin typeface="Calibri" panose="020F0502020204030204" pitchFamily="34" charset="0"/>
                <a:cs typeface="Calibri" panose="020F0502020204030204" pitchFamily="34" charset="0"/>
              </a:rPr>
              <a:t>Let’s consider </a:t>
            </a:r>
            <a:r>
              <a:rPr lang="en-US" sz="2000" b="1" u="sng" dirty="0">
                <a:solidFill>
                  <a:schemeClr val="accent2"/>
                </a:solidFill>
                <a:latin typeface="Calibri" panose="020F0502020204030204" pitchFamily="34" charset="0"/>
                <a:cs typeface="Calibri" panose="020F0502020204030204" pitchFamily="34" charset="0"/>
              </a:rPr>
              <a:t>Copper based</a:t>
            </a:r>
            <a:r>
              <a:rPr lang="en-US" sz="2000" b="1" dirty="0">
                <a:solidFill>
                  <a:schemeClr val="accent2"/>
                </a:solidFill>
                <a:latin typeface="Calibri" panose="020F0502020204030204" pitchFamily="34" charset="0"/>
                <a:cs typeface="Calibri" panose="020F0502020204030204" pitchFamily="34" charset="0"/>
              </a:rPr>
              <a:t> catalyst</a:t>
            </a:r>
          </a:p>
        </p:txBody>
      </p:sp>
      <p:pic>
        <p:nvPicPr>
          <p:cNvPr id="6" name="Segnaposto contenuto 4" descr="Immagine che contiene tavolo&#10;&#10;Descrizione generata automaticamente">
            <a:extLst>
              <a:ext uri="{FF2B5EF4-FFF2-40B4-BE49-F238E27FC236}">
                <a16:creationId xmlns:a16="http://schemas.microsoft.com/office/drawing/2014/main" id="{7BB5DFCB-85E5-4FBE-B170-5692807A7E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8535" y="856510"/>
            <a:ext cx="6669258" cy="5939794"/>
          </a:xfrm>
          <a:prstGeom prst="rect">
            <a:avLst/>
          </a:prstGeom>
        </p:spPr>
      </p:pic>
      <p:pic>
        <p:nvPicPr>
          <p:cNvPr id="8" name="Google Shape;257;p34">
            <a:extLst>
              <a:ext uri="{FF2B5EF4-FFF2-40B4-BE49-F238E27FC236}">
                <a16:creationId xmlns:a16="http://schemas.microsoft.com/office/drawing/2014/main" id="{3B9FC46D-CDF3-8A01-339D-28DCED09B6B0}"/>
              </a:ext>
            </a:extLst>
          </p:cNvPr>
          <p:cNvPicPr preferRelativeResize="0"/>
          <p:nvPr/>
        </p:nvPicPr>
        <p:blipFill rotWithShape="1">
          <a:blip r:embed="rId3">
            <a:clrChange>
              <a:clrFrom>
                <a:srgbClr val="FFFFFF"/>
              </a:clrFrom>
              <a:clrTo>
                <a:srgbClr val="FFFFFF">
                  <a:alpha val="0"/>
                </a:srgbClr>
              </a:clrTo>
            </a:clrChange>
            <a:alphaModFix/>
          </a:blip>
          <a:srcRect l="73243" t="11109" r="7713" b="36039"/>
          <a:stretch/>
        </p:blipFill>
        <p:spPr>
          <a:xfrm>
            <a:off x="1916834" y="2586205"/>
            <a:ext cx="1281808" cy="1895260"/>
          </a:xfrm>
          <a:prstGeom prst="rect">
            <a:avLst/>
          </a:prstGeom>
          <a:noFill/>
          <a:ln>
            <a:noFill/>
          </a:ln>
        </p:spPr>
      </p:pic>
      <p:sp>
        <p:nvSpPr>
          <p:cNvPr id="9" name="Google Shape;258;p34">
            <a:extLst>
              <a:ext uri="{FF2B5EF4-FFF2-40B4-BE49-F238E27FC236}">
                <a16:creationId xmlns:a16="http://schemas.microsoft.com/office/drawing/2014/main" id="{429C2047-E215-FB1E-E3BF-07B6FCD26B7E}"/>
              </a:ext>
            </a:extLst>
          </p:cNvPr>
          <p:cNvSpPr txBox="1"/>
          <p:nvPr/>
        </p:nvSpPr>
        <p:spPr>
          <a:xfrm>
            <a:off x="1677570" y="4315847"/>
            <a:ext cx="1663613" cy="55396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2400" b="1" dirty="0">
                <a:solidFill>
                  <a:srgbClr val="741B47"/>
                </a:solidFill>
              </a:rPr>
              <a:t>LAB-SCALE</a:t>
            </a:r>
            <a:endParaRPr b="1" dirty="0">
              <a:solidFill>
                <a:srgbClr val="741B47"/>
              </a:solidFill>
            </a:endParaRPr>
          </a:p>
        </p:txBody>
      </p:sp>
      <p:sp>
        <p:nvSpPr>
          <p:cNvPr id="10" name="Google Shape;256;p34">
            <a:extLst>
              <a:ext uri="{FF2B5EF4-FFF2-40B4-BE49-F238E27FC236}">
                <a16:creationId xmlns:a16="http://schemas.microsoft.com/office/drawing/2014/main" id="{E227CFF2-5E8A-AFA8-EEC5-C277164E59FE}"/>
              </a:ext>
            </a:extLst>
          </p:cNvPr>
          <p:cNvSpPr txBox="1"/>
          <p:nvPr/>
        </p:nvSpPr>
        <p:spPr>
          <a:xfrm>
            <a:off x="1436217" y="5828494"/>
            <a:ext cx="3591330" cy="432396"/>
          </a:xfrm>
          <a:prstGeom prst="rect">
            <a:avLst/>
          </a:prstGeom>
          <a:noFill/>
          <a:ln>
            <a:noFill/>
          </a:ln>
        </p:spPr>
        <p:txBody>
          <a:bodyPr spcFirstLastPara="1" wrap="square" lIns="91425" tIns="91425" rIns="91425" bIns="91425" anchor="t" anchorCtr="0">
            <a:spAutoFit/>
          </a:bodyPr>
          <a:lstStyle/>
          <a:p>
            <a:pPr lvl="0">
              <a:lnSpc>
                <a:spcPct val="115000"/>
              </a:lnSpc>
              <a:buClr>
                <a:schemeClr val="dk1"/>
              </a:buClr>
              <a:buSzPts val="1100"/>
            </a:pPr>
            <a:r>
              <a:rPr lang="it-IT" sz="1400" baseline="30000" dirty="0">
                <a:solidFill>
                  <a:srgbClr val="17365D"/>
                </a:solidFill>
                <a:ea typeface="Calibri"/>
                <a:cs typeface="Calibri"/>
                <a:sym typeface="Calibri"/>
              </a:rPr>
              <a:t>**</a:t>
            </a:r>
            <a:r>
              <a:rPr lang="it" sz="1400" dirty="0">
                <a:solidFill>
                  <a:srgbClr val="741B47"/>
                </a:solidFill>
              </a:rPr>
              <a:t>https://it.vwr.com/store/ </a:t>
            </a:r>
            <a:endParaRPr sz="1400" dirty="0">
              <a:solidFill>
                <a:srgbClr val="741B47"/>
              </a:solidFill>
            </a:endParaRPr>
          </a:p>
        </p:txBody>
      </p:sp>
      <p:sp>
        <p:nvSpPr>
          <p:cNvPr id="11" name="Google Shape;261;p34">
            <a:extLst>
              <a:ext uri="{FF2B5EF4-FFF2-40B4-BE49-F238E27FC236}">
                <a16:creationId xmlns:a16="http://schemas.microsoft.com/office/drawing/2014/main" id="{30991199-FC7D-496E-823C-1C5B7298E57D}"/>
              </a:ext>
            </a:extLst>
          </p:cNvPr>
          <p:cNvSpPr txBox="1"/>
          <p:nvPr/>
        </p:nvSpPr>
        <p:spPr>
          <a:xfrm>
            <a:off x="1383528" y="5384521"/>
            <a:ext cx="3228892" cy="432396"/>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it-IT" sz="1400" baseline="30000" dirty="0">
                <a:solidFill>
                  <a:srgbClr val="17365D"/>
                </a:solidFill>
                <a:latin typeface="Calibri"/>
                <a:ea typeface="Calibri"/>
                <a:cs typeface="Calibri"/>
                <a:sym typeface="Calibri"/>
              </a:rPr>
              <a:t>*</a:t>
            </a:r>
            <a:r>
              <a:rPr lang="it" sz="1400" dirty="0">
                <a:solidFill>
                  <a:srgbClr val="1C4587"/>
                </a:solidFill>
              </a:rPr>
              <a:t>https://www.eea.europa.eu/</a:t>
            </a:r>
            <a:endParaRPr sz="1400" dirty="0">
              <a:solidFill>
                <a:srgbClr val="1C4587"/>
              </a:solidFill>
            </a:endParaRPr>
          </a:p>
        </p:txBody>
      </p:sp>
      <p:sp>
        <p:nvSpPr>
          <p:cNvPr id="4" name="Rettangolo 3">
            <a:extLst>
              <a:ext uri="{FF2B5EF4-FFF2-40B4-BE49-F238E27FC236}">
                <a16:creationId xmlns:a16="http://schemas.microsoft.com/office/drawing/2014/main" id="{CCF64279-8541-2ECE-92DE-E7581C514246}"/>
              </a:ext>
            </a:extLst>
          </p:cNvPr>
          <p:cNvSpPr/>
          <p:nvPr/>
        </p:nvSpPr>
        <p:spPr>
          <a:xfrm>
            <a:off x="8637104" y="4351172"/>
            <a:ext cx="1260914" cy="260586"/>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asellaDiTesto 2">
            <a:extLst>
              <a:ext uri="{FF2B5EF4-FFF2-40B4-BE49-F238E27FC236}">
                <a16:creationId xmlns:a16="http://schemas.microsoft.com/office/drawing/2014/main" id="{C5AF12B5-1AEB-5D0F-7156-0A1C25EE6DE7}"/>
              </a:ext>
            </a:extLst>
          </p:cNvPr>
          <p:cNvSpPr txBox="1"/>
          <p:nvPr/>
        </p:nvSpPr>
        <p:spPr>
          <a:xfrm>
            <a:off x="8637104" y="4270751"/>
            <a:ext cx="1421296" cy="523220"/>
          </a:xfrm>
          <a:prstGeom prst="rect">
            <a:avLst/>
          </a:prstGeom>
          <a:noFill/>
        </p:spPr>
        <p:txBody>
          <a:bodyPr wrap="square" rtlCol="0">
            <a:spAutoFit/>
          </a:bodyPr>
          <a:lstStyle/>
          <a:p>
            <a:r>
              <a:rPr lang="en-GB" sz="1400" dirty="0">
                <a:solidFill>
                  <a:srgbClr val="17365D"/>
                </a:solidFill>
              </a:rPr>
              <a:t>Green House Gas emissions</a:t>
            </a:r>
            <a:r>
              <a:rPr lang="en-GB" sz="1100" dirty="0">
                <a:solidFill>
                  <a:srgbClr val="17365D"/>
                </a:solidFill>
              </a:rPr>
              <a:t>*</a:t>
            </a:r>
            <a:endParaRPr lang="en-GB" sz="1400" dirty="0">
              <a:solidFill>
                <a:srgbClr val="17365D"/>
              </a:solidFill>
            </a:endParaRPr>
          </a:p>
        </p:txBody>
      </p:sp>
      <p:sp>
        <p:nvSpPr>
          <p:cNvPr id="5" name="CasellaDiTesto 4">
            <a:extLst>
              <a:ext uri="{FF2B5EF4-FFF2-40B4-BE49-F238E27FC236}">
                <a16:creationId xmlns:a16="http://schemas.microsoft.com/office/drawing/2014/main" id="{D7BC58DC-30A6-14F5-FAD6-67CD9B2E948A}"/>
              </a:ext>
            </a:extLst>
          </p:cNvPr>
          <p:cNvSpPr txBox="1"/>
          <p:nvPr/>
        </p:nvSpPr>
        <p:spPr>
          <a:xfrm>
            <a:off x="9684327" y="3826489"/>
            <a:ext cx="203752" cy="276999"/>
          </a:xfrm>
          <a:prstGeom prst="rect">
            <a:avLst/>
          </a:prstGeom>
          <a:noFill/>
        </p:spPr>
        <p:txBody>
          <a:bodyPr wrap="square" rtlCol="0">
            <a:spAutoFit/>
          </a:bodyPr>
          <a:lstStyle/>
          <a:p>
            <a:r>
              <a:rPr lang="en-GB" sz="1200" dirty="0">
                <a:solidFill>
                  <a:srgbClr val="002060"/>
                </a:solidFill>
              </a:rPr>
              <a:t>,</a:t>
            </a:r>
          </a:p>
        </p:txBody>
      </p:sp>
      <p:sp>
        <p:nvSpPr>
          <p:cNvPr id="13" name="CasellaDiTesto 12">
            <a:extLst>
              <a:ext uri="{FF2B5EF4-FFF2-40B4-BE49-F238E27FC236}">
                <a16:creationId xmlns:a16="http://schemas.microsoft.com/office/drawing/2014/main" id="{48A4E53B-5672-10DF-96E9-23B754C86F66}"/>
              </a:ext>
            </a:extLst>
          </p:cNvPr>
          <p:cNvSpPr txBox="1"/>
          <p:nvPr/>
        </p:nvSpPr>
        <p:spPr>
          <a:xfrm>
            <a:off x="9670216" y="4074173"/>
            <a:ext cx="203752" cy="276999"/>
          </a:xfrm>
          <a:prstGeom prst="rect">
            <a:avLst/>
          </a:prstGeom>
          <a:noFill/>
        </p:spPr>
        <p:txBody>
          <a:bodyPr wrap="square" rtlCol="0">
            <a:spAutoFit/>
          </a:bodyPr>
          <a:lstStyle/>
          <a:p>
            <a:r>
              <a:rPr lang="en-GB" sz="1200" dirty="0">
                <a:solidFill>
                  <a:srgbClr val="002060"/>
                </a:solidFill>
              </a:rPr>
              <a:t>,</a:t>
            </a:r>
          </a:p>
        </p:txBody>
      </p:sp>
      <p:pic>
        <p:nvPicPr>
          <p:cNvPr id="14" name="Google Shape;110;p2" descr="Immagine che contiene testo&#10;&#10;Descrizione generata automaticamente">
            <a:extLst>
              <a:ext uri="{FF2B5EF4-FFF2-40B4-BE49-F238E27FC236}">
                <a16:creationId xmlns:a16="http://schemas.microsoft.com/office/drawing/2014/main" id="{BDE3CCFC-C428-935E-80A8-05FE12278AEE}"/>
              </a:ext>
            </a:extLst>
          </p:cNvPr>
          <p:cNvPicPr preferRelativeResize="0"/>
          <p:nvPr/>
        </p:nvPicPr>
        <p:blipFill rotWithShape="1">
          <a:blip r:embed="rId4">
            <a:alphaModFix/>
          </a:blip>
          <a:srcRect r="63896"/>
          <a:stretch/>
        </p:blipFill>
        <p:spPr>
          <a:xfrm>
            <a:off x="2520847" y="1415650"/>
            <a:ext cx="757018" cy="810043"/>
          </a:xfrm>
          <a:prstGeom prst="rect">
            <a:avLst/>
          </a:prstGeom>
          <a:noFill/>
          <a:ln>
            <a:noFill/>
          </a:ln>
        </p:spPr>
      </p:pic>
      <p:sp>
        <p:nvSpPr>
          <p:cNvPr id="7" name="Rettangolo 6">
            <a:extLst>
              <a:ext uri="{FF2B5EF4-FFF2-40B4-BE49-F238E27FC236}">
                <a16:creationId xmlns:a16="http://schemas.microsoft.com/office/drawing/2014/main" id="{BF81DF0C-280F-E550-3E33-51C3A03E8A7A}"/>
              </a:ext>
            </a:extLst>
          </p:cNvPr>
          <p:cNvSpPr/>
          <p:nvPr/>
        </p:nvSpPr>
        <p:spPr>
          <a:xfrm>
            <a:off x="3220350" y="1534767"/>
            <a:ext cx="128954" cy="69092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36380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6</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Selected catalysts and preliminary results</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chemeClr val="accent2"/>
                </a:solidFill>
                <a:latin typeface="Calibri" panose="020F0502020204030204" pitchFamily="34" charset="0"/>
                <a:cs typeface="Calibri" panose="020F0502020204030204" pitchFamily="34" charset="0"/>
              </a:rPr>
              <a:t>A comparison between two comparable catalyst: homogenous VS heterogeneous </a:t>
            </a:r>
          </a:p>
        </p:txBody>
      </p:sp>
      <p:graphicFrame>
        <p:nvGraphicFramePr>
          <p:cNvPr id="6" name="Segnaposto contenuto 5">
            <a:extLst>
              <a:ext uri="{FF2B5EF4-FFF2-40B4-BE49-F238E27FC236}">
                <a16:creationId xmlns:a16="http://schemas.microsoft.com/office/drawing/2014/main" id="{02478016-4870-C26A-E52C-F68619BBD68F}"/>
              </a:ext>
            </a:extLst>
          </p:cNvPr>
          <p:cNvGraphicFramePr>
            <a:graphicFrameLocks/>
          </p:cNvGraphicFramePr>
          <p:nvPr>
            <p:extLst>
              <p:ext uri="{D42A27DB-BD31-4B8C-83A1-F6EECF244321}">
                <p14:modId xmlns:p14="http://schemas.microsoft.com/office/powerpoint/2010/main" val="2276455093"/>
              </p:ext>
            </p:extLst>
          </p:nvPr>
        </p:nvGraphicFramePr>
        <p:xfrm>
          <a:off x="4323729" y="1551870"/>
          <a:ext cx="3352800"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Segnaposto contenuto 5">
            <a:extLst>
              <a:ext uri="{FF2B5EF4-FFF2-40B4-BE49-F238E27FC236}">
                <a16:creationId xmlns:a16="http://schemas.microsoft.com/office/drawing/2014/main" id="{0D00F5A5-3B15-BB03-17D1-160F2B014BFE}"/>
              </a:ext>
            </a:extLst>
          </p:cNvPr>
          <p:cNvGraphicFramePr>
            <a:graphicFrameLocks/>
          </p:cNvGraphicFramePr>
          <p:nvPr>
            <p:extLst>
              <p:ext uri="{D42A27DB-BD31-4B8C-83A1-F6EECF244321}">
                <p14:modId xmlns:p14="http://schemas.microsoft.com/office/powerpoint/2010/main" val="3608314120"/>
              </p:ext>
            </p:extLst>
          </p:nvPr>
        </p:nvGraphicFramePr>
        <p:xfrm>
          <a:off x="8120706" y="1548545"/>
          <a:ext cx="3162301"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9" name="Google Shape;319;p37">
            <a:extLst>
              <a:ext uri="{FF2B5EF4-FFF2-40B4-BE49-F238E27FC236}">
                <a16:creationId xmlns:a16="http://schemas.microsoft.com/office/drawing/2014/main" id="{37BE7E67-DAE9-B7CE-7C33-4DDC79EAFE8A}"/>
              </a:ext>
            </a:extLst>
          </p:cNvPr>
          <p:cNvSpPr txBox="1"/>
          <p:nvPr/>
        </p:nvSpPr>
        <p:spPr>
          <a:xfrm>
            <a:off x="387991" y="1540593"/>
            <a:ext cx="3079200" cy="687392"/>
          </a:xfrm>
          <a:prstGeom prst="rect">
            <a:avLst/>
          </a:prstGeom>
          <a:noFill/>
          <a:ln>
            <a:noFill/>
          </a:ln>
        </p:spPr>
        <p:txBody>
          <a:bodyPr spcFirstLastPara="1" wrap="square" lIns="91433" tIns="45700" rIns="91433" bIns="45700" anchor="t" anchorCtr="0">
            <a:spAutoFit/>
          </a:bodyPr>
          <a:lstStyle/>
          <a:p>
            <a:pPr algn="ctr"/>
            <a:r>
              <a:rPr lang="it" sz="2000" b="1" dirty="0">
                <a:solidFill>
                  <a:srgbClr val="92D050"/>
                </a:solidFill>
                <a:latin typeface="Calibri"/>
                <a:ea typeface="Calibri"/>
                <a:cs typeface="Calibri"/>
                <a:sym typeface="Calibri"/>
              </a:rPr>
              <a:t>Homogeneous catalyst</a:t>
            </a:r>
            <a:endParaRPr sz="1400" dirty="0">
              <a:solidFill>
                <a:srgbClr val="92D050"/>
              </a:solidFill>
            </a:endParaRPr>
          </a:p>
          <a:p>
            <a:pPr algn="ctr"/>
            <a:r>
              <a:rPr lang="it" b="1" dirty="0">
                <a:solidFill>
                  <a:srgbClr val="92D050"/>
                </a:solidFill>
                <a:latin typeface="Calibri"/>
                <a:ea typeface="Calibri"/>
                <a:cs typeface="Calibri"/>
                <a:sym typeface="Calibri"/>
              </a:rPr>
              <a:t>Copper complex</a:t>
            </a:r>
            <a:endParaRPr sz="1400" dirty="0">
              <a:solidFill>
                <a:srgbClr val="92D050"/>
              </a:solidFill>
            </a:endParaRPr>
          </a:p>
        </p:txBody>
      </p:sp>
      <p:sp>
        <p:nvSpPr>
          <p:cNvPr id="10" name="Google Shape;312;p37">
            <a:extLst>
              <a:ext uri="{FF2B5EF4-FFF2-40B4-BE49-F238E27FC236}">
                <a16:creationId xmlns:a16="http://schemas.microsoft.com/office/drawing/2014/main" id="{996B738C-CF27-7A87-D228-2B827797BBBF}"/>
              </a:ext>
            </a:extLst>
          </p:cNvPr>
          <p:cNvSpPr txBox="1"/>
          <p:nvPr/>
        </p:nvSpPr>
        <p:spPr>
          <a:xfrm>
            <a:off x="387991" y="3985257"/>
            <a:ext cx="3182000" cy="687392"/>
          </a:xfrm>
          <a:prstGeom prst="rect">
            <a:avLst/>
          </a:prstGeom>
          <a:noFill/>
          <a:ln>
            <a:noFill/>
          </a:ln>
        </p:spPr>
        <p:txBody>
          <a:bodyPr spcFirstLastPara="1" wrap="square" lIns="91433" tIns="45700" rIns="91433" bIns="45700" anchor="t" anchorCtr="0">
            <a:spAutoFit/>
          </a:bodyPr>
          <a:lstStyle/>
          <a:p>
            <a:pPr algn="ctr"/>
            <a:r>
              <a:rPr lang="it" sz="2000" b="1" dirty="0">
                <a:solidFill>
                  <a:srgbClr val="64A1DB"/>
                </a:solidFill>
                <a:latin typeface="Calibri"/>
                <a:ea typeface="Calibri"/>
                <a:cs typeface="Calibri"/>
                <a:sym typeface="Calibri"/>
              </a:rPr>
              <a:t>Heterogeneous catalyst</a:t>
            </a:r>
            <a:endParaRPr sz="1400" dirty="0">
              <a:solidFill>
                <a:srgbClr val="64A1DB"/>
              </a:solidFill>
            </a:endParaRPr>
          </a:p>
          <a:p>
            <a:pPr algn="ctr"/>
            <a:r>
              <a:rPr lang="it" b="1" dirty="0">
                <a:solidFill>
                  <a:srgbClr val="64A1DB"/>
                </a:solidFill>
                <a:latin typeface="Calibri"/>
                <a:ea typeface="Calibri"/>
                <a:cs typeface="Calibri"/>
                <a:sym typeface="Calibri"/>
              </a:rPr>
              <a:t>MOF</a:t>
            </a:r>
            <a:endParaRPr sz="1400" dirty="0">
              <a:solidFill>
                <a:srgbClr val="64A1DB"/>
              </a:solidFill>
            </a:endParaRPr>
          </a:p>
        </p:txBody>
      </p:sp>
      <p:sp>
        <p:nvSpPr>
          <p:cNvPr id="11" name="Google Shape;316;p37">
            <a:extLst>
              <a:ext uri="{FF2B5EF4-FFF2-40B4-BE49-F238E27FC236}">
                <a16:creationId xmlns:a16="http://schemas.microsoft.com/office/drawing/2014/main" id="{36585640-AEEC-8723-295F-28D92B5056E1}"/>
              </a:ext>
            </a:extLst>
          </p:cNvPr>
          <p:cNvSpPr/>
          <p:nvPr/>
        </p:nvSpPr>
        <p:spPr>
          <a:xfrm>
            <a:off x="2622621" y="4331841"/>
            <a:ext cx="1926000" cy="1560400"/>
          </a:xfrm>
          <a:prstGeom prst="ellipse">
            <a:avLst/>
          </a:prstGeom>
          <a:noFill/>
          <a:ln w="28575" cap="flat" cmpd="sng">
            <a:solidFill>
              <a:srgbClr val="64A1DB"/>
            </a:solidFill>
            <a:prstDash val="solid"/>
            <a:miter lim="800000"/>
            <a:headEnd type="none" w="sm" len="sm"/>
            <a:tailEnd type="none" w="sm" len="sm"/>
          </a:ln>
        </p:spPr>
        <p:txBody>
          <a:bodyPr spcFirstLastPara="1" wrap="square" lIns="91433" tIns="45700" rIns="91433" bIns="45700" anchor="ctr" anchorCtr="0">
            <a:noAutofit/>
          </a:bodyPr>
          <a:lstStyle/>
          <a:p>
            <a:pPr algn="ctr"/>
            <a:endParaRPr sz="1867" b="1">
              <a:solidFill>
                <a:srgbClr val="00B0F0"/>
              </a:solidFill>
              <a:latin typeface="Calibri"/>
              <a:ea typeface="Calibri"/>
              <a:cs typeface="Calibri"/>
              <a:sym typeface="Calibri"/>
            </a:endParaRPr>
          </a:p>
        </p:txBody>
      </p:sp>
      <p:pic>
        <p:nvPicPr>
          <p:cNvPr id="12" name="Google Shape;317;p37">
            <a:extLst>
              <a:ext uri="{FF2B5EF4-FFF2-40B4-BE49-F238E27FC236}">
                <a16:creationId xmlns:a16="http://schemas.microsoft.com/office/drawing/2014/main" id="{EDB18457-5570-9E82-14DB-E2280E9E056F}"/>
              </a:ext>
            </a:extLst>
          </p:cNvPr>
          <p:cNvPicPr preferRelativeResize="0"/>
          <p:nvPr/>
        </p:nvPicPr>
        <p:blipFill rotWithShape="1">
          <a:blip r:embed="rId4">
            <a:alphaModFix/>
          </a:blip>
          <a:srcRect r="80754"/>
          <a:stretch/>
        </p:blipFill>
        <p:spPr>
          <a:xfrm>
            <a:off x="2789194" y="4518909"/>
            <a:ext cx="1625004" cy="1222792"/>
          </a:xfrm>
          <a:prstGeom prst="rect">
            <a:avLst/>
          </a:prstGeom>
          <a:noFill/>
          <a:ln>
            <a:noFill/>
          </a:ln>
        </p:spPr>
      </p:pic>
      <p:grpSp>
        <p:nvGrpSpPr>
          <p:cNvPr id="13" name="Gruppo 12">
            <a:extLst>
              <a:ext uri="{FF2B5EF4-FFF2-40B4-BE49-F238E27FC236}">
                <a16:creationId xmlns:a16="http://schemas.microsoft.com/office/drawing/2014/main" id="{FB69552C-1EBC-86D6-7DFB-E6F62F7F69CA}"/>
              </a:ext>
            </a:extLst>
          </p:cNvPr>
          <p:cNvGrpSpPr/>
          <p:nvPr/>
        </p:nvGrpSpPr>
        <p:grpSpPr>
          <a:xfrm>
            <a:off x="889475" y="4630124"/>
            <a:ext cx="1703337" cy="1697343"/>
            <a:chOff x="6593217" y="2376488"/>
            <a:chExt cx="2041196" cy="1985301"/>
          </a:xfrm>
        </p:grpSpPr>
        <p:grpSp>
          <p:nvGrpSpPr>
            <p:cNvPr id="14" name="Gruppo 13">
              <a:extLst>
                <a:ext uri="{FF2B5EF4-FFF2-40B4-BE49-F238E27FC236}">
                  <a16:creationId xmlns:a16="http://schemas.microsoft.com/office/drawing/2014/main" id="{8C73B003-FC2A-6724-109A-58F1B4A6B97D}"/>
                </a:ext>
              </a:extLst>
            </p:cNvPr>
            <p:cNvGrpSpPr/>
            <p:nvPr/>
          </p:nvGrpSpPr>
          <p:grpSpPr>
            <a:xfrm>
              <a:off x="6593217" y="2376488"/>
              <a:ext cx="2041196" cy="1985301"/>
              <a:chOff x="6593217" y="2376488"/>
              <a:chExt cx="2041196" cy="1985301"/>
            </a:xfrm>
          </p:grpSpPr>
          <p:pic>
            <p:nvPicPr>
              <p:cNvPr id="16" name="Picture 51" descr="Synthesis and post-synthetic modification of UiO-67 type metal-organic  frameworks by mechanochemistry - ScienceDirect">
                <a:extLst>
                  <a:ext uri="{FF2B5EF4-FFF2-40B4-BE49-F238E27FC236}">
                    <a16:creationId xmlns:a16="http://schemas.microsoft.com/office/drawing/2014/main" id="{49D8894C-6C00-0F06-9907-FC1102B167EB}"/>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sharpenSoften amount="25000"/>
                        </a14:imgEffect>
                      </a14:imgLayer>
                    </a14:imgProps>
                  </a:ext>
                  <a:ext uri="{28A0092B-C50C-407E-A947-70E740481C1C}">
                    <a14:useLocalDpi xmlns:a14="http://schemas.microsoft.com/office/drawing/2010/main" val="0"/>
                  </a:ext>
                </a:extLst>
              </a:blip>
              <a:srcRect l="59794" t="-1" b="5688"/>
              <a:stretch/>
            </p:blipFill>
            <p:spPr bwMode="auto">
              <a:xfrm>
                <a:off x="6593217" y="2376488"/>
                <a:ext cx="2041196" cy="1985301"/>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ttore diritto 17">
                <a:extLst>
                  <a:ext uri="{FF2B5EF4-FFF2-40B4-BE49-F238E27FC236}">
                    <a16:creationId xmlns:a16="http://schemas.microsoft.com/office/drawing/2014/main" id="{3669E4D3-E3CB-89F2-A60F-2AF4CFBC74AA}"/>
                  </a:ext>
                </a:extLst>
              </p:cNvPr>
              <p:cNvCxnSpPr/>
              <p:nvPr/>
            </p:nvCxnSpPr>
            <p:spPr>
              <a:xfrm>
                <a:off x="7838118" y="4039581"/>
                <a:ext cx="0" cy="1058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diritto 18">
                <a:extLst>
                  <a:ext uri="{FF2B5EF4-FFF2-40B4-BE49-F238E27FC236}">
                    <a16:creationId xmlns:a16="http://schemas.microsoft.com/office/drawing/2014/main" id="{29FC328D-0844-A923-5DD9-8F8AD4FCFE36}"/>
                  </a:ext>
                </a:extLst>
              </p:cNvPr>
              <p:cNvCxnSpPr>
                <a:cxnSpLocks/>
              </p:cNvCxnSpPr>
              <p:nvPr/>
            </p:nvCxnSpPr>
            <p:spPr>
              <a:xfrm>
                <a:off x="8310609" y="3658925"/>
                <a:ext cx="122766" cy="33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ttangolo 20">
                <a:extLst>
                  <a:ext uri="{FF2B5EF4-FFF2-40B4-BE49-F238E27FC236}">
                    <a16:creationId xmlns:a16="http://schemas.microsoft.com/office/drawing/2014/main" id="{11E3D61D-ADDA-911A-3584-D215577A8781}"/>
                  </a:ext>
                </a:extLst>
              </p:cNvPr>
              <p:cNvSpPr/>
              <p:nvPr/>
            </p:nvSpPr>
            <p:spPr>
              <a:xfrm>
                <a:off x="8132235" y="4014360"/>
                <a:ext cx="178374" cy="14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GB">
                  <a:solidFill>
                    <a:prstClr val="white"/>
                  </a:solidFill>
                  <a:latin typeface="Calibri" panose="020F0502020204030204"/>
                </a:endParaRPr>
              </a:p>
            </p:txBody>
          </p:sp>
        </p:grpSp>
        <p:sp>
          <p:nvSpPr>
            <p:cNvPr id="15" name="Rettangolo 14">
              <a:extLst>
                <a:ext uri="{FF2B5EF4-FFF2-40B4-BE49-F238E27FC236}">
                  <a16:creationId xmlns:a16="http://schemas.microsoft.com/office/drawing/2014/main" id="{D0354D77-23BD-EA94-1E41-F1D9852810F0}"/>
                </a:ext>
              </a:extLst>
            </p:cNvPr>
            <p:cNvSpPr/>
            <p:nvPr/>
          </p:nvSpPr>
          <p:spPr>
            <a:xfrm>
              <a:off x="8238274" y="3952347"/>
              <a:ext cx="178374" cy="1476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377"/>
              <a:endParaRPr lang="en-GB">
                <a:solidFill>
                  <a:prstClr val="white"/>
                </a:solidFill>
                <a:latin typeface="Calibri" panose="020F0502020204030204"/>
              </a:endParaRPr>
            </a:p>
          </p:txBody>
        </p:sp>
      </p:grpSp>
      <p:sp>
        <p:nvSpPr>
          <p:cNvPr id="22" name="Google Shape;315;p37">
            <a:extLst>
              <a:ext uri="{FF2B5EF4-FFF2-40B4-BE49-F238E27FC236}">
                <a16:creationId xmlns:a16="http://schemas.microsoft.com/office/drawing/2014/main" id="{5786D8A0-9682-52E8-348A-0AE9DC0C361F}"/>
              </a:ext>
            </a:extLst>
          </p:cNvPr>
          <p:cNvSpPr txBox="1"/>
          <p:nvPr/>
        </p:nvSpPr>
        <p:spPr>
          <a:xfrm>
            <a:off x="2675066" y="5865751"/>
            <a:ext cx="2884527" cy="584735"/>
          </a:xfrm>
          <a:prstGeom prst="rect">
            <a:avLst/>
          </a:prstGeom>
          <a:noFill/>
          <a:ln>
            <a:noFill/>
          </a:ln>
        </p:spPr>
        <p:txBody>
          <a:bodyPr spcFirstLastPara="1" wrap="square" lIns="91433" tIns="45700" rIns="91433" bIns="45700" anchor="t" anchorCtr="0">
            <a:spAutoFit/>
          </a:bodyPr>
          <a:lstStyle/>
          <a:p>
            <a:r>
              <a:rPr lang="it" sz="1600" b="1" dirty="0">
                <a:solidFill>
                  <a:schemeClr val="dk1"/>
                </a:solidFill>
                <a:latin typeface="Calibri"/>
                <a:ea typeface="Calibri"/>
                <a:cs typeface="Calibri"/>
                <a:sym typeface="Calibri"/>
              </a:rPr>
              <a:t>10% of bipy linker:</a:t>
            </a:r>
          </a:p>
          <a:p>
            <a:r>
              <a:rPr lang="it-IT" sz="1600" b="1" dirty="0">
                <a:solidFill>
                  <a:schemeClr val="dk1"/>
                </a:solidFill>
                <a:latin typeface="Calibri"/>
                <a:cs typeface="Calibri"/>
                <a:sym typeface="Calibri"/>
              </a:rPr>
              <a:t>A</a:t>
            </a:r>
            <a:r>
              <a:rPr lang="it" sz="1600" b="1" dirty="0">
                <a:solidFill>
                  <a:schemeClr val="dk1"/>
                </a:solidFill>
                <a:latin typeface="Calibri"/>
                <a:cs typeface="Calibri"/>
                <a:sym typeface="Calibri"/>
              </a:rPr>
              <a:t>nchoring site for Cu metal</a:t>
            </a:r>
            <a:endParaRPr sz="1200" b="1" dirty="0"/>
          </a:p>
        </p:txBody>
      </p:sp>
      <p:grpSp>
        <p:nvGrpSpPr>
          <p:cNvPr id="23" name="Gruppo 22">
            <a:extLst>
              <a:ext uri="{FF2B5EF4-FFF2-40B4-BE49-F238E27FC236}">
                <a16:creationId xmlns:a16="http://schemas.microsoft.com/office/drawing/2014/main" id="{2D17E6F6-8EE9-CE4B-C9D3-445777080956}"/>
              </a:ext>
            </a:extLst>
          </p:cNvPr>
          <p:cNvGrpSpPr/>
          <p:nvPr/>
        </p:nvGrpSpPr>
        <p:grpSpPr>
          <a:xfrm>
            <a:off x="8869157" y="3237835"/>
            <a:ext cx="1665398" cy="1177469"/>
            <a:chOff x="18295340" y="37822179"/>
            <a:chExt cx="5983650" cy="3750236"/>
          </a:xfrm>
        </p:grpSpPr>
        <p:sp>
          <p:nvSpPr>
            <p:cNvPr id="24" name="Ovale 23">
              <a:extLst>
                <a:ext uri="{FF2B5EF4-FFF2-40B4-BE49-F238E27FC236}">
                  <a16:creationId xmlns:a16="http://schemas.microsoft.com/office/drawing/2014/main" id="{CC9B27D0-4240-AE8D-07BE-84889604390B}"/>
                </a:ext>
              </a:extLst>
            </p:cNvPr>
            <p:cNvSpPr/>
            <p:nvPr/>
          </p:nvSpPr>
          <p:spPr>
            <a:xfrm>
              <a:off x="18389470" y="37900843"/>
              <a:ext cx="4895010" cy="3276157"/>
            </a:xfrm>
            <a:prstGeom prst="ellipse">
              <a:avLst/>
            </a:prstGeom>
            <a:solidFill>
              <a:schemeClr val="accent1">
                <a:lumMod val="60000"/>
                <a:lumOff val="40000"/>
              </a:schemeClr>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solidFill>
                  <a:srgbClr val="59A234"/>
                </a:solidFill>
              </a:endParaRPr>
            </a:p>
          </p:txBody>
        </p:sp>
        <p:sp>
          <p:nvSpPr>
            <p:cNvPr id="25" name="Google Shape;331;p37">
              <a:extLst>
                <a:ext uri="{FF2B5EF4-FFF2-40B4-BE49-F238E27FC236}">
                  <a16:creationId xmlns:a16="http://schemas.microsoft.com/office/drawing/2014/main" id="{72E3FD9E-19CA-9745-AA3A-D5090FA12C01}"/>
                </a:ext>
              </a:extLst>
            </p:cNvPr>
            <p:cNvSpPr txBox="1"/>
            <p:nvPr/>
          </p:nvSpPr>
          <p:spPr>
            <a:xfrm>
              <a:off x="18295340" y="37822179"/>
              <a:ext cx="4823327" cy="2040006"/>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Font typeface="Arial"/>
                <a:buNone/>
              </a:pPr>
              <a:r>
                <a:rPr lang="it" sz="1200" b="1" dirty="0">
                  <a:latin typeface="Calibri"/>
                  <a:ea typeface="Calibri"/>
                  <a:cs typeface="Calibri"/>
                  <a:sym typeface="Calibri"/>
                </a:rPr>
                <a:t> The</a:t>
              </a:r>
            </a:p>
            <a:p>
              <a:pPr marL="0" lvl="0" indent="0" algn="ctr" rtl="0">
                <a:spcBef>
                  <a:spcPts val="0"/>
                </a:spcBef>
                <a:spcAft>
                  <a:spcPts val="0"/>
                </a:spcAft>
                <a:buClr>
                  <a:schemeClr val="dk1"/>
                </a:buClr>
                <a:buFont typeface="Arial"/>
                <a:buNone/>
              </a:pPr>
              <a:r>
                <a:rPr lang="it" sz="1200" b="1" i="1" dirty="0">
                  <a:latin typeface="Calibri"/>
                  <a:ea typeface="Calibri"/>
                  <a:cs typeface="Calibri"/>
                  <a:sym typeface="Calibri"/>
                </a:rPr>
                <a:t>homogeneous</a:t>
              </a:r>
              <a:r>
                <a:rPr lang="it" sz="1200" b="1" u="sng" dirty="0">
                  <a:latin typeface="Calibri"/>
                  <a:ea typeface="Calibri"/>
                  <a:cs typeface="Calibri"/>
                  <a:sym typeface="Calibri"/>
                </a:rPr>
                <a:t> </a:t>
              </a:r>
            </a:p>
            <a:p>
              <a:pPr marL="0" lvl="0" indent="0" algn="ctr" rtl="0">
                <a:spcBef>
                  <a:spcPts val="0"/>
                </a:spcBef>
                <a:spcAft>
                  <a:spcPts val="0"/>
                </a:spcAft>
                <a:buClr>
                  <a:schemeClr val="dk1"/>
                </a:buClr>
                <a:buFont typeface="Arial"/>
                <a:buNone/>
              </a:pPr>
              <a:r>
                <a:rPr lang="it" sz="1200" b="1" dirty="0">
                  <a:latin typeface="Calibri"/>
                  <a:ea typeface="Calibri"/>
                  <a:cs typeface="Calibri"/>
                  <a:sym typeface="Calibri"/>
                </a:rPr>
                <a:t>catalyst is about </a:t>
              </a:r>
            </a:p>
            <a:p>
              <a:pPr marL="0" lvl="0" indent="0" algn="ctr" rtl="0">
                <a:spcBef>
                  <a:spcPts val="0"/>
                </a:spcBef>
                <a:spcAft>
                  <a:spcPts val="0"/>
                </a:spcAft>
                <a:buClr>
                  <a:schemeClr val="dk1"/>
                </a:buClr>
                <a:buFont typeface="Arial"/>
                <a:buNone/>
              </a:pPr>
              <a:r>
                <a:rPr lang="it" sz="1200" b="1" dirty="0">
                  <a:latin typeface="Calibri"/>
                  <a:ea typeface="Calibri"/>
                  <a:cs typeface="Calibri"/>
                  <a:sym typeface="Calibri"/>
                </a:rPr>
                <a:t>7 times cheaper</a:t>
              </a:r>
              <a:endParaRPr sz="1200" dirty="0">
                <a:latin typeface="Calibri"/>
                <a:ea typeface="Calibri"/>
                <a:cs typeface="Calibri"/>
                <a:sym typeface="Calibri"/>
              </a:endParaRPr>
            </a:p>
          </p:txBody>
        </p:sp>
        <p:pic>
          <p:nvPicPr>
            <p:cNvPr id="26" name="Picture 33" descr="Finanza, risparmio, affari, denaro, dollaro Libero Icona - Icon-Icons.com">
              <a:extLst>
                <a:ext uri="{FF2B5EF4-FFF2-40B4-BE49-F238E27FC236}">
                  <a16:creationId xmlns:a16="http://schemas.microsoft.com/office/drawing/2014/main" id="{5B372BE7-CFEA-46E3-D25A-D93CD7DE4B27}"/>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135865" y="39429291"/>
              <a:ext cx="2143125" cy="214312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sp>
        <p:nvSpPr>
          <p:cNvPr id="27" name="CasellaDiTesto 26">
            <a:extLst>
              <a:ext uri="{FF2B5EF4-FFF2-40B4-BE49-F238E27FC236}">
                <a16:creationId xmlns:a16="http://schemas.microsoft.com/office/drawing/2014/main" id="{408D0928-0B71-45F1-39B0-BDB2BCF40183}"/>
              </a:ext>
            </a:extLst>
          </p:cNvPr>
          <p:cNvSpPr txBox="1"/>
          <p:nvPr/>
        </p:nvSpPr>
        <p:spPr>
          <a:xfrm>
            <a:off x="8650675" y="5941413"/>
            <a:ext cx="5779993" cy="261610"/>
          </a:xfrm>
          <a:prstGeom prst="rect">
            <a:avLst/>
          </a:prstGeom>
          <a:noFill/>
        </p:spPr>
        <p:txBody>
          <a:bodyPr wrap="square">
            <a:spAutoFit/>
          </a:bodyPr>
          <a:lstStyle/>
          <a:p>
            <a:r>
              <a:rPr lang="en-US" sz="1100" b="1" dirty="0">
                <a:solidFill>
                  <a:schemeClr val="bg1">
                    <a:lumMod val="50000"/>
                  </a:schemeClr>
                </a:solidFill>
                <a:latin typeface="Calibri"/>
                <a:ea typeface="Calibri"/>
                <a:cs typeface="Calibri"/>
                <a:sym typeface="Calibri"/>
              </a:rPr>
              <a:t>*Assuming every metal site is active</a:t>
            </a:r>
          </a:p>
        </p:txBody>
      </p:sp>
      <p:sp>
        <p:nvSpPr>
          <p:cNvPr id="28" name="Rettangolo 27">
            <a:extLst>
              <a:ext uri="{FF2B5EF4-FFF2-40B4-BE49-F238E27FC236}">
                <a16:creationId xmlns:a16="http://schemas.microsoft.com/office/drawing/2014/main" id="{65D483C2-F775-0909-DED8-C3F14DF64C0B}"/>
              </a:ext>
            </a:extLst>
          </p:cNvPr>
          <p:cNvSpPr/>
          <p:nvPr/>
        </p:nvSpPr>
        <p:spPr>
          <a:xfrm>
            <a:off x="6005637" y="5014186"/>
            <a:ext cx="306106" cy="241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ttangolo 28">
            <a:extLst>
              <a:ext uri="{FF2B5EF4-FFF2-40B4-BE49-F238E27FC236}">
                <a16:creationId xmlns:a16="http://schemas.microsoft.com/office/drawing/2014/main" id="{6133353F-8DDC-BBA2-1629-3A72158B8460}"/>
              </a:ext>
            </a:extLst>
          </p:cNvPr>
          <p:cNvSpPr/>
          <p:nvPr/>
        </p:nvSpPr>
        <p:spPr>
          <a:xfrm>
            <a:off x="6606982" y="5071321"/>
            <a:ext cx="306106" cy="241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ttangolo 29">
            <a:extLst>
              <a:ext uri="{FF2B5EF4-FFF2-40B4-BE49-F238E27FC236}">
                <a16:creationId xmlns:a16="http://schemas.microsoft.com/office/drawing/2014/main" id="{FC834616-50F6-D5B9-4F14-A5DBA73A1AE9}"/>
              </a:ext>
            </a:extLst>
          </p:cNvPr>
          <p:cNvSpPr/>
          <p:nvPr/>
        </p:nvSpPr>
        <p:spPr>
          <a:xfrm>
            <a:off x="9548803" y="5018052"/>
            <a:ext cx="306106" cy="241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ttangolo 30">
            <a:extLst>
              <a:ext uri="{FF2B5EF4-FFF2-40B4-BE49-F238E27FC236}">
                <a16:creationId xmlns:a16="http://schemas.microsoft.com/office/drawing/2014/main" id="{C3BEAABE-E896-0EBC-173B-1B607CAFCD1A}"/>
              </a:ext>
            </a:extLst>
          </p:cNvPr>
          <p:cNvSpPr/>
          <p:nvPr/>
        </p:nvSpPr>
        <p:spPr>
          <a:xfrm>
            <a:off x="10240767" y="5008001"/>
            <a:ext cx="306106" cy="2415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 name="Oggetto 2">
            <a:extLst>
              <a:ext uri="{FF2B5EF4-FFF2-40B4-BE49-F238E27FC236}">
                <a16:creationId xmlns:a16="http://schemas.microsoft.com/office/drawing/2014/main" id="{B7A2376A-A6B8-B189-DA3F-7C836E3A965A}"/>
              </a:ext>
            </a:extLst>
          </p:cNvPr>
          <p:cNvGraphicFramePr>
            <a:graphicFrameLocks noChangeAspect="1"/>
          </p:cNvGraphicFramePr>
          <p:nvPr>
            <p:extLst>
              <p:ext uri="{D42A27DB-BD31-4B8C-83A1-F6EECF244321}">
                <p14:modId xmlns:p14="http://schemas.microsoft.com/office/powerpoint/2010/main" val="2791445771"/>
              </p:ext>
            </p:extLst>
          </p:nvPr>
        </p:nvGraphicFramePr>
        <p:xfrm>
          <a:off x="1121789" y="2410168"/>
          <a:ext cx="2130541" cy="1433618"/>
        </p:xfrm>
        <a:graphic>
          <a:graphicData uri="http://schemas.openxmlformats.org/presentationml/2006/ole">
            <mc:AlternateContent xmlns:mc="http://schemas.openxmlformats.org/markup-compatibility/2006">
              <mc:Choice xmlns:v="urn:schemas-microsoft-com:vml" Requires="v">
                <p:oleObj name="CS ChemDraw Drawing" r:id="rId8" imgW="1956590" imgH="1316357" progId="ChemDraw.Document.6.0">
                  <p:embed/>
                </p:oleObj>
              </mc:Choice>
              <mc:Fallback>
                <p:oleObj name="CS ChemDraw Drawing" r:id="rId8" imgW="1956590" imgH="1316357" progId="ChemDraw.Document.6.0">
                  <p:embed/>
                  <p:pic>
                    <p:nvPicPr>
                      <p:cNvPr id="0" name=""/>
                      <p:cNvPicPr/>
                      <p:nvPr/>
                    </p:nvPicPr>
                    <p:blipFill>
                      <a:blip r:embed="rId9"/>
                      <a:stretch>
                        <a:fillRect/>
                      </a:stretch>
                    </p:blipFill>
                    <p:spPr>
                      <a:xfrm>
                        <a:off x="1121789" y="2410168"/>
                        <a:ext cx="2130541" cy="1433618"/>
                      </a:xfrm>
                      <a:prstGeom prst="rect">
                        <a:avLst/>
                      </a:prstGeom>
                    </p:spPr>
                  </p:pic>
                </p:oleObj>
              </mc:Fallback>
            </mc:AlternateContent>
          </a:graphicData>
        </a:graphic>
      </p:graphicFrame>
      <p:sp>
        <p:nvSpPr>
          <p:cNvPr id="32" name="Segnaposto piè di pagina 1">
            <a:extLst>
              <a:ext uri="{FF2B5EF4-FFF2-40B4-BE49-F238E27FC236}">
                <a16:creationId xmlns:a16="http://schemas.microsoft.com/office/drawing/2014/main" id="{538B4827-5E4C-9494-7C11-A51FCD6375B4}"/>
              </a:ext>
            </a:extLst>
          </p:cNvPr>
          <p:cNvSpPr>
            <a:spLocks noGrp="1"/>
          </p:cNvSpPr>
          <p:nvPr>
            <p:ph type="ftr" sz="quarter" idx="11"/>
          </p:nvPr>
        </p:nvSpPr>
        <p:spPr>
          <a:xfrm>
            <a:off x="246988" y="6570985"/>
            <a:ext cx="10625210" cy="365125"/>
          </a:xfrm>
          <a:noFill/>
        </p:spPr>
        <p:txBody>
          <a:bodyPr/>
          <a:lstStyle/>
          <a:p>
            <a:pPr algn="l"/>
            <a:r>
              <a:rPr lang="en-US" sz="930" dirty="0" err="1">
                <a:solidFill>
                  <a:schemeClr val="tx1"/>
                </a:solidFill>
              </a:rPr>
              <a:t>listorti</a:t>
            </a:r>
            <a:r>
              <a:rPr lang="en-US" sz="930" dirty="0">
                <a:solidFill>
                  <a:schemeClr val="tx1"/>
                </a:solidFill>
              </a:rPr>
              <a:t>, A.; Accorsi, G.; Rio, Y.; </a:t>
            </a:r>
            <a:r>
              <a:rPr lang="en-US" sz="930" dirty="0" err="1">
                <a:solidFill>
                  <a:schemeClr val="tx1"/>
                </a:solidFill>
              </a:rPr>
              <a:t>Armaroli</a:t>
            </a:r>
            <a:r>
              <a:rPr lang="en-US" sz="930" dirty="0">
                <a:solidFill>
                  <a:schemeClr val="tx1"/>
                </a:solidFill>
              </a:rPr>
              <a:t>, N.; </a:t>
            </a:r>
            <a:r>
              <a:rPr lang="en-US" sz="930" dirty="0" err="1">
                <a:solidFill>
                  <a:schemeClr val="tx1"/>
                </a:solidFill>
              </a:rPr>
              <a:t>Moudam</a:t>
            </a:r>
            <a:r>
              <a:rPr lang="en-US" sz="930" dirty="0">
                <a:solidFill>
                  <a:schemeClr val="tx1"/>
                </a:solidFill>
              </a:rPr>
              <a:t>, O.; </a:t>
            </a:r>
            <a:r>
              <a:rPr lang="en-US" sz="930" dirty="0" err="1">
                <a:solidFill>
                  <a:schemeClr val="tx1"/>
                </a:solidFill>
              </a:rPr>
              <a:t>Gégout</a:t>
            </a:r>
            <a:r>
              <a:rPr lang="en-US" sz="930" dirty="0">
                <a:solidFill>
                  <a:schemeClr val="tx1"/>
                </a:solidFill>
              </a:rPr>
              <a:t>, A.; </a:t>
            </a:r>
            <a:r>
              <a:rPr lang="en-US" sz="930" dirty="0" err="1">
                <a:solidFill>
                  <a:schemeClr val="tx1"/>
                </a:solidFill>
              </a:rPr>
              <a:t>Delavaux-Nicot</a:t>
            </a:r>
            <a:r>
              <a:rPr lang="en-US" sz="930" dirty="0">
                <a:solidFill>
                  <a:schemeClr val="tx1"/>
                </a:solidFill>
              </a:rPr>
              <a:t>, B.; Holler, M.; </a:t>
            </a:r>
            <a:r>
              <a:rPr lang="en-US" sz="930" dirty="0" err="1">
                <a:solidFill>
                  <a:schemeClr val="tx1"/>
                </a:solidFill>
              </a:rPr>
              <a:t>Nierengarten</a:t>
            </a:r>
            <a:r>
              <a:rPr lang="en-US" sz="930" dirty="0">
                <a:solidFill>
                  <a:schemeClr val="tx1"/>
                </a:solidFill>
              </a:rPr>
              <a:t>, J. F. </a:t>
            </a:r>
            <a:r>
              <a:rPr lang="en-US" sz="930" dirty="0" err="1">
                <a:solidFill>
                  <a:schemeClr val="tx1"/>
                </a:solidFill>
              </a:rPr>
              <a:t>Inorg</a:t>
            </a:r>
            <a:r>
              <a:rPr lang="en-US" sz="930" dirty="0">
                <a:solidFill>
                  <a:schemeClr val="tx1"/>
                </a:solidFill>
              </a:rPr>
              <a:t>. Chem. 2008, 47 (14), 6254–6261.</a:t>
            </a:r>
          </a:p>
          <a:p>
            <a:pPr algn="l"/>
            <a:r>
              <a:rPr lang="en-US" sz="930" dirty="0" err="1">
                <a:solidFill>
                  <a:schemeClr val="tx1"/>
                </a:solidFill>
              </a:rPr>
              <a:t>Øien</a:t>
            </a:r>
            <a:r>
              <a:rPr lang="en-US" sz="930" dirty="0">
                <a:solidFill>
                  <a:schemeClr val="tx1"/>
                </a:solidFill>
              </a:rPr>
              <a:t>, S.; Agostini, G.; </a:t>
            </a:r>
            <a:r>
              <a:rPr lang="en-US" sz="930" dirty="0" err="1">
                <a:solidFill>
                  <a:schemeClr val="tx1"/>
                </a:solidFill>
              </a:rPr>
              <a:t>Svelle</a:t>
            </a:r>
            <a:r>
              <a:rPr lang="en-US" sz="930" dirty="0">
                <a:solidFill>
                  <a:schemeClr val="tx1"/>
                </a:solidFill>
              </a:rPr>
              <a:t>, S.; </a:t>
            </a:r>
            <a:r>
              <a:rPr lang="en-US" sz="930" dirty="0" err="1">
                <a:solidFill>
                  <a:schemeClr val="tx1"/>
                </a:solidFill>
              </a:rPr>
              <a:t>Borfecchia</a:t>
            </a:r>
            <a:r>
              <a:rPr lang="en-US" sz="930" dirty="0">
                <a:solidFill>
                  <a:schemeClr val="tx1"/>
                </a:solidFill>
              </a:rPr>
              <a:t>, E.; </a:t>
            </a:r>
            <a:r>
              <a:rPr lang="en-US" sz="930" dirty="0" err="1">
                <a:solidFill>
                  <a:schemeClr val="tx1"/>
                </a:solidFill>
              </a:rPr>
              <a:t>Lomachenko</a:t>
            </a:r>
            <a:r>
              <a:rPr lang="en-US" sz="930" dirty="0">
                <a:solidFill>
                  <a:schemeClr val="tx1"/>
                </a:solidFill>
              </a:rPr>
              <a:t>, K. A.; Mino, L.; Gallo, E.; </a:t>
            </a:r>
            <a:r>
              <a:rPr lang="en-US" sz="930" dirty="0" err="1">
                <a:solidFill>
                  <a:schemeClr val="tx1"/>
                </a:solidFill>
              </a:rPr>
              <a:t>Bordiga</a:t>
            </a:r>
            <a:r>
              <a:rPr lang="en-US" sz="930" dirty="0">
                <a:solidFill>
                  <a:schemeClr val="tx1"/>
                </a:solidFill>
              </a:rPr>
              <a:t>, S.; </a:t>
            </a:r>
            <a:r>
              <a:rPr lang="en-US" sz="930" dirty="0" err="1">
                <a:solidFill>
                  <a:schemeClr val="tx1"/>
                </a:solidFill>
              </a:rPr>
              <a:t>Olsbye</a:t>
            </a:r>
            <a:r>
              <a:rPr lang="en-US" sz="930" dirty="0">
                <a:solidFill>
                  <a:schemeClr val="tx1"/>
                </a:solidFill>
              </a:rPr>
              <a:t>, U.; </a:t>
            </a:r>
            <a:r>
              <a:rPr lang="en-US" sz="930" dirty="0" err="1">
                <a:solidFill>
                  <a:schemeClr val="tx1"/>
                </a:solidFill>
              </a:rPr>
              <a:t>Lillerud</a:t>
            </a:r>
            <a:r>
              <a:rPr lang="en-US" sz="930" dirty="0">
                <a:solidFill>
                  <a:schemeClr val="tx1"/>
                </a:solidFill>
              </a:rPr>
              <a:t>, K. P.; Lamberti, C. Chem. Mater. 2015, 27 (3), 1042–1056. </a:t>
            </a:r>
          </a:p>
          <a:p>
            <a:pPr algn="l"/>
            <a:endParaRPr lang="en-US" sz="930" dirty="0">
              <a:solidFill>
                <a:schemeClr val="tx1"/>
              </a:solidFill>
            </a:endParaRPr>
          </a:p>
        </p:txBody>
      </p:sp>
      <p:pic>
        <p:nvPicPr>
          <p:cNvPr id="33" name="Google Shape;257;p34">
            <a:extLst>
              <a:ext uri="{FF2B5EF4-FFF2-40B4-BE49-F238E27FC236}">
                <a16:creationId xmlns:a16="http://schemas.microsoft.com/office/drawing/2014/main" id="{3C926CAF-654A-31BE-25B7-CCE16B3FB296}"/>
              </a:ext>
            </a:extLst>
          </p:cNvPr>
          <p:cNvPicPr preferRelativeResize="0"/>
          <p:nvPr/>
        </p:nvPicPr>
        <p:blipFill rotWithShape="1">
          <a:blip r:embed="rId10">
            <a:clrChange>
              <a:clrFrom>
                <a:srgbClr val="FFFFFF"/>
              </a:clrFrom>
              <a:clrTo>
                <a:srgbClr val="FFFFFF">
                  <a:alpha val="0"/>
                </a:srgbClr>
              </a:clrTo>
            </a:clrChange>
            <a:alphaModFix/>
          </a:blip>
          <a:srcRect l="73243" t="11109" r="7713" b="36039"/>
          <a:stretch/>
        </p:blipFill>
        <p:spPr>
          <a:xfrm>
            <a:off x="9487866" y="314873"/>
            <a:ext cx="900407" cy="1348129"/>
          </a:xfrm>
          <a:prstGeom prst="rect">
            <a:avLst/>
          </a:prstGeom>
          <a:noFill/>
          <a:ln>
            <a:noFill/>
          </a:ln>
        </p:spPr>
      </p:pic>
      <p:sp>
        <p:nvSpPr>
          <p:cNvPr id="34" name="Google Shape;258;p34">
            <a:extLst>
              <a:ext uri="{FF2B5EF4-FFF2-40B4-BE49-F238E27FC236}">
                <a16:creationId xmlns:a16="http://schemas.microsoft.com/office/drawing/2014/main" id="{508D60C6-F857-A144-95D5-5F6213FBB5F3}"/>
              </a:ext>
            </a:extLst>
          </p:cNvPr>
          <p:cNvSpPr txBox="1"/>
          <p:nvPr/>
        </p:nvSpPr>
        <p:spPr>
          <a:xfrm>
            <a:off x="9880754" y="997566"/>
            <a:ext cx="1663613" cy="43085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it" sz="1600" b="1" dirty="0">
                <a:solidFill>
                  <a:srgbClr val="741B47"/>
                </a:solidFill>
              </a:rPr>
              <a:t>LAB-SCALE</a:t>
            </a:r>
            <a:endParaRPr sz="1200" b="1" dirty="0">
              <a:solidFill>
                <a:srgbClr val="741B47"/>
              </a:solidFill>
            </a:endParaRPr>
          </a:p>
        </p:txBody>
      </p:sp>
    </p:spTree>
    <p:extLst>
      <p:ext uri="{BB962C8B-B14F-4D97-AF65-F5344CB8AC3E}">
        <p14:creationId xmlns:p14="http://schemas.microsoft.com/office/powerpoint/2010/main" val="2427403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egnaposto numero diapositiva 16">
            <a:extLst>
              <a:ext uri="{FF2B5EF4-FFF2-40B4-BE49-F238E27FC236}">
                <a16:creationId xmlns:a16="http://schemas.microsoft.com/office/drawing/2014/main" id="{20F3208E-43A2-31FB-EAD0-CB4CAACACB71}"/>
              </a:ext>
            </a:extLst>
          </p:cNvPr>
          <p:cNvSpPr>
            <a:spLocks noGrp="1"/>
          </p:cNvSpPr>
          <p:nvPr>
            <p:ph type="sldNum" sz="quarter" idx="12"/>
          </p:nvPr>
        </p:nvSpPr>
        <p:spPr>
          <a:xfrm>
            <a:off x="11241153" y="6315153"/>
            <a:ext cx="474031" cy="365125"/>
          </a:xfrm>
        </p:spPr>
        <p:txBody>
          <a:bodyPr/>
          <a:lstStyle/>
          <a:p>
            <a:fld id="{95214E16-D548-4255-8D03-0EE47BDBE55B}" type="slidenum">
              <a:rPr lang="en-US" sz="2200" smtClean="0"/>
              <a:t>7</a:t>
            </a:fld>
            <a:endParaRPr lang="en-US" sz="2200" dirty="0"/>
          </a:p>
        </p:txBody>
      </p:sp>
      <p:sp>
        <p:nvSpPr>
          <p:cNvPr id="2" name="CasellaDiTesto 1">
            <a:extLst>
              <a:ext uri="{FF2B5EF4-FFF2-40B4-BE49-F238E27FC236}">
                <a16:creationId xmlns:a16="http://schemas.microsoft.com/office/drawing/2014/main" id="{1AF831B2-1D4F-D041-6321-2A6BF0DF36D8}"/>
              </a:ext>
            </a:extLst>
          </p:cNvPr>
          <p:cNvSpPr txBox="1"/>
          <p:nvPr/>
        </p:nvSpPr>
        <p:spPr>
          <a:xfrm>
            <a:off x="651328" y="518474"/>
            <a:ext cx="10889344" cy="523220"/>
          </a:xfrm>
          <a:prstGeom prst="rect">
            <a:avLst/>
          </a:prstGeom>
          <a:noFill/>
        </p:spPr>
        <p:txBody>
          <a:bodyPr wrap="square" rtlCol="0">
            <a:spAutoFit/>
          </a:bodyPr>
          <a:lstStyle/>
          <a:p>
            <a:r>
              <a:rPr lang="en-US" sz="2800" b="1" dirty="0"/>
              <a:t>Results and take-home message:</a:t>
            </a:r>
          </a:p>
        </p:txBody>
      </p:sp>
      <p:sp>
        <p:nvSpPr>
          <p:cNvPr id="20" name="Text Placeholder 140">
            <a:extLst>
              <a:ext uri="{FF2B5EF4-FFF2-40B4-BE49-F238E27FC236}">
                <a16:creationId xmlns:a16="http://schemas.microsoft.com/office/drawing/2014/main" id="{0D57E11C-CAAD-9392-5EF1-9A1A3B982C48}"/>
              </a:ext>
            </a:extLst>
          </p:cNvPr>
          <p:cNvSpPr txBox="1">
            <a:spLocks/>
          </p:cNvSpPr>
          <p:nvPr/>
        </p:nvSpPr>
        <p:spPr>
          <a:xfrm>
            <a:off x="651328" y="1041694"/>
            <a:ext cx="11246483" cy="36237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b="1" dirty="0">
                <a:solidFill>
                  <a:schemeClr val="accent2"/>
                </a:solidFill>
                <a:latin typeface="Calibri" panose="020F0502020204030204" pitchFamily="34" charset="0"/>
                <a:cs typeface="Calibri" panose="020F0502020204030204" pitchFamily="34" charset="0"/>
              </a:rPr>
              <a:t>Toward a sustainable approach</a:t>
            </a:r>
          </a:p>
        </p:txBody>
      </p:sp>
      <p:sp>
        <p:nvSpPr>
          <p:cNvPr id="6" name="Rettangolo con angoli arrotondati 5">
            <a:extLst>
              <a:ext uri="{FF2B5EF4-FFF2-40B4-BE49-F238E27FC236}">
                <a16:creationId xmlns:a16="http://schemas.microsoft.com/office/drawing/2014/main" id="{43D8109D-EF66-4991-7AB5-A1FAE4249144}"/>
              </a:ext>
            </a:extLst>
          </p:cNvPr>
          <p:cNvSpPr/>
          <p:nvPr/>
        </p:nvSpPr>
        <p:spPr>
          <a:xfrm>
            <a:off x="594178" y="2565955"/>
            <a:ext cx="5856446" cy="2702256"/>
          </a:xfrm>
          <a:prstGeom prst="round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002060"/>
                </a:solidFill>
              </a:rPr>
              <a:t>The proposed analysis could represent the starting point of a </a:t>
            </a:r>
            <a:r>
              <a:rPr lang="en-US" b="1" i="1" u="sng" dirty="0">
                <a:solidFill>
                  <a:srgbClr val="002060"/>
                </a:solidFill>
              </a:rPr>
              <a:t>go/no-go criteria </a:t>
            </a:r>
          </a:p>
          <a:p>
            <a:endParaRPr lang="en-US" b="1" i="1" u="sng" dirty="0">
              <a:solidFill>
                <a:srgbClr val="002060"/>
              </a:solidFill>
            </a:endParaRPr>
          </a:p>
          <a:p>
            <a:pPr marL="342900" indent="-342900">
              <a:buFont typeface="Arial" panose="020B0604020202020204" pitchFamily="34" charset="0"/>
              <a:buChar char="•"/>
            </a:pPr>
            <a:r>
              <a:rPr lang="en-US" b="1" dirty="0">
                <a:solidFill>
                  <a:srgbClr val="002060"/>
                </a:solidFill>
              </a:rPr>
              <a:t>Similar cost in terms of euro/g</a:t>
            </a:r>
          </a:p>
          <a:p>
            <a:pPr marL="342900" indent="-342900">
              <a:buFont typeface="Arial" panose="020B0604020202020204" pitchFamily="34" charset="0"/>
              <a:buChar char="•"/>
            </a:pPr>
            <a:r>
              <a:rPr lang="en-US" b="1" dirty="0">
                <a:solidFill>
                  <a:srgbClr val="002060"/>
                </a:solidFill>
              </a:rPr>
              <a:t>Factor of 7 when the cost is normalizes to the amount of copper</a:t>
            </a:r>
          </a:p>
          <a:p>
            <a:pPr marL="342900" indent="-342900">
              <a:buFont typeface="Arial" panose="020B0604020202020204" pitchFamily="34" charset="0"/>
              <a:buChar char="•"/>
            </a:pPr>
            <a:r>
              <a:rPr lang="en-US" b="1" dirty="0">
                <a:solidFill>
                  <a:srgbClr val="002060"/>
                </a:solidFill>
              </a:rPr>
              <a:t>Need to evaluate activity and recyclability of the catalysts to complete the assessment </a:t>
            </a:r>
          </a:p>
          <a:p>
            <a:endParaRPr lang="en-US" b="1" dirty="0">
              <a:solidFill>
                <a:srgbClr val="002060"/>
              </a:solidFill>
            </a:endParaRPr>
          </a:p>
        </p:txBody>
      </p:sp>
      <p:grpSp>
        <p:nvGrpSpPr>
          <p:cNvPr id="33" name="Gruppo 32">
            <a:extLst>
              <a:ext uri="{FF2B5EF4-FFF2-40B4-BE49-F238E27FC236}">
                <a16:creationId xmlns:a16="http://schemas.microsoft.com/office/drawing/2014/main" id="{ED98D917-A905-B503-82D7-889D18F0CDC8}"/>
              </a:ext>
            </a:extLst>
          </p:cNvPr>
          <p:cNvGrpSpPr/>
          <p:nvPr/>
        </p:nvGrpSpPr>
        <p:grpSpPr>
          <a:xfrm>
            <a:off x="7194061" y="1991693"/>
            <a:ext cx="3709378" cy="3708431"/>
            <a:chOff x="3233778" y="2080145"/>
            <a:chExt cx="2651138" cy="2659567"/>
          </a:xfrm>
        </p:grpSpPr>
        <p:grpSp>
          <p:nvGrpSpPr>
            <p:cNvPr id="34" name="Gruppo 33">
              <a:extLst>
                <a:ext uri="{FF2B5EF4-FFF2-40B4-BE49-F238E27FC236}">
                  <a16:creationId xmlns:a16="http://schemas.microsoft.com/office/drawing/2014/main" id="{B82634F1-B234-6B9C-B165-CE6F53927F13}"/>
                </a:ext>
              </a:extLst>
            </p:cNvPr>
            <p:cNvGrpSpPr/>
            <p:nvPr/>
          </p:nvGrpSpPr>
          <p:grpSpPr>
            <a:xfrm>
              <a:off x="4705213" y="2080145"/>
              <a:ext cx="801819" cy="921631"/>
              <a:chOff x="3868245" y="528"/>
              <a:chExt cx="801819" cy="921631"/>
            </a:xfrm>
            <a:solidFill>
              <a:srgbClr val="FFC000"/>
            </a:solidFill>
          </p:grpSpPr>
          <p:sp>
            <p:nvSpPr>
              <p:cNvPr id="47" name="Esagono 46">
                <a:extLst>
                  <a:ext uri="{FF2B5EF4-FFF2-40B4-BE49-F238E27FC236}">
                    <a16:creationId xmlns:a16="http://schemas.microsoft.com/office/drawing/2014/main" id="{D2C40668-850F-FACC-AE0E-A71445FF8006}"/>
                  </a:ext>
                </a:extLst>
              </p:cNvPr>
              <p:cNvSpPr/>
              <p:nvPr/>
            </p:nvSpPr>
            <p:spPr>
              <a:xfrm rot="5400000">
                <a:off x="3808339" y="60434"/>
                <a:ext cx="921631" cy="801819"/>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Esagono 4">
                <a:extLst>
                  <a:ext uri="{FF2B5EF4-FFF2-40B4-BE49-F238E27FC236}">
                    <a16:creationId xmlns:a16="http://schemas.microsoft.com/office/drawing/2014/main" id="{F348FFDE-758D-17D6-0773-0D59EEC88BFF}"/>
                  </a:ext>
                </a:extLst>
              </p:cNvPr>
              <p:cNvSpPr txBox="1"/>
              <p:nvPr/>
            </p:nvSpPr>
            <p:spPr>
              <a:xfrm>
                <a:off x="3993195" y="144149"/>
                <a:ext cx="551919" cy="63438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1400" kern="1200" dirty="0">
                    <a:solidFill>
                      <a:schemeClr val="tx1"/>
                    </a:solidFill>
                  </a:rPr>
                  <a:t>Requires iterative steps</a:t>
                </a:r>
              </a:p>
            </p:txBody>
          </p:sp>
        </p:grpSp>
        <p:grpSp>
          <p:nvGrpSpPr>
            <p:cNvPr id="35" name="Gruppo 34">
              <a:extLst>
                <a:ext uri="{FF2B5EF4-FFF2-40B4-BE49-F238E27FC236}">
                  <a16:creationId xmlns:a16="http://schemas.microsoft.com/office/drawing/2014/main" id="{B201D5E0-8088-B60E-6EE4-F81C5F9D803F}"/>
                </a:ext>
              </a:extLst>
            </p:cNvPr>
            <p:cNvGrpSpPr/>
            <p:nvPr/>
          </p:nvGrpSpPr>
          <p:grpSpPr>
            <a:xfrm>
              <a:off x="3736675" y="2675898"/>
              <a:ext cx="1622381" cy="1506204"/>
              <a:chOff x="3135575" y="782809"/>
              <a:chExt cx="1412662" cy="1506204"/>
            </a:xfrm>
            <a:solidFill>
              <a:schemeClr val="accent2"/>
            </a:solidFill>
          </p:grpSpPr>
          <p:sp>
            <p:nvSpPr>
              <p:cNvPr id="45" name="Esagono 44">
                <a:extLst>
                  <a:ext uri="{FF2B5EF4-FFF2-40B4-BE49-F238E27FC236}">
                    <a16:creationId xmlns:a16="http://schemas.microsoft.com/office/drawing/2014/main" id="{C4347652-681A-0553-0F3C-7A117F3CDDBB}"/>
                  </a:ext>
                </a:extLst>
              </p:cNvPr>
              <p:cNvSpPr/>
              <p:nvPr/>
            </p:nvSpPr>
            <p:spPr>
              <a:xfrm rot="5400000">
                <a:off x="3088804" y="829580"/>
                <a:ext cx="1506204" cy="1412662"/>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Esagono 6">
                <a:extLst>
                  <a:ext uri="{FF2B5EF4-FFF2-40B4-BE49-F238E27FC236}">
                    <a16:creationId xmlns:a16="http://schemas.microsoft.com/office/drawing/2014/main" id="{50797D04-A07C-AC6A-7AE7-915BE43023B7}"/>
                  </a:ext>
                </a:extLst>
              </p:cNvPr>
              <p:cNvSpPr txBox="1"/>
              <p:nvPr/>
            </p:nvSpPr>
            <p:spPr>
              <a:xfrm>
                <a:off x="3353257" y="1036558"/>
                <a:ext cx="956396" cy="101972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2000" b="1" kern="1200" dirty="0"/>
                  <a:t>Sustainability assessment</a:t>
                </a:r>
              </a:p>
            </p:txBody>
          </p:sp>
        </p:grpSp>
        <p:grpSp>
          <p:nvGrpSpPr>
            <p:cNvPr id="36" name="Gruppo 35">
              <a:extLst>
                <a:ext uri="{FF2B5EF4-FFF2-40B4-BE49-F238E27FC236}">
                  <a16:creationId xmlns:a16="http://schemas.microsoft.com/office/drawing/2014/main" id="{28953F95-289E-5539-6551-FCA22FA78FEE}"/>
                </a:ext>
              </a:extLst>
            </p:cNvPr>
            <p:cNvGrpSpPr/>
            <p:nvPr/>
          </p:nvGrpSpPr>
          <p:grpSpPr>
            <a:xfrm>
              <a:off x="5083097" y="3510585"/>
              <a:ext cx="801819" cy="921631"/>
              <a:chOff x="3868245" y="2149663"/>
              <a:chExt cx="801819" cy="921631"/>
            </a:xfrm>
          </p:grpSpPr>
          <p:sp>
            <p:nvSpPr>
              <p:cNvPr id="43" name="Esagono 42">
                <a:extLst>
                  <a:ext uri="{FF2B5EF4-FFF2-40B4-BE49-F238E27FC236}">
                    <a16:creationId xmlns:a16="http://schemas.microsoft.com/office/drawing/2014/main" id="{07056825-2D29-BCBC-5C8C-53F7DBFB31A0}"/>
                  </a:ext>
                </a:extLst>
              </p:cNvPr>
              <p:cNvSpPr/>
              <p:nvPr/>
            </p:nvSpPr>
            <p:spPr>
              <a:xfrm rot="5400000">
                <a:off x="3808339" y="2209569"/>
                <a:ext cx="921631" cy="801819"/>
              </a:xfrm>
              <a:prstGeom prst="hexagon">
                <a:avLst>
                  <a:gd name="adj" fmla="val 25000"/>
                  <a:gd name="vf" fmla="val 115470"/>
                </a:avLst>
              </a:pr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Esagono 8">
                <a:extLst>
                  <a:ext uri="{FF2B5EF4-FFF2-40B4-BE49-F238E27FC236}">
                    <a16:creationId xmlns:a16="http://schemas.microsoft.com/office/drawing/2014/main" id="{0777ACAC-E172-C556-6F55-D550610B50D6}"/>
                  </a:ext>
                </a:extLst>
              </p:cNvPr>
              <p:cNvSpPr txBox="1"/>
              <p:nvPr/>
            </p:nvSpPr>
            <p:spPr>
              <a:xfrm>
                <a:off x="3974845" y="2293284"/>
                <a:ext cx="672257" cy="63438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1400" kern="1200" dirty="0">
                    <a:solidFill>
                      <a:schemeClr val="tx1"/>
                    </a:solidFill>
                  </a:rPr>
                  <a:t>Give us benchmarks</a:t>
                </a:r>
              </a:p>
            </p:txBody>
          </p:sp>
        </p:grpSp>
        <p:grpSp>
          <p:nvGrpSpPr>
            <p:cNvPr id="37" name="Gruppo 36">
              <a:extLst>
                <a:ext uri="{FF2B5EF4-FFF2-40B4-BE49-F238E27FC236}">
                  <a16:creationId xmlns:a16="http://schemas.microsoft.com/office/drawing/2014/main" id="{D531DCC5-EB3E-99C6-185D-1285DE5C6191}"/>
                </a:ext>
              </a:extLst>
            </p:cNvPr>
            <p:cNvGrpSpPr/>
            <p:nvPr/>
          </p:nvGrpSpPr>
          <p:grpSpPr>
            <a:xfrm>
              <a:off x="3233778" y="3624492"/>
              <a:ext cx="1065628" cy="1115220"/>
              <a:chOff x="3413269" y="2888790"/>
              <a:chExt cx="842487" cy="1007940"/>
            </a:xfrm>
            <a:solidFill>
              <a:srgbClr val="FFC000"/>
            </a:solidFill>
          </p:grpSpPr>
          <p:sp>
            <p:nvSpPr>
              <p:cNvPr id="41" name="Esagono 40">
                <a:extLst>
                  <a:ext uri="{FF2B5EF4-FFF2-40B4-BE49-F238E27FC236}">
                    <a16:creationId xmlns:a16="http://schemas.microsoft.com/office/drawing/2014/main" id="{6E7DC62D-D9DA-D0CF-6D7D-6592D8A9F843}"/>
                  </a:ext>
                </a:extLst>
              </p:cNvPr>
              <p:cNvSpPr/>
              <p:nvPr/>
            </p:nvSpPr>
            <p:spPr>
              <a:xfrm rot="5400000">
                <a:off x="3330543" y="2971516"/>
                <a:ext cx="1007940" cy="842487"/>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GB" dirty="0"/>
              </a:p>
            </p:txBody>
          </p:sp>
          <p:sp>
            <p:nvSpPr>
              <p:cNvPr id="42" name="Esagono 10">
                <a:extLst>
                  <a:ext uri="{FF2B5EF4-FFF2-40B4-BE49-F238E27FC236}">
                    <a16:creationId xmlns:a16="http://schemas.microsoft.com/office/drawing/2014/main" id="{35F1A96E-5813-3A68-CDE9-1F13429ADC08}"/>
                  </a:ext>
                </a:extLst>
              </p:cNvPr>
              <p:cNvSpPr txBox="1"/>
              <p:nvPr/>
            </p:nvSpPr>
            <p:spPr>
              <a:xfrm>
                <a:off x="3558553" y="3075565"/>
                <a:ext cx="551919" cy="63438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1400" kern="1200" dirty="0">
                    <a:solidFill>
                      <a:schemeClr val="tx1"/>
                    </a:solidFill>
                  </a:rPr>
                  <a:t>Economical social and political issues are implied</a:t>
                </a:r>
              </a:p>
            </p:txBody>
          </p:sp>
        </p:grpSp>
        <p:grpSp>
          <p:nvGrpSpPr>
            <p:cNvPr id="38" name="Gruppo 37">
              <a:extLst>
                <a:ext uri="{FF2B5EF4-FFF2-40B4-BE49-F238E27FC236}">
                  <a16:creationId xmlns:a16="http://schemas.microsoft.com/office/drawing/2014/main" id="{FB05BAC0-8513-A3B0-5DC2-33B85C6246F5}"/>
                </a:ext>
              </a:extLst>
            </p:cNvPr>
            <p:cNvGrpSpPr/>
            <p:nvPr/>
          </p:nvGrpSpPr>
          <p:grpSpPr>
            <a:xfrm>
              <a:off x="3611725" y="2177151"/>
              <a:ext cx="801819" cy="921631"/>
              <a:chOff x="3868245" y="3714225"/>
              <a:chExt cx="801819" cy="921631"/>
            </a:xfrm>
            <a:solidFill>
              <a:srgbClr val="FFC000"/>
            </a:solidFill>
          </p:grpSpPr>
          <p:sp>
            <p:nvSpPr>
              <p:cNvPr id="39" name="Esagono 38">
                <a:extLst>
                  <a:ext uri="{FF2B5EF4-FFF2-40B4-BE49-F238E27FC236}">
                    <a16:creationId xmlns:a16="http://schemas.microsoft.com/office/drawing/2014/main" id="{5B04E70C-2093-0BDE-5AEE-4D9B3B63B07D}"/>
                  </a:ext>
                </a:extLst>
              </p:cNvPr>
              <p:cNvSpPr/>
              <p:nvPr/>
            </p:nvSpPr>
            <p:spPr>
              <a:xfrm rot="5400000">
                <a:off x="3808339" y="3774131"/>
                <a:ext cx="921631" cy="801819"/>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Esagono 12">
                <a:extLst>
                  <a:ext uri="{FF2B5EF4-FFF2-40B4-BE49-F238E27FC236}">
                    <a16:creationId xmlns:a16="http://schemas.microsoft.com/office/drawing/2014/main" id="{9CB79394-3DE3-260A-0837-1A2AD38B915E}"/>
                  </a:ext>
                </a:extLst>
              </p:cNvPr>
              <p:cNvSpPr txBox="1"/>
              <p:nvPr/>
            </p:nvSpPr>
            <p:spPr>
              <a:xfrm>
                <a:off x="3993195" y="3857846"/>
                <a:ext cx="551919" cy="63438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GB" sz="1400" kern="1200" dirty="0">
                    <a:solidFill>
                      <a:schemeClr val="tx1"/>
                    </a:solidFill>
                  </a:rPr>
                  <a:t>Long and complex process</a:t>
                </a:r>
              </a:p>
            </p:txBody>
          </p:sp>
        </p:grpSp>
      </p:grpSp>
    </p:spTree>
    <p:extLst>
      <p:ext uri="{BB962C8B-B14F-4D97-AF65-F5344CB8AC3E}">
        <p14:creationId xmlns:p14="http://schemas.microsoft.com/office/powerpoint/2010/main" val="4090694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2" descr="Immagine che contiene testo&#10;&#10;Descrizione generata automaticamente"/>
          <p:cNvPicPr preferRelativeResize="0"/>
          <p:nvPr/>
        </p:nvPicPr>
        <p:blipFill rotWithShape="1">
          <a:blip r:embed="rId3">
            <a:alphaModFix/>
          </a:blip>
          <a:srcRect/>
          <a:stretch/>
        </p:blipFill>
        <p:spPr>
          <a:xfrm>
            <a:off x="8610600" y="5938359"/>
            <a:ext cx="2096787" cy="810043"/>
          </a:xfrm>
          <a:prstGeom prst="rect">
            <a:avLst/>
          </a:prstGeom>
          <a:noFill/>
          <a:ln>
            <a:noFill/>
          </a:ln>
        </p:spPr>
      </p:pic>
      <p:pic>
        <p:nvPicPr>
          <p:cNvPr id="111" name="Google Shape;111;p2"/>
          <p:cNvPicPr preferRelativeResize="0"/>
          <p:nvPr/>
        </p:nvPicPr>
        <p:blipFill rotWithShape="1">
          <a:blip r:embed="rId4">
            <a:alphaModFix/>
          </a:blip>
          <a:srcRect l="685" t="25058" r="87885"/>
          <a:stretch/>
        </p:blipFill>
        <p:spPr>
          <a:xfrm>
            <a:off x="3373337" y="5938359"/>
            <a:ext cx="818893" cy="810997"/>
          </a:xfrm>
          <a:prstGeom prst="rect">
            <a:avLst/>
          </a:prstGeom>
          <a:noFill/>
          <a:ln>
            <a:noFill/>
          </a:ln>
        </p:spPr>
      </p:pic>
      <p:pic>
        <p:nvPicPr>
          <p:cNvPr id="112" name="Google Shape;112;p2"/>
          <p:cNvPicPr preferRelativeResize="0"/>
          <p:nvPr/>
        </p:nvPicPr>
        <p:blipFill rotWithShape="1">
          <a:blip r:embed="rId4">
            <a:alphaModFix/>
          </a:blip>
          <a:srcRect l="52504" t="25058" r="36519" b="15075"/>
          <a:stretch/>
        </p:blipFill>
        <p:spPr>
          <a:xfrm>
            <a:off x="6069403" y="6032421"/>
            <a:ext cx="786445" cy="647857"/>
          </a:xfrm>
          <a:prstGeom prst="rect">
            <a:avLst/>
          </a:prstGeom>
          <a:noFill/>
          <a:ln>
            <a:noFill/>
          </a:ln>
        </p:spPr>
      </p:pic>
      <p:pic>
        <p:nvPicPr>
          <p:cNvPr id="113" name="Google Shape;113;p2"/>
          <p:cNvPicPr preferRelativeResize="0"/>
          <p:nvPr/>
        </p:nvPicPr>
        <p:blipFill rotWithShape="1">
          <a:blip r:embed="rId5">
            <a:alphaModFix/>
          </a:blip>
          <a:srcRect r="49675"/>
          <a:stretch/>
        </p:blipFill>
        <p:spPr>
          <a:xfrm>
            <a:off x="0" y="5885958"/>
            <a:ext cx="2993341" cy="847408"/>
          </a:xfrm>
          <a:prstGeom prst="rect">
            <a:avLst/>
          </a:prstGeom>
          <a:noFill/>
          <a:ln>
            <a:noFill/>
          </a:ln>
        </p:spPr>
      </p:pic>
      <p:sp>
        <p:nvSpPr>
          <p:cNvPr id="114" name="Google Shape;114;p2"/>
          <p:cNvSpPr txBox="1">
            <a:spLocks noGrp="1"/>
          </p:cNvSpPr>
          <p:nvPr>
            <p:ph type="sldNum" idx="12"/>
          </p:nvPr>
        </p:nvSpPr>
        <p:spPr>
          <a:xfrm>
            <a:off x="11241153" y="6315153"/>
            <a:ext cx="51929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r>
              <a:rPr lang="en-US" sz="2200"/>
              <a:t>11</a:t>
            </a:r>
            <a:endParaRPr/>
          </a:p>
        </p:txBody>
      </p:sp>
      <p:sp>
        <p:nvSpPr>
          <p:cNvPr id="115" name="Google Shape;115;p2"/>
          <p:cNvSpPr txBox="1"/>
          <p:nvPr/>
        </p:nvSpPr>
        <p:spPr>
          <a:xfrm>
            <a:off x="773810" y="708251"/>
            <a:ext cx="10644300" cy="4171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i="0" u="none" strike="noStrike" cap="none">
                <a:solidFill>
                  <a:schemeClr val="dk1"/>
                </a:solidFill>
                <a:latin typeface="Calibri"/>
                <a:ea typeface="Calibri"/>
                <a:cs typeface="Calibri"/>
                <a:sym typeface="Calibri"/>
              </a:rPr>
              <a:t>Acknowledgements</a:t>
            </a:r>
            <a:endParaRPr/>
          </a:p>
          <a:p>
            <a:pPr marL="0" marR="0" lvl="0" indent="0" algn="l" rtl="0">
              <a:spcBef>
                <a:spcPts val="0"/>
              </a:spcBef>
              <a:spcAft>
                <a:spcPts val="0"/>
              </a:spcAft>
              <a:buNone/>
            </a:pPr>
            <a:endParaRPr sz="1800" b="1">
              <a:solidFill>
                <a:schemeClr val="dk1"/>
              </a:solidFill>
              <a:latin typeface="Calibri"/>
              <a:ea typeface="Calibri"/>
              <a:cs typeface="Calibri"/>
              <a:sym typeface="Calibri"/>
            </a:endParaRPr>
          </a:p>
          <a:p>
            <a:pPr marL="0" marR="0" lvl="0" indent="0" algn="ctr" rtl="0">
              <a:lnSpc>
                <a:spcPct val="150000"/>
              </a:lnSpc>
              <a:spcBef>
                <a:spcPts val="0"/>
              </a:spcBef>
              <a:spcAft>
                <a:spcPts val="0"/>
              </a:spcAft>
              <a:buNone/>
            </a:pPr>
            <a:r>
              <a:rPr lang="en-US" sz="1800">
                <a:solidFill>
                  <a:schemeClr val="dk1"/>
                </a:solidFill>
                <a:latin typeface="Calibri"/>
                <a:ea typeface="Calibri"/>
                <a:cs typeface="Calibri"/>
                <a:sym typeface="Calibri"/>
              </a:rPr>
              <a:t>Prof. Mohamed Amedjkouh</a:t>
            </a:r>
            <a:r>
              <a:rPr lang="en-US" sz="1800">
                <a:solidFill>
                  <a:srgbClr val="000000"/>
                </a:solidFill>
                <a:latin typeface="Helvetica Neue"/>
                <a:ea typeface="Helvetica Neue"/>
                <a:cs typeface="Helvetica Neue"/>
                <a:sym typeface="Helvetica Neue"/>
              </a:rPr>
              <a:t>, </a:t>
            </a:r>
            <a:r>
              <a:rPr lang="en-US" sz="1800">
                <a:solidFill>
                  <a:schemeClr val="dk1"/>
                </a:solidFill>
                <a:latin typeface="Calibri"/>
                <a:ea typeface="Calibri"/>
                <a:cs typeface="Calibri"/>
                <a:sym typeface="Calibri"/>
              </a:rPr>
              <a:t>Erlend Aunan, Prof. Claudia Barolo, Prof. Gloria Berlier, Prof. Francesca Carla Bonino, Dr. Matteo Bonomo, Prof. Silvia Bordiga, Dr. Elisa Borfecchia, Ning Cao, Barbara Centrella, Dr. Valentina Crocellà, Dr. George E. Cutsail III, Dr. Alessandro Damin, Prof. Serena DeBeer, Prof. Vincent Eijsink, Dr. Ivan Ayuso-Fernandez, Valeria Finelli, Dr. Benedikt Floeser, Isabelle Gerz, Ole Golten, Dr. Kelsi Hall, Dr. Sergio Jannuzzi, Dr. Christopher Joseph, Prof. Åsmund Røhr Kjendseth, Dr. Eva Kathrin Lang, Prof. Karl Petter Lillerud, Dr. Andrea Martini, Prof. Frank Neese, Dr. Chiara Negri, Dr. Ainara Nova Flores, Prof. Unni Olsbye, Dr. Carlotta Pontremoli, Natale Gabriele Porcaro, Dr. Raquel Jimenez Rama, Dr. Emilia Sannino, Dr. Matteo Signorile, Prof. Morten Sørlie, Tonje Berg Steensen, Dr. Olivia McCubbin Stepanic, Prof. Stian Svelle, Dr. Kaiqi Xu, Dr. </a:t>
            </a:r>
            <a:r>
              <a:rPr lang="en-US" sz="1800" b="0" i="0" u="none" strike="noStrike">
                <a:solidFill>
                  <a:srgbClr val="000000"/>
                </a:solidFill>
                <a:latin typeface="Calibri"/>
                <a:ea typeface="Calibri"/>
                <a:cs typeface="Calibri"/>
                <a:sym typeface="Calibri"/>
              </a:rPr>
              <a:t>Shengfa</a:t>
            </a:r>
            <a:r>
              <a:rPr lang="en-US" sz="1800">
                <a:solidFill>
                  <a:schemeClr val="dk1"/>
                </a:solidFill>
                <a:latin typeface="Calibri"/>
                <a:ea typeface="Calibri"/>
                <a:cs typeface="Calibri"/>
                <a:sym typeface="Calibri"/>
              </a:rPr>
              <a:t> Ye</a:t>
            </a:r>
            <a:endParaRPr sz="1800">
              <a:solidFill>
                <a:schemeClr val="dk1"/>
              </a:solidFill>
              <a:latin typeface="Calibri"/>
              <a:ea typeface="Calibri"/>
              <a:cs typeface="Calibri"/>
              <a:sym typeface="Calibri"/>
            </a:endParaRPr>
          </a:p>
        </p:txBody>
      </p:sp>
      <p:sp>
        <p:nvSpPr>
          <p:cNvPr id="116" name="Google Shape;116;p2"/>
          <p:cNvSpPr txBox="1"/>
          <p:nvPr/>
        </p:nvSpPr>
        <p:spPr>
          <a:xfrm>
            <a:off x="8479635" y="5089157"/>
            <a:ext cx="3280817"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Calibri"/>
                <a:ea typeface="Calibri"/>
                <a:cs typeface="Calibri"/>
                <a:sym typeface="Calibri"/>
              </a:rPr>
              <a:t>Financial support by the European Research Council (ERC) CUBE ERC-Synergy project (Grant agreement n° 856446).</a:t>
            </a:r>
            <a:endParaRPr/>
          </a:p>
          <a:p>
            <a:pPr marL="0" marR="0" lvl="0" indent="0" algn="l" rtl="0">
              <a:spcBef>
                <a:spcPts val="0"/>
              </a:spcBef>
              <a:spcAft>
                <a:spcPts val="0"/>
              </a:spcAft>
              <a:buNone/>
            </a:pPr>
            <a:r>
              <a:rPr lang="en-US" sz="1200">
                <a:solidFill>
                  <a:schemeClr val="dk1"/>
                </a:solidFill>
                <a:latin typeface="Calibri"/>
                <a:ea typeface="Calibri"/>
                <a:cs typeface="Calibri"/>
                <a:sym typeface="Calibri"/>
              </a:rPr>
              <a:t>https://www.cube-synergy.eu/</a:t>
            </a:r>
            <a:endParaRPr/>
          </a:p>
        </p:txBody>
      </p:sp>
      <p:pic>
        <p:nvPicPr>
          <p:cNvPr id="117" name="Google Shape;117;p2"/>
          <p:cNvPicPr preferRelativeResize="0"/>
          <p:nvPr/>
        </p:nvPicPr>
        <p:blipFill rotWithShape="1">
          <a:blip r:embed="rId6">
            <a:alphaModFix/>
          </a:blip>
          <a:srcRect/>
          <a:stretch/>
        </p:blipFill>
        <p:spPr>
          <a:xfrm>
            <a:off x="4656347" y="5863609"/>
            <a:ext cx="948937" cy="948937"/>
          </a:xfrm>
          <a:prstGeom prst="rect">
            <a:avLst/>
          </a:prstGeom>
          <a:noFill/>
          <a:ln>
            <a:noFill/>
          </a:ln>
        </p:spPr>
      </p:pic>
      <p:pic>
        <p:nvPicPr>
          <p:cNvPr id="118" name="Google Shape;118;p2"/>
          <p:cNvPicPr preferRelativeResize="0"/>
          <p:nvPr/>
        </p:nvPicPr>
        <p:blipFill rotWithShape="1">
          <a:blip r:embed="rId7">
            <a:alphaModFix/>
          </a:blip>
          <a:srcRect/>
          <a:stretch/>
        </p:blipFill>
        <p:spPr>
          <a:xfrm>
            <a:off x="773810" y="396523"/>
            <a:ext cx="1124516" cy="1107918"/>
          </a:xfrm>
          <a:prstGeom prst="rect">
            <a:avLst/>
          </a:prstGeom>
          <a:noFill/>
          <a:ln>
            <a:noFill/>
          </a:ln>
        </p:spPr>
      </p:pic>
      <p:pic>
        <p:nvPicPr>
          <p:cNvPr id="119" name="Google Shape;119;p2" descr="UniTo volta pagina, ecco il nuovo logo dell'ateneo: un toro su tre libri e  un'aquila che fissa il sole - Torino Oggi"/>
          <p:cNvPicPr preferRelativeResize="0"/>
          <p:nvPr/>
        </p:nvPicPr>
        <p:blipFill rotWithShape="1">
          <a:blip r:embed="rId8">
            <a:alphaModFix/>
          </a:blip>
          <a:srcRect l="19847" t="6080" r="20014"/>
          <a:stretch/>
        </p:blipFill>
        <p:spPr>
          <a:xfrm>
            <a:off x="7319967" y="5938359"/>
            <a:ext cx="843662" cy="818288"/>
          </a:xfrm>
          <a:prstGeom prst="rect">
            <a:avLst/>
          </a:prstGeom>
          <a:noFill/>
          <a:ln>
            <a:noFill/>
          </a:ln>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3137</TotalTime>
  <Words>913</Words>
  <Application>Microsoft Office PowerPoint</Application>
  <PresentationFormat>Widescreen</PresentationFormat>
  <Paragraphs>117</Paragraphs>
  <Slides>8</Slides>
  <Notes>2</Notes>
  <HiddenSlides>0</HiddenSlides>
  <MMClips>0</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1</vt:i4>
      </vt:variant>
      <vt:variant>
        <vt:lpstr>Titoli diapositive</vt:lpstr>
      </vt:variant>
      <vt:variant>
        <vt:i4>8</vt:i4>
      </vt:variant>
    </vt:vector>
  </HeadingPairs>
  <TitlesOfParts>
    <vt:vector size="15" baseType="lpstr">
      <vt:lpstr>Arial</vt:lpstr>
      <vt:lpstr>Calibri</vt:lpstr>
      <vt:lpstr>Calibri Light</vt:lpstr>
      <vt:lpstr>Helvetica Neue</vt:lpstr>
      <vt:lpstr>Roboto</vt:lpstr>
      <vt:lpstr>Tema di Office</vt:lpstr>
      <vt:lpstr>CS ChemDraw Drawing</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Valeria Finelli</dc:creator>
  <cp:lastModifiedBy>Barbara Centrella</cp:lastModifiedBy>
  <cp:revision>29</cp:revision>
  <dcterms:created xsi:type="dcterms:W3CDTF">2022-06-23T12:11:29Z</dcterms:created>
  <dcterms:modified xsi:type="dcterms:W3CDTF">2023-02-28T11:50:56Z</dcterms:modified>
</cp:coreProperties>
</file>