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00" r:id="rId3"/>
    <p:sldId id="301" r:id="rId4"/>
    <p:sldId id="278" r:id="rId5"/>
    <p:sldId id="271" r:id="rId6"/>
    <p:sldId id="272" r:id="rId7"/>
    <p:sldId id="299" r:id="rId8"/>
    <p:sldId id="257" r:id="rId9"/>
    <p:sldId id="260" r:id="rId10"/>
    <p:sldId id="261" r:id="rId11"/>
    <p:sldId id="279" r:id="rId12"/>
    <p:sldId id="605" r:id="rId13"/>
    <p:sldId id="273" r:id="rId14"/>
    <p:sldId id="262" r:id="rId15"/>
    <p:sldId id="263" r:id="rId16"/>
    <p:sldId id="265" r:id="rId17"/>
    <p:sldId id="264" r:id="rId18"/>
    <p:sldId id="280" r:id="rId19"/>
    <p:sldId id="606" r:id="rId20"/>
    <p:sldId id="604" r:id="rId21"/>
    <p:sldId id="274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Cambria Math" panose="02040503050406030204" pitchFamily="18" charset="0"/>
      <p:regular r:id="rId30"/>
    </p:embeddedFont>
    <p:embeddedFont>
      <p:font typeface="Corbel" panose="020B0503020204020204" pitchFamily="34" charset="0"/>
      <p:regular r:id="rId31"/>
      <p:bold r:id="rId32"/>
      <p:italic r:id="rId33"/>
      <p:boldItalic r:id="rId34"/>
    </p:embeddedFont>
    <p:embeddedFont>
      <p:font typeface="Helvetica Neue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i78bKTHAG4+I/BuM4x9WHndtYC9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F83EEE-ADE8-4EE2-B767-E7178D554706}" v="4" dt="2023-09-13T16:50:24.403"/>
  </p1510:revLst>
</p1510:revInfo>
</file>

<file path=ppt/tableStyles.xml><?xml version="1.0" encoding="utf-8"?>
<a:tblStyleLst xmlns:a="http://schemas.openxmlformats.org/drawingml/2006/main" def="{26255901-0831-464C-B6F1-E0DE7BF5E845}">
  <a:tblStyle styleId="{26255901-0831-464C-B6F1-E0DE7BF5E84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 snapToGrid="0">
      <p:cViewPr>
        <p:scale>
          <a:sx n="75" d="100"/>
          <a:sy n="75" d="100"/>
        </p:scale>
        <p:origin x="53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customschemas.google.com/relationships/presentationmetadata" Target="meta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Galliano" userId="16c42c921645d2d7" providerId="LiveId" clId="{8DF83EEE-ADE8-4EE2-B767-E7178D554706}"/>
    <pc:docChg chg="undo custSel modSld">
      <pc:chgData name="Simone Galliano" userId="16c42c921645d2d7" providerId="LiveId" clId="{8DF83EEE-ADE8-4EE2-B767-E7178D554706}" dt="2023-09-13T16:50:24.403" v="88" actId="164"/>
      <pc:docMkLst>
        <pc:docMk/>
      </pc:docMkLst>
      <pc:sldChg chg="addSp delSp modSp mod">
        <pc:chgData name="Simone Galliano" userId="16c42c921645d2d7" providerId="LiveId" clId="{8DF83EEE-ADE8-4EE2-B767-E7178D554706}" dt="2023-09-13T16:50:24.403" v="88" actId="164"/>
        <pc:sldMkLst>
          <pc:docMk/>
          <pc:sldMk cId="0" sldId="264"/>
        </pc:sldMkLst>
        <pc:spChg chg="add mod">
          <ac:chgData name="Simone Galliano" userId="16c42c921645d2d7" providerId="LiveId" clId="{8DF83EEE-ADE8-4EE2-B767-E7178D554706}" dt="2023-09-13T16:50:24.403" v="88" actId="164"/>
          <ac:spMkLst>
            <pc:docMk/>
            <pc:sldMk cId="0" sldId="264"/>
            <ac:spMk id="4" creationId="{781D6628-B8C2-0596-B239-757F9F7B86F3}"/>
          </ac:spMkLst>
        </pc:spChg>
        <pc:spChg chg="add mod">
          <ac:chgData name="Simone Galliano" userId="16c42c921645d2d7" providerId="LiveId" clId="{8DF83EEE-ADE8-4EE2-B767-E7178D554706}" dt="2023-09-13T16:50:24.403" v="88" actId="164"/>
          <ac:spMkLst>
            <pc:docMk/>
            <pc:sldMk cId="0" sldId="264"/>
            <ac:spMk id="5" creationId="{C7BF6FF0-78F4-3CC5-9DFE-E57C8BDB267F}"/>
          </ac:spMkLst>
        </pc:spChg>
        <pc:spChg chg="add mod">
          <ac:chgData name="Simone Galliano" userId="16c42c921645d2d7" providerId="LiveId" clId="{8DF83EEE-ADE8-4EE2-B767-E7178D554706}" dt="2023-09-13T16:50:24.403" v="88" actId="164"/>
          <ac:spMkLst>
            <pc:docMk/>
            <pc:sldMk cId="0" sldId="264"/>
            <ac:spMk id="6" creationId="{FEDC9CC7-F0E6-CB78-DF45-AF76C7A54806}"/>
          </ac:spMkLst>
        </pc:spChg>
        <pc:spChg chg="mod">
          <ac:chgData name="Simone Galliano" userId="16c42c921645d2d7" providerId="LiveId" clId="{8DF83EEE-ADE8-4EE2-B767-E7178D554706}" dt="2023-09-13T16:47:05.471" v="2" actId="1076"/>
          <ac:spMkLst>
            <pc:docMk/>
            <pc:sldMk cId="0" sldId="264"/>
            <ac:spMk id="265" creationId="{00000000-0000-0000-0000-000000000000}"/>
          </ac:spMkLst>
        </pc:spChg>
        <pc:spChg chg="mod">
          <ac:chgData name="Simone Galliano" userId="16c42c921645d2d7" providerId="LiveId" clId="{8DF83EEE-ADE8-4EE2-B767-E7178D554706}" dt="2023-09-13T16:47:30.210" v="4" actId="14100"/>
          <ac:spMkLst>
            <pc:docMk/>
            <pc:sldMk cId="0" sldId="264"/>
            <ac:spMk id="277" creationId="{00000000-0000-0000-0000-000000000000}"/>
          </ac:spMkLst>
        </pc:spChg>
        <pc:spChg chg="del mod">
          <ac:chgData name="Simone Galliano" userId="16c42c921645d2d7" providerId="LiveId" clId="{8DF83EEE-ADE8-4EE2-B767-E7178D554706}" dt="2023-09-13T16:50:19.285" v="87" actId="478"/>
          <ac:spMkLst>
            <pc:docMk/>
            <pc:sldMk cId="0" sldId="264"/>
            <ac:spMk id="280" creationId="{00000000-0000-0000-0000-000000000000}"/>
          </ac:spMkLst>
        </pc:spChg>
        <pc:grpChg chg="mod">
          <ac:chgData name="Simone Galliano" userId="16c42c921645d2d7" providerId="LiveId" clId="{8DF83EEE-ADE8-4EE2-B767-E7178D554706}" dt="2023-09-13T16:50:24.403" v="88" actId="164"/>
          <ac:grpSpMkLst>
            <pc:docMk/>
            <pc:sldMk cId="0" sldId="264"/>
            <ac:grpSpMk id="3" creationId="{AEAE769A-D2F1-66AD-319C-C1C9DE20015E}"/>
          </ac:grpSpMkLst>
        </pc:grpChg>
        <pc:grpChg chg="add mod">
          <ac:chgData name="Simone Galliano" userId="16c42c921645d2d7" providerId="LiveId" clId="{8DF83EEE-ADE8-4EE2-B767-E7178D554706}" dt="2023-09-13T16:50:24.403" v="88" actId="164"/>
          <ac:grpSpMkLst>
            <pc:docMk/>
            <pc:sldMk cId="0" sldId="264"/>
            <ac:grpSpMk id="7" creationId="{2D0B3FBA-0F1F-C632-2514-FC4D12E06992}"/>
          </ac:grpSpMkLst>
        </pc:grpChg>
        <pc:cxnChg chg="mod">
          <ac:chgData name="Simone Galliano" userId="16c42c921645d2d7" providerId="LiveId" clId="{8DF83EEE-ADE8-4EE2-B767-E7178D554706}" dt="2023-09-13T16:48:33.094" v="22" actId="1076"/>
          <ac:cxnSpMkLst>
            <pc:docMk/>
            <pc:sldMk cId="0" sldId="264"/>
            <ac:cxnSpMk id="278" creationId="{00000000-0000-0000-0000-000000000000}"/>
          </ac:cxnSpMkLst>
        </pc:cxnChg>
        <pc:cxnChg chg="mod">
          <ac:chgData name="Simone Galliano" userId="16c42c921645d2d7" providerId="LiveId" clId="{8DF83EEE-ADE8-4EE2-B767-E7178D554706}" dt="2023-09-13T16:48:39.733" v="23" actId="1035"/>
          <ac:cxnSpMkLst>
            <pc:docMk/>
            <pc:sldMk cId="0" sldId="264"/>
            <ac:cxnSpMk id="281" creationId="{00000000-0000-0000-0000-000000000000}"/>
          </ac:cxnSpMkLst>
        </pc:cxnChg>
      </pc:sldChg>
      <pc:sldChg chg="modSp mod">
        <pc:chgData name="Simone Galliano" userId="16c42c921645d2d7" providerId="LiveId" clId="{8DF83EEE-ADE8-4EE2-B767-E7178D554706}" dt="2023-09-13T15:41:10.887" v="0" actId="207"/>
        <pc:sldMkLst>
          <pc:docMk/>
          <pc:sldMk cId="573401317" sldId="280"/>
        </pc:sldMkLst>
        <pc:graphicFrameChg chg="modGraphic">
          <ac:chgData name="Simone Galliano" userId="16c42c921645d2d7" providerId="LiveId" clId="{8DF83EEE-ADE8-4EE2-B767-E7178D554706}" dt="2023-09-13T15:41:10.887" v="0" actId="207"/>
          <ac:graphicFrameMkLst>
            <pc:docMk/>
            <pc:sldMk cId="573401317" sldId="280"/>
            <ac:graphicFrameMk id="28" creationId="{B26D8437-24A2-4CDC-81A9-220F5406DC9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86525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4" name="Google Shape;444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3" name="Google Shape;22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224" name="Google Shape;22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4" name="Google Shape;28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" name="Google Shape;2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5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enseV1">
  <p:cSld name="DefenseV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2"/>
          <p:cNvSpPr>
            <a:spLocks noGrp="1"/>
          </p:cNvSpPr>
          <p:nvPr>
            <p:ph type="sldNum" idx="12"/>
          </p:nvPr>
        </p:nvSpPr>
        <p:spPr>
          <a:xfrm>
            <a:off x="11538469" y="6356217"/>
            <a:ext cx="526212" cy="44208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DDE5F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87" name="Google Shape;87;p52"/>
          <p:cNvSpPr/>
          <p:nvPr/>
        </p:nvSpPr>
        <p:spPr>
          <a:xfrm>
            <a:off x="0" y="471866"/>
            <a:ext cx="12192000" cy="45719"/>
          </a:xfrm>
          <a:prstGeom prst="rect">
            <a:avLst/>
          </a:prstGeom>
          <a:gradFill>
            <a:gsLst>
              <a:gs pos="0">
                <a:srgbClr val="8AABE9"/>
              </a:gs>
              <a:gs pos="50000">
                <a:srgbClr val="B8CAF0"/>
              </a:gs>
              <a:gs pos="100000">
                <a:srgbClr val="DDE5F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00591" y="0"/>
            <a:ext cx="410560" cy="45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52" descr="Accuei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11151" y="59703"/>
            <a:ext cx="780849" cy="417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43"/>
          <p:cNvSpPr txBox="1">
            <a:spLocks noGrp="1"/>
          </p:cNvSpPr>
          <p:nvPr>
            <p:ph type="sldNum" idx="12"/>
          </p:nvPr>
        </p:nvSpPr>
        <p:spPr>
          <a:xfrm>
            <a:off x="9332495" y="637778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138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028950"/>
            <a:ext cx="12192000" cy="3829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2"/>
          <p:cNvSpPr txBox="1">
            <a:spLocks noGrp="1"/>
          </p:cNvSpPr>
          <p:nvPr>
            <p:ph type="ctrTitle"/>
          </p:nvPr>
        </p:nvSpPr>
        <p:spPr>
          <a:xfrm>
            <a:off x="477253" y="2314575"/>
            <a:ext cx="91440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2"/>
          <p:cNvSpPr txBox="1">
            <a:spLocks noGrp="1"/>
          </p:cNvSpPr>
          <p:nvPr>
            <p:ph type="subTitle" idx="1"/>
          </p:nvPr>
        </p:nvSpPr>
        <p:spPr>
          <a:xfrm>
            <a:off x="477253" y="4115594"/>
            <a:ext cx="664972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pic>
        <p:nvPicPr>
          <p:cNvPr id="26" name="Google Shape;26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3221" y="433221"/>
            <a:ext cx="5396499" cy="1655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4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4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4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4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4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4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45.jp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7.pn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png"/><Relationship Id="rId12" Type="http://schemas.openxmlformats.org/officeDocument/2006/relationships/image" Target="../media/image8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emf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wmf"/><Relationship Id="rId9" Type="http://schemas.openxmlformats.org/officeDocument/2006/relationships/image" Target="../media/image5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7.png"/><Relationship Id="rId3" Type="http://schemas.openxmlformats.org/officeDocument/2006/relationships/image" Target="../media/image61.jpeg"/><Relationship Id="rId7" Type="http://schemas.openxmlformats.org/officeDocument/2006/relationships/image" Target="../media/image58.jpeg"/><Relationship Id="rId12" Type="http://schemas.openxmlformats.org/officeDocument/2006/relationships/image" Target="../media/image66.png"/><Relationship Id="rId2" Type="http://schemas.openxmlformats.org/officeDocument/2006/relationships/image" Target="../media/image60.wmf"/><Relationship Id="rId16" Type="http://schemas.openxmlformats.org/officeDocument/2006/relationships/image" Target="../media/image69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jpeg"/><Relationship Id="rId11" Type="http://schemas.openxmlformats.org/officeDocument/2006/relationships/image" Target="../media/image65.svg"/><Relationship Id="rId5" Type="http://schemas.openxmlformats.org/officeDocument/2006/relationships/image" Target="../media/image63.jpeg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64.png"/><Relationship Id="rId4" Type="http://schemas.openxmlformats.org/officeDocument/2006/relationships/image" Target="../media/image62.jpeg"/><Relationship Id="rId9" Type="http://schemas.openxmlformats.org/officeDocument/2006/relationships/image" Target="../media/image8.png"/><Relationship Id="rId1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12" Type="http://schemas.openxmlformats.org/officeDocument/2006/relationships/oleObject" Target="../embeddings/oleObject1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80.png"/><Relationship Id="rId5" Type="http://schemas.openxmlformats.org/officeDocument/2006/relationships/image" Target="../media/image77.png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79.png"/><Relationship Id="rId1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png"/><Relationship Id="rId4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6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png"/><Relationship Id="rId5" Type="http://schemas.openxmlformats.org/officeDocument/2006/relationships/image" Target="../media/image87.wmf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40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8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oleObject" Target="../embeddings/oleObject1.bin"/><Relationship Id="rId7" Type="http://schemas.openxmlformats.org/officeDocument/2006/relationships/hyperlink" Target="http://nl.wiktionary.org/wiki/bloem" TargetMode="External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6.jpeg"/><Relationship Id="rId7" Type="http://schemas.openxmlformats.org/officeDocument/2006/relationships/hyperlink" Target="http://nl.wiktionary.org/wiki/bloem" TargetMode="External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l.wiktionary.org/wiki/bloem" TargetMode="External"/><Relationship Id="rId3" Type="http://schemas.openxmlformats.org/officeDocument/2006/relationships/image" Target="../media/image27.jpeg"/><Relationship Id="rId7" Type="http://schemas.openxmlformats.org/officeDocument/2006/relationships/image" Target="../media/image2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8.jpeg"/><Relationship Id="rId4" Type="http://schemas.openxmlformats.org/officeDocument/2006/relationships/image" Target="../media/image21.emf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hyperlink" Target="https://doi.org/10.1002/aenm.202101598" TargetMode="Externa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ctrTitle" idx="4294967295"/>
          </p:nvPr>
        </p:nvSpPr>
        <p:spPr>
          <a:xfrm>
            <a:off x="86903" y="1563806"/>
            <a:ext cx="12093677" cy="1300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5400"/>
              <a:buFont typeface="Calibri"/>
              <a:buNone/>
            </a:pPr>
            <a:r>
              <a:rPr lang="it-IT" sz="4400" b="1" i="1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Toward transparent and colorless </a:t>
            </a:r>
            <a:br>
              <a:rPr lang="it-IT" sz="4400" b="1" i="1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4400" b="1" i="1" u="none" strike="noStrike" cap="non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Dye-Sensitized Solar Cells for non-intrusive BIPV</a:t>
            </a:r>
            <a:endParaRPr sz="4400" b="0" i="1" u="none" strike="noStrike" cap="none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47812" y="426519"/>
            <a:ext cx="1921098" cy="6803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 descr="https://www.nanoge.org/static/users/df219cef2a0d7da984a993ce6036b04b64a1c313"/>
          <p:cNvSpPr/>
          <p:nvPr/>
        </p:nvSpPr>
        <p:spPr>
          <a:xfrm>
            <a:off x="127000" y="158718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1" descr="eos banner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08" y="6322767"/>
            <a:ext cx="12163111" cy="1229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 txBox="1"/>
          <p:nvPr/>
        </p:nvSpPr>
        <p:spPr>
          <a:xfrm>
            <a:off x="22208" y="3175988"/>
            <a:ext cx="12093677" cy="307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it-IT" sz="22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S. Galliano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A.Y. Segura Zarate,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M. Rubes,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M. Bokan,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N. Barbero,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a,b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M. Bonomo,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R. Borrelli,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W. Naim,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F. Grifoni,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F. Matteocci,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P. Chotard,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S. Ceurstemont,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F. Barath,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A. Di Carlo,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Sauvage,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it-IT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C. Barolo</a:t>
            </a:r>
            <a:r>
              <a:rPr lang="it-IT" sz="2200" b="1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a,b,g</a:t>
            </a:r>
            <a:endParaRPr sz="2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Dipartimento di Chimica, NIS Interdepartmental and INSTM Reference Centre, Università degli Studi di Torino, Torino, Italy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Istituto di Scienza, Tecnologia e Sostenibilita ` per lo sviluppo dei Materiali Ceramici (ISSMC-CNR), Faenza (RA), Italy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Dipartimento di Scienze Agrarie Forestali e Alimentari, Università degli Studi di Torino, Grugliasco (TO), Italy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CNRS, Laboratoire de réactivité et Chimie du Solide (LRCS), Université Picardie Jules Verne, Amiens, France</a:t>
            </a:r>
            <a:endParaRPr sz="16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CHOSE, Dipartimento di Ingegneria Elettronica, Università di Roma Tor Vergata, Roma, Italy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G-LYTE SAS, Amiens, France 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it-IT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ICxT Interdepartmental Centre, Università degli Studi di Torino, Torino, Italy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" descr="Immagine che contiene testo, segnale&#10;&#10;Descrizione generat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70" y="4567955"/>
            <a:ext cx="802099" cy="778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 descr="Università di Torino Logo PNG Vector (SVG) Free Downloa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7000" y="438995"/>
            <a:ext cx="2036187" cy="773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descr="Università di Roma Tor Vergata - Il logo ufficiale d'Ateneo dell'Università  degli Studi di Roma Tor Vergata, adottato nel 2009. | Facebook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323039" y="5346696"/>
            <a:ext cx="741085" cy="741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7000" y="5593698"/>
            <a:ext cx="1094724" cy="54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9">
            <a:alphaModFix/>
          </a:blip>
          <a:srcRect l="23420" t="16039" r="39703" b="39023"/>
          <a:stretch/>
        </p:blipFill>
        <p:spPr>
          <a:xfrm>
            <a:off x="11299291" y="4449981"/>
            <a:ext cx="744688" cy="741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"/>
          <p:cNvPicPr preferRelativeResize="0"/>
          <p:nvPr/>
        </p:nvPicPr>
        <p:blipFill rotWithShape="1">
          <a:blip r:embed="rId10">
            <a:alphaModFix/>
          </a:blip>
          <a:srcRect t="17310"/>
          <a:stretch/>
        </p:blipFill>
        <p:spPr>
          <a:xfrm>
            <a:off x="4763668" y="313318"/>
            <a:ext cx="2857500" cy="118143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"/>
          <p:cNvSpPr txBox="1"/>
          <p:nvPr/>
        </p:nvSpPr>
        <p:spPr>
          <a:xfrm>
            <a:off x="37974" y="6470968"/>
            <a:ext cx="1209367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Milano, 22-23/06/2023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C51658D6-FF4C-DF4D-4ACE-F2BCB236A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2" r="41129"/>
          <a:stretch/>
        </p:blipFill>
        <p:spPr bwMode="auto">
          <a:xfrm>
            <a:off x="2163187" y="391371"/>
            <a:ext cx="2113935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ICxT – Dislo-Man">
            <a:extLst>
              <a:ext uri="{FF2B5EF4-FFF2-40B4-BE49-F238E27FC236}">
                <a16:creationId xmlns:a16="http://schemas.microsoft.com/office/drawing/2014/main" id="{70CD1D13-359B-0C26-083D-BC09E5005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388" y="17710"/>
            <a:ext cx="1546096" cy="154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"/>
          <p:cNvSpPr/>
          <p:nvPr/>
        </p:nvSpPr>
        <p:spPr>
          <a:xfrm>
            <a:off x="104111" y="76295"/>
            <a:ext cx="799032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it-IT" sz="36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Polymethine-based</a:t>
            </a:r>
            <a:r>
              <a:rPr lang="it-IT" sz="36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36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r>
              <a:rPr lang="it-IT" sz="36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: far RED to NIR</a:t>
            </a:r>
            <a:endParaRPr sz="11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0"/>
          <p:cNvSpPr txBox="1"/>
          <p:nvPr/>
        </p:nvSpPr>
        <p:spPr>
          <a:xfrm>
            <a:off x="152716" y="924665"/>
            <a:ext cx="8228012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Quaternization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reactions in order to </a:t>
            </a: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acidity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methyl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group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19242" y="1526795"/>
            <a:ext cx="1512639" cy="1699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0"/>
          <p:cNvSpPr txBox="1"/>
          <p:nvPr/>
        </p:nvSpPr>
        <p:spPr>
          <a:xfrm>
            <a:off x="200980" y="6340039"/>
            <a:ext cx="799032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 = H, CH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it-IT" sz="1800" b="0" i="0" u="none" strike="noStrike" cap="none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Alk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-X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747" y="1332980"/>
            <a:ext cx="3109822" cy="236698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0"/>
          <p:cNvSpPr txBox="1"/>
          <p:nvPr/>
        </p:nvSpPr>
        <p:spPr>
          <a:xfrm flipH="1">
            <a:off x="3224083" y="2022154"/>
            <a:ext cx="18002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 OPTIMIZATION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40159" y="1430908"/>
            <a:ext cx="4751841" cy="14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>
                <a:solidFill>
                  <a:srgbClr val="888888"/>
                </a:solidFill>
              </a:rPr>
              <a:t>10</a:t>
            </a:fld>
            <a:endParaRPr sz="1200">
              <a:solidFill>
                <a:srgbClr val="888888"/>
              </a:solidFill>
            </a:endParaRPr>
          </a:p>
        </p:txBody>
      </p:sp>
      <p:graphicFrame>
        <p:nvGraphicFramePr>
          <p:cNvPr id="211" name="Google Shape;211;p10"/>
          <p:cNvGraphicFramePr/>
          <p:nvPr>
            <p:extLst>
              <p:ext uri="{D42A27DB-BD31-4B8C-83A1-F6EECF244321}">
                <p14:modId xmlns:p14="http://schemas.microsoft.com/office/powerpoint/2010/main" val="2158876454"/>
              </p:ext>
            </p:extLst>
          </p:nvPr>
        </p:nvGraphicFramePr>
        <p:xfrm>
          <a:off x="8242818" y="4120872"/>
          <a:ext cx="3565525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565525" imgH="1335087" progId="ChemDraw.Document.6.0">
                  <p:embed/>
                </p:oleObj>
              </mc:Choice>
              <mc:Fallback>
                <p:oleObj r:id="rId6" imgW="3565525" imgH="1335087" progId="ChemDraw.Document.6.0">
                  <p:embed/>
                  <p:pic>
                    <p:nvPicPr>
                      <p:cNvPr id="211" name="Google Shape;211;p10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8242818" y="4120872"/>
                        <a:ext cx="3565525" cy="133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" name="Google Shape;214;p10"/>
          <p:cNvSpPr txBox="1"/>
          <p:nvPr/>
        </p:nvSpPr>
        <p:spPr>
          <a:xfrm>
            <a:off x="5292053" y="5721104"/>
            <a:ext cx="1741244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 dirty="0" err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Croconine</a:t>
            </a:r>
            <a:r>
              <a:rPr lang="it-IT" sz="1600" b="1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VG25</a:t>
            </a:r>
          </a:p>
        </p:txBody>
      </p:sp>
      <p:graphicFrame>
        <p:nvGraphicFramePr>
          <p:cNvPr id="218" name="Google Shape;218;p10"/>
          <p:cNvGraphicFramePr/>
          <p:nvPr>
            <p:extLst>
              <p:ext uri="{D42A27DB-BD31-4B8C-83A1-F6EECF244321}">
                <p14:modId xmlns:p14="http://schemas.microsoft.com/office/powerpoint/2010/main" val="2800436268"/>
              </p:ext>
            </p:extLst>
          </p:nvPr>
        </p:nvGraphicFramePr>
        <p:xfrm>
          <a:off x="245747" y="4108689"/>
          <a:ext cx="3216275" cy="131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3216275" imgH="1316037" progId="ChemDraw.Document.6.0">
                  <p:embed/>
                </p:oleObj>
              </mc:Choice>
              <mc:Fallback>
                <p:oleObj r:id="rId8" imgW="3216275" imgH="1316037" progId="ChemDraw.Document.6.0">
                  <p:embed/>
                  <p:pic>
                    <p:nvPicPr>
                      <p:cNvPr id="218" name="Google Shape;218;p10"/>
                      <p:cNvPicPr preferRelativeResize="0"/>
                      <p:nvPr/>
                    </p:nvPicPr>
                    <p:blipFill rotWithShape="1">
                      <a:blip r:embed="rId9">
                        <a:alphaModFix/>
                      </a:blip>
                      <a:srcRect/>
                      <a:stretch/>
                    </p:blipFill>
                    <p:spPr>
                      <a:xfrm>
                        <a:off x="245747" y="4108689"/>
                        <a:ext cx="3216275" cy="1316037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rgbClr val="FFCC00"/>
                        </a:solidFill>
                        <a:prstDash val="solid"/>
                        <a:miter lim="800000"/>
                        <a:headEnd type="none" w="sm" len="sm"/>
                        <a:tailEnd type="none" w="sm" len="sm"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>
            <a:extLst>
              <a:ext uri="{FF2B5EF4-FFF2-40B4-BE49-F238E27FC236}">
                <a16:creationId xmlns:a16="http://schemas.microsoft.com/office/drawing/2014/main" id="{793940C3-6EE4-61BB-0C8B-B48442381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210" y="4172169"/>
            <a:ext cx="2908300" cy="13589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EFC0D23-9149-30A6-53CA-DEB772D5C976}"/>
              </a:ext>
            </a:extLst>
          </p:cNvPr>
          <p:cNvSpPr txBox="1"/>
          <p:nvPr/>
        </p:nvSpPr>
        <p:spPr>
          <a:xfrm>
            <a:off x="1134842" y="5775824"/>
            <a:ext cx="37705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Squaraine</a:t>
            </a:r>
            <a:r>
              <a:rPr lang="it-IT" sz="16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VG10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ABA45DC-BD0F-A1D4-3858-8F50DCB67C2F}"/>
              </a:ext>
            </a:extLst>
          </p:cNvPr>
          <p:cNvSpPr txBox="1"/>
          <p:nvPr/>
        </p:nvSpPr>
        <p:spPr>
          <a:xfrm>
            <a:off x="9254843" y="5678025"/>
            <a:ext cx="20989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Cyanine</a:t>
            </a:r>
            <a:r>
              <a:rPr lang="it-IT" sz="16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VG20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D73935BF-69EA-48CD-8EC1-4ACE996EB8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932314"/>
              </p:ext>
            </p:extLst>
          </p:nvPr>
        </p:nvGraphicFramePr>
        <p:xfrm>
          <a:off x="3222564" y="328261"/>
          <a:ext cx="4283135" cy="2200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2899865" imgH="1491719" progId="ChemDraw.Document.6.0">
                  <p:embed/>
                </p:oleObj>
              </mc:Choice>
              <mc:Fallback>
                <p:oleObj name="CS ChemDraw Drawing" r:id="rId2" imgW="2899865" imgH="1491719" progId="ChemDraw.Document.6.0">
                  <p:embed/>
                  <p:pic>
                    <p:nvPicPr>
                      <p:cNvPr id="3" name="Oggetto 2">
                        <a:extLst>
                          <a:ext uri="{FF2B5EF4-FFF2-40B4-BE49-F238E27FC236}">
                            <a16:creationId xmlns:a16="http://schemas.microsoft.com/office/drawing/2014/main" id="{D73935BF-69EA-48CD-8EC1-4ACE996EB8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564" y="328261"/>
                        <a:ext cx="4283135" cy="22003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e 1">
            <a:extLst>
              <a:ext uri="{FF2B5EF4-FFF2-40B4-BE49-F238E27FC236}">
                <a16:creationId xmlns:a16="http://schemas.microsoft.com/office/drawing/2014/main" id="{2161403D-DF8E-4BB2-9B8D-5868DC23E515}"/>
              </a:ext>
            </a:extLst>
          </p:cNvPr>
          <p:cNvGrpSpPr/>
          <p:nvPr/>
        </p:nvGrpSpPr>
        <p:grpSpPr>
          <a:xfrm>
            <a:off x="8302205" y="152848"/>
            <a:ext cx="3785020" cy="2500811"/>
            <a:chOff x="5843707" y="2962633"/>
            <a:chExt cx="4172430" cy="2973283"/>
          </a:xfrm>
        </p:grpSpPr>
        <p:pic>
          <p:nvPicPr>
            <p:cNvPr id="6" name="Image 8">
              <a:extLst>
                <a:ext uri="{FF2B5EF4-FFF2-40B4-BE49-F238E27FC236}">
                  <a16:creationId xmlns:a16="http://schemas.microsoft.com/office/drawing/2014/main" id="{855D7455-C1F3-45DC-B453-7643CCD181E3}"/>
                </a:ext>
              </a:extLst>
            </p:cNvPr>
            <p:cNvPicPr/>
            <p:nvPr/>
          </p:nvPicPr>
          <p:blipFill rotWithShape="1">
            <a:blip r:embed="rId4"/>
            <a:srcRect t="9625"/>
            <a:stretch/>
          </p:blipFill>
          <p:spPr>
            <a:xfrm>
              <a:off x="5843707" y="2962633"/>
              <a:ext cx="4172430" cy="2973283"/>
            </a:xfrm>
            <a:prstGeom prst="rect">
              <a:avLst/>
            </a:prstGeom>
          </p:spPr>
        </p:pic>
        <p:sp>
          <p:nvSpPr>
            <p:cNvPr id="8" name="Rectangle 18">
              <a:extLst>
                <a:ext uri="{FF2B5EF4-FFF2-40B4-BE49-F238E27FC236}">
                  <a16:creationId xmlns:a16="http://schemas.microsoft.com/office/drawing/2014/main" id="{10ED9D7C-85FF-4F58-9166-34E832ECF98B}"/>
                </a:ext>
              </a:extLst>
            </p:cNvPr>
            <p:cNvSpPr/>
            <p:nvPr/>
          </p:nvSpPr>
          <p:spPr>
            <a:xfrm>
              <a:off x="6329954" y="4706899"/>
              <a:ext cx="145518" cy="646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3F775D5A-AED4-408B-B03F-1BAEBE061BF1}"/>
              </a:ext>
            </a:extLst>
          </p:cNvPr>
          <p:cNvSpPr txBox="1">
            <a:spLocks/>
          </p:cNvSpPr>
          <p:nvPr/>
        </p:nvSpPr>
        <p:spPr>
          <a:xfrm>
            <a:off x="4377196" y="473162"/>
            <a:ext cx="1973869" cy="930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F0000"/>
                </a:solidFill>
              </a:rPr>
              <a:t>VG20-C16</a:t>
            </a:r>
          </a:p>
          <a:p>
            <a:r>
              <a:rPr lang="it-IT" dirty="0">
                <a:solidFill>
                  <a:srgbClr val="2D9325"/>
                </a:solidFill>
              </a:rPr>
              <a:t>R</a:t>
            </a:r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=-C</a:t>
            </a:r>
            <a:r>
              <a:rPr lang="it-IT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16</a:t>
            </a:r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</a:t>
            </a:r>
            <a:r>
              <a:rPr lang="it-IT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33</a:t>
            </a:r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4046186-69F8-49B2-A2F9-A3412287B7AA}"/>
              </a:ext>
            </a:extLst>
          </p:cNvPr>
          <p:cNvSpPr txBox="1"/>
          <p:nvPr/>
        </p:nvSpPr>
        <p:spPr>
          <a:xfrm>
            <a:off x="-8206" y="6590825"/>
            <a:ext cx="63007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https://impressive-h2020.eu/    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13" name="Picture 2" descr="Risultati immagini per CNRS">
            <a:extLst>
              <a:ext uri="{FF2B5EF4-FFF2-40B4-BE49-F238E27FC236}">
                <a16:creationId xmlns:a16="http://schemas.microsoft.com/office/drawing/2014/main" id="{E5550932-70D5-4DE9-A6EB-A79B03E6A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90" y="152848"/>
            <a:ext cx="970240" cy="97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D582E673-0FF6-4B52-A313-8914AA83AAB6}"/>
              </a:ext>
            </a:extLst>
          </p:cNvPr>
          <p:cNvSpPr/>
          <p:nvPr/>
        </p:nvSpPr>
        <p:spPr>
          <a:xfrm>
            <a:off x="7357706" y="1877609"/>
            <a:ext cx="1880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BG: 1,45 eV</a:t>
            </a:r>
          </a:p>
          <a:p>
            <a:r>
              <a:rPr lang="it-IT" dirty="0"/>
              <a:t>HOMO: -5,27 eV</a:t>
            </a:r>
          </a:p>
          <a:p>
            <a:r>
              <a:rPr lang="it-IT" dirty="0"/>
              <a:t>LUMO: -3,82 </a:t>
            </a:r>
            <a:r>
              <a:rPr lang="it-IT" dirty="0" err="1"/>
              <a:t>eV</a:t>
            </a:r>
            <a:endParaRPr lang="it-IT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0004138C-3159-4873-B321-5C4D430B2E7D}"/>
              </a:ext>
            </a:extLst>
          </p:cNvPr>
          <p:cNvGrpSpPr/>
          <p:nvPr/>
        </p:nvGrpSpPr>
        <p:grpSpPr>
          <a:xfrm>
            <a:off x="8545101" y="2767297"/>
            <a:ext cx="3542124" cy="2706908"/>
            <a:chOff x="4596576" y="3530637"/>
            <a:chExt cx="3542124" cy="2706908"/>
          </a:xfrm>
        </p:grpSpPr>
        <p:pic>
          <p:nvPicPr>
            <p:cNvPr id="17" name="Image 3">
              <a:extLst>
                <a:ext uri="{FF2B5EF4-FFF2-40B4-BE49-F238E27FC236}">
                  <a16:creationId xmlns:a16="http://schemas.microsoft.com/office/drawing/2014/main" id="{80E6703E-CFD3-4A55-BF43-5483FA838A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234" t="4200" r="54993" b="51263"/>
            <a:stretch/>
          </p:blipFill>
          <p:spPr>
            <a:xfrm>
              <a:off x="4596576" y="3530637"/>
              <a:ext cx="3542124" cy="2706908"/>
            </a:xfrm>
            <a:prstGeom prst="rect">
              <a:avLst/>
            </a:prstGeom>
          </p:spPr>
        </p:pic>
        <p:sp>
          <p:nvSpPr>
            <p:cNvPr id="18" name="Freccia in su 17">
              <a:extLst>
                <a:ext uri="{FF2B5EF4-FFF2-40B4-BE49-F238E27FC236}">
                  <a16:creationId xmlns:a16="http://schemas.microsoft.com/office/drawing/2014/main" id="{5E9CECD4-3A54-4A5E-80C6-2A4062D11B37}"/>
                </a:ext>
              </a:extLst>
            </p:cNvPr>
            <p:cNvSpPr/>
            <p:nvPr/>
          </p:nvSpPr>
          <p:spPr>
            <a:xfrm rot="2717245">
              <a:off x="6445395" y="3876726"/>
              <a:ext cx="73538" cy="1184676"/>
            </a:xfrm>
            <a:prstGeom prst="upArrow">
              <a:avLst/>
            </a:prstGeom>
            <a:gradFill flip="none" rotWithShape="1">
              <a:gsLst>
                <a:gs pos="76000">
                  <a:srgbClr val="0070C0">
                    <a:alpha val="20000"/>
                  </a:srgbClr>
                </a:gs>
                <a:gs pos="67000">
                  <a:srgbClr val="00B0F0"/>
                </a:gs>
                <a:gs pos="44000">
                  <a:srgbClr val="92D050"/>
                </a:gs>
                <a:gs pos="33000">
                  <a:srgbClr val="FFFF00"/>
                </a:gs>
                <a:gs pos="23000">
                  <a:srgbClr val="FFC000"/>
                </a:gs>
                <a:gs pos="12000">
                  <a:srgbClr val="FF0000"/>
                </a:gs>
                <a:gs pos="0">
                  <a:srgbClr val="C00000"/>
                </a:gs>
                <a:gs pos="56000">
                  <a:srgbClr val="00B050"/>
                </a:gs>
                <a:gs pos="88000">
                  <a:srgbClr val="002060"/>
                </a:gs>
                <a:gs pos="100000">
                  <a:srgbClr val="7030A0">
                    <a:alpha val="47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9" name="Image 11">
            <a:extLst>
              <a:ext uri="{FF2B5EF4-FFF2-40B4-BE49-F238E27FC236}">
                <a16:creationId xmlns:a16="http://schemas.microsoft.com/office/drawing/2014/main" id="{8062E46B-9ADF-4682-B9E3-1AAFF83B3A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0457" y="4549595"/>
            <a:ext cx="2194498" cy="2194498"/>
          </a:xfrm>
          <a:prstGeom prst="rect">
            <a:avLst/>
          </a:prstGeom>
        </p:spPr>
      </p:pic>
      <p:sp>
        <p:nvSpPr>
          <p:cNvPr id="20" name="ZoneTexte 12">
            <a:extLst>
              <a:ext uri="{FF2B5EF4-FFF2-40B4-BE49-F238E27FC236}">
                <a16:creationId xmlns:a16="http://schemas.microsoft.com/office/drawing/2014/main" id="{BE726A54-81A2-43F7-A19F-0E060E2F8B70}"/>
              </a:ext>
            </a:extLst>
          </p:cNvPr>
          <p:cNvSpPr txBox="1"/>
          <p:nvPr/>
        </p:nvSpPr>
        <p:spPr>
          <a:xfrm>
            <a:off x="7062399" y="6143953"/>
            <a:ext cx="2194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>
                    <a:lumMod val="95000"/>
                  </a:schemeClr>
                </a:solidFill>
              </a:rPr>
              <a:t>AVT 70%</a:t>
            </a:r>
          </a:p>
          <a:p>
            <a:r>
              <a:rPr lang="fr-FR" b="1" dirty="0">
                <a:solidFill>
                  <a:schemeClr val="bg1">
                    <a:lumMod val="95000"/>
                  </a:schemeClr>
                </a:solidFill>
              </a:rPr>
              <a:t>CRI 92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506D344-19B5-433C-A798-3853A72AA7A5}"/>
              </a:ext>
            </a:extLst>
          </p:cNvPr>
          <p:cNvSpPr txBox="1"/>
          <p:nvPr/>
        </p:nvSpPr>
        <p:spPr>
          <a:xfrm>
            <a:off x="2204674" y="6592492"/>
            <a:ext cx="6100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Naim, W. et al. JACS Au 2021, 1, 409−426</a:t>
            </a:r>
            <a:endParaRPr lang="it-IT" sz="1400" dirty="0">
              <a:solidFill>
                <a:srgbClr val="FF0000"/>
              </a:solidFill>
            </a:endParaRP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E1845818-7BDA-4F09-A3D8-EEBECCD18F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694" y="3086163"/>
            <a:ext cx="3761984" cy="2827259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56D5099D-CCB5-49EB-A8CD-B955A496A0F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4623"/>
          <a:stretch/>
        </p:blipFill>
        <p:spPr>
          <a:xfrm>
            <a:off x="4221765" y="2550807"/>
            <a:ext cx="2038692" cy="1856740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291FE03-18BC-45BA-A6FD-78ABA7DFD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143DD-1ED3-4269-9211-D1A02655FD5B}" type="slidenum">
              <a:rPr lang="it-IT" smtClean="0"/>
              <a:t>11</a:t>
            </a:fld>
            <a:endParaRPr lang="it-IT"/>
          </a:p>
        </p:txBody>
      </p:sp>
      <p:pic>
        <p:nvPicPr>
          <p:cNvPr id="7206" name="Picture 38" descr="Fionnuala Grifoni - Laboratoire de Réactivité et Chimie des Solides">
            <a:extLst>
              <a:ext uri="{FF2B5EF4-FFF2-40B4-BE49-F238E27FC236}">
                <a16:creationId xmlns:a16="http://schemas.microsoft.com/office/drawing/2014/main" id="{C31B2118-B53A-4405-942B-E9F8044C2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" t="6035" b="9714"/>
          <a:stretch/>
        </p:blipFill>
        <p:spPr bwMode="auto">
          <a:xfrm>
            <a:off x="317486" y="1273652"/>
            <a:ext cx="940648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8" name="Picture 40" descr="Dott. Nadia Barbero - Department of Chemistry - Università degli Studi di  Torino">
            <a:extLst>
              <a:ext uri="{FF2B5EF4-FFF2-40B4-BE49-F238E27FC236}">
                <a16:creationId xmlns:a16="http://schemas.microsoft.com/office/drawing/2014/main" id="{227DD42A-79F7-491D-BA46-7F261819B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875" y="1273652"/>
            <a:ext cx="1065622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oogle Shape;101;p1" descr="Università di Torino Logo PNG Vector (SVG) Free Download">
            <a:extLst>
              <a:ext uri="{FF2B5EF4-FFF2-40B4-BE49-F238E27FC236}">
                <a16:creationId xmlns:a16="http://schemas.microsoft.com/office/drawing/2014/main" id="{F261D9E3-6F0F-D766-05B5-9EF8915DF19C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r="58197"/>
          <a:stretch/>
        </p:blipFill>
        <p:spPr>
          <a:xfrm>
            <a:off x="1631652" y="134217"/>
            <a:ext cx="1097485" cy="988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565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4046186-69F8-49B2-A2F9-A3412287B7AA}"/>
              </a:ext>
            </a:extLst>
          </p:cNvPr>
          <p:cNvSpPr txBox="1"/>
          <p:nvPr/>
        </p:nvSpPr>
        <p:spPr>
          <a:xfrm>
            <a:off x="-28812" y="6359905"/>
            <a:ext cx="63007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https://impressive-h2020.eu/    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24" name="Image 9">
            <a:extLst>
              <a:ext uri="{FF2B5EF4-FFF2-40B4-BE49-F238E27FC236}">
                <a16:creationId xmlns:a16="http://schemas.microsoft.com/office/drawing/2014/main" id="{79B934A4-54F8-47E9-A070-C79F1FCF1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1949" y="3032174"/>
            <a:ext cx="4611097" cy="3537489"/>
          </a:xfrm>
          <a:prstGeom prst="rect">
            <a:avLst/>
          </a:prstGeom>
        </p:spPr>
      </p:pic>
      <p:pic>
        <p:nvPicPr>
          <p:cNvPr id="29" name="Image 3">
            <a:extLst>
              <a:ext uri="{FF2B5EF4-FFF2-40B4-BE49-F238E27FC236}">
                <a16:creationId xmlns:a16="http://schemas.microsoft.com/office/drawing/2014/main" id="{6D9D615A-A30A-45A9-A904-DA740E0E33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943" y="0"/>
            <a:ext cx="2956264" cy="3941685"/>
          </a:xfrm>
          <a:prstGeom prst="rect">
            <a:avLst/>
          </a:prstGeom>
        </p:spPr>
      </p:pic>
      <p:pic>
        <p:nvPicPr>
          <p:cNvPr id="27" name="Image 5" descr="Une image contenant intérieur, table, table de travail, guichet&#10;&#10;Description générée automatiquement">
            <a:extLst>
              <a:ext uri="{FF2B5EF4-FFF2-40B4-BE49-F238E27FC236}">
                <a16:creationId xmlns:a16="http://schemas.microsoft.com/office/drawing/2014/main" id="{69A62417-AA48-420B-935F-BF2CF5DC49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41"/>
          <a:stretch/>
        </p:blipFill>
        <p:spPr>
          <a:xfrm>
            <a:off x="9243943" y="3988203"/>
            <a:ext cx="2948057" cy="23725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5C94DB-4E46-4908-8169-B82D1CFC2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48E1B32-5D99-47AB-943F-BB00908D8EDF}"/>
              </a:ext>
            </a:extLst>
          </p:cNvPr>
          <p:cNvSpPr txBox="1"/>
          <p:nvPr/>
        </p:nvSpPr>
        <p:spPr>
          <a:xfrm>
            <a:off x="-28812" y="6585283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Grifoni</a:t>
            </a:r>
            <a:r>
              <a:rPr lang="fr-FR" sz="1200" dirty="0">
                <a:solidFill>
                  <a:srgbClr val="FF0000"/>
                </a:solidFill>
              </a:rPr>
              <a:t> F. et al. </a:t>
            </a:r>
            <a:r>
              <a:rPr lang="fr-FR" sz="1200" dirty="0" err="1">
                <a:solidFill>
                  <a:srgbClr val="FF0000"/>
                </a:solidFill>
              </a:rPr>
              <a:t>Manuscript</a:t>
            </a:r>
            <a:r>
              <a:rPr lang="fr-FR" sz="1200" dirty="0">
                <a:solidFill>
                  <a:srgbClr val="FF0000"/>
                </a:solidFill>
              </a:rPr>
              <a:t> in </a:t>
            </a:r>
            <a:r>
              <a:rPr lang="fr-FR" sz="1200" dirty="0" err="1">
                <a:solidFill>
                  <a:srgbClr val="FF0000"/>
                </a:solidFill>
              </a:rPr>
              <a:t>preparation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FCCC404-F895-48F3-BE47-658AEE6C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143DD-1ED3-4269-9211-D1A02655FD5B}" type="slidenum">
              <a:rPr lang="it-IT" smtClean="0"/>
              <a:t>12</a:t>
            </a:fld>
            <a:endParaRPr lang="it-IT"/>
          </a:p>
        </p:txBody>
      </p:sp>
      <p:pic>
        <p:nvPicPr>
          <p:cNvPr id="20" name="Picture 6" descr="Risultato immagine per  G-lyte ">
            <a:extLst>
              <a:ext uri="{FF2B5EF4-FFF2-40B4-BE49-F238E27FC236}">
                <a16:creationId xmlns:a16="http://schemas.microsoft.com/office/drawing/2014/main" id="{2A1620A7-AF86-4302-868C-0778B1408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782" y="6231342"/>
            <a:ext cx="1258484" cy="78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oogle Shape;413;p23">
            <a:extLst>
              <a:ext uri="{FF2B5EF4-FFF2-40B4-BE49-F238E27FC236}">
                <a16:creationId xmlns:a16="http://schemas.microsoft.com/office/drawing/2014/main" id="{35B35961-1473-7447-CC27-8C0338B6060A}"/>
              </a:ext>
            </a:extLst>
          </p:cNvPr>
          <p:cNvSpPr txBox="1"/>
          <p:nvPr/>
        </p:nvSpPr>
        <p:spPr>
          <a:xfrm>
            <a:off x="-185761" y="2647720"/>
            <a:ext cx="427872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Low-temperature </a:t>
            </a:r>
            <a:r>
              <a:rPr lang="it-IT" sz="14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sensitization</a:t>
            </a: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4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4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affords</a:t>
            </a: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4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reaching</a:t>
            </a: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3.1 % PCE  (with scattering </a:t>
            </a:r>
            <a:r>
              <a:rPr lang="it-IT" sz="14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layer</a:t>
            </a:r>
            <a:r>
              <a:rPr lang="it-IT" sz="14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2" descr="Risultati immagini per CNRS">
            <a:extLst>
              <a:ext uri="{FF2B5EF4-FFF2-40B4-BE49-F238E27FC236}">
                <a16:creationId xmlns:a16="http://schemas.microsoft.com/office/drawing/2014/main" id="{3D945965-5797-29A3-A0DC-7325C704D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90" y="152848"/>
            <a:ext cx="970240" cy="97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8" descr="Fionnuala Grifoni - Laboratoire de Réactivité et Chimie des Solides">
            <a:extLst>
              <a:ext uri="{FF2B5EF4-FFF2-40B4-BE49-F238E27FC236}">
                <a16:creationId xmlns:a16="http://schemas.microsoft.com/office/drawing/2014/main" id="{62A22D9A-8D8C-1211-7915-FF8F2DC66A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6" t="6035" b="9714"/>
          <a:stretch/>
        </p:blipFill>
        <p:spPr bwMode="auto">
          <a:xfrm>
            <a:off x="317486" y="1273652"/>
            <a:ext cx="940648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0" descr="Dott. Nadia Barbero - Department of Chemistry - Università degli Studi di  Torino">
            <a:extLst>
              <a:ext uri="{FF2B5EF4-FFF2-40B4-BE49-F238E27FC236}">
                <a16:creationId xmlns:a16="http://schemas.microsoft.com/office/drawing/2014/main" id="{0CE3A84A-E4D8-C8D4-39F4-A5B40E8D5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875" y="1273652"/>
            <a:ext cx="1065622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101;p1" descr="Università di Torino Logo PNG Vector (SVG) Free Download">
            <a:extLst>
              <a:ext uri="{FF2B5EF4-FFF2-40B4-BE49-F238E27FC236}">
                <a16:creationId xmlns:a16="http://schemas.microsoft.com/office/drawing/2014/main" id="{39894E15-98C5-97E5-96BE-5850AFF68DE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r="58197"/>
          <a:stretch/>
        </p:blipFill>
        <p:spPr>
          <a:xfrm>
            <a:off x="1631652" y="134217"/>
            <a:ext cx="1097485" cy="988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phic 40">
            <a:extLst>
              <a:ext uri="{FF2B5EF4-FFF2-40B4-BE49-F238E27FC236}">
                <a16:creationId xmlns:a16="http://schemas.microsoft.com/office/drawing/2014/main" id="{ABC9DA3C-34E6-FEFE-92D9-91112BC36548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05087" y="-185976"/>
            <a:ext cx="3556721" cy="2791031"/>
          </a:xfrm>
          <a:prstGeom prst="rect">
            <a:avLst/>
          </a:prstGeom>
        </p:spPr>
      </p:pic>
      <p:grpSp>
        <p:nvGrpSpPr>
          <p:cNvPr id="6" name="Group 15">
            <a:extLst>
              <a:ext uri="{FF2B5EF4-FFF2-40B4-BE49-F238E27FC236}">
                <a16:creationId xmlns:a16="http://schemas.microsoft.com/office/drawing/2014/main" id="{FF163ED9-AFE9-80DF-1BA5-C19CA501A4EF}"/>
              </a:ext>
            </a:extLst>
          </p:cNvPr>
          <p:cNvGrpSpPr/>
          <p:nvPr/>
        </p:nvGrpSpPr>
        <p:grpSpPr>
          <a:xfrm>
            <a:off x="6271974" y="1006681"/>
            <a:ext cx="2849004" cy="2235199"/>
            <a:chOff x="702197" y="4335634"/>
            <a:chExt cx="2849004" cy="2235199"/>
          </a:xfrm>
        </p:grpSpPr>
        <p:grpSp>
          <p:nvGrpSpPr>
            <p:cNvPr id="11" name="Group 16">
              <a:extLst>
                <a:ext uri="{FF2B5EF4-FFF2-40B4-BE49-F238E27FC236}">
                  <a16:creationId xmlns:a16="http://schemas.microsoft.com/office/drawing/2014/main" id="{C0CE40BF-BA1E-5B02-2502-0CFC98944271}"/>
                </a:ext>
              </a:extLst>
            </p:cNvPr>
            <p:cNvGrpSpPr/>
            <p:nvPr/>
          </p:nvGrpSpPr>
          <p:grpSpPr>
            <a:xfrm>
              <a:off x="702197" y="5593680"/>
              <a:ext cx="2849004" cy="977153"/>
              <a:chOff x="798398" y="5826942"/>
              <a:chExt cx="2849004" cy="97715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32">
                    <a:extLst>
                      <a:ext uri="{FF2B5EF4-FFF2-40B4-BE49-F238E27FC236}">
                        <a16:creationId xmlns:a16="http://schemas.microsoft.com/office/drawing/2014/main" id="{36CB2A22-439B-2C1A-8FEC-03C008FD3BD3}"/>
                      </a:ext>
                    </a:extLst>
                  </p:cNvPr>
                  <p:cNvSpPr txBox="1"/>
                  <p:nvPr/>
                </p:nvSpPr>
                <p:spPr>
                  <a:xfrm>
                    <a:off x="798398" y="6065431"/>
                    <a:ext cx="2849004" cy="7386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50" b="1" dirty="0" err="1"/>
                      <a:t>Polysulfide</a:t>
                    </a:r>
                    <a:r>
                      <a:rPr lang="fr-FR" sz="1050" b="1" dirty="0"/>
                      <a:t> </a:t>
                    </a:r>
                    <a:r>
                      <a:rPr lang="fr-FR" sz="1050" b="1" dirty="0" err="1"/>
                      <a:t>with</a:t>
                    </a:r>
                    <a:r>
                      <a:rPr lang="fr-FR" sz="1050" b="1" dirty="0"/>
                      <a:t> </a:t>
                    </a:r>
                    <a14:m>
                      <m:oMath xmlns:m="http://schemas.openxmlformats.org/officeDocument/2006/math">
                        <m:r>
                          <a:rPr lang="fr-FR" sz="105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fr-FR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fr-FR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fr-FR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it-IT" sz="1050" b="1" dirty="0"/>
                      <a:t>have negligible </a:t>
                    </a:r>
                    <a:r>
                      <a:rPr lang="en-GB" sz="1050" b="1" dirty="0"/>
                      <a:t>absorbance</a:t>
                    </a:r>
                    <a:r>
                      <a:rPr lang="it-IT" sz="1050" b="1" dirty="0"/>
                      <a:t> in the Vis in ACN</a:t>
                    </a:r>
                  </a:p>
                  <a:p>
                    <a:pPr algn="ctr"/>
                    <a:endParaRPr lang="it-IT" sz="1050" b="1" dirty="0"/>
                  </a:p>
                  <a:p>
                    <a:pPr algn="ctr"/>
                    <a14:m>
                      <m:oMath xmlns:m="http://schemas.openxmlformats.org/officeDocument/2006/math">
                        <m:r>
                          <a:rPr lang="fr-FR" sz="105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fr-FR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fr-FR" sz="105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a14:m>
                    <a:r>
                      <a:rPr lang="en-GB" sz="1050" b="1" dirty="0"/>
                      <a:t> confirmed by MS</a:t>
                    </a:r>
                  </a:p>
                </p:txBody>
              </p:sp>
            </mc:Choice>
            <mc:Fallback xmlns="">
              <p:sp>
                <p:nvSpPr>
                  <p:cNvPr id="30" name="TextBox 32">
                    <a:extLst>
                      <a:ext uri="{FF2B5EF4-FFF2-40B4-BE49-F238E27FC236}">
                        <a16:creationId xmlns:a16="http://schemas.microsoft.com/office/drawing/2014/main" id="{36CB2A22-439B-2C1A-8FEC-03C008FD3B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8398" y="6065431"/>
                    <a:ext cx="2849004" cy="73866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4132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3">
                    <a:extLst>
                      <a:ext uri="{FF2B5EF4-FFF2-40B4-BE49-F238E27FC236}">
                        <a16:creationId xmlns:a16="http://schemas.microsoft.com/office/drawing/2014/main" id="{936F917B-B621-10DB-F1A6-2DBD6555C7F3}"/>
                      </a:ext>
                    </a:extLst>
                  </p:cNvPr>
                  <p:cNvSpPr txBox="1"/>
                  <p:nvPr/>
                </p:nvSpPr>
                <p:spPr>
                  <a:xfrm>
                    <a:off x="1822502" y="5826942"/>
                    <a:ext cx="623439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fr-FR" sz="1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≤4</m:t>
                          </m:r>
                        </m:oMath>
                      </m:oMathPara>
                    </a14:m>
                    <a:endParaRPr lang="fr-FR" sz="1200" dirty="0"/>
                  </a:p>
                </p:txBody>
              </p:sp>
            </mc:Choice>
            <mc:Fallback xmlns="">
              <p:sp>
                <p:nvSpPr>
                  <p:cNvPr id="31" name="TextBox 33">
                    <a:extLst>
                      <a:ext uri="{FF2B5EF4-FFF2-40B4-BE49-F238E27FC236}">
                        <a16:creationId xmlns:a16="http://schemas.microsoft.com/office/drawing/2014/main" id="{936F917B-B621-10DB-F1A6-2DBD6555C7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2502" y="5826942"/>
                    <a:ext cx="623439" cy="184666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5882" r="-5882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3" name="Picture 17">
              <a:extLst>
                <a:ext uri="{FF2B5EF4-FFF2-40B4-BE49-F238E27FC236}">
                  <a16:creationId xmlns:a16="http://schemas.microsoft.com/office/drawing/2014/main" id="{50962EBA-4D2C-7ADB-B6EE-59B35F8AA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84667" y="4335634"/>
              <a:ext cx="2484063" cy="1068147"/>
            </a:xfrm>
            <a:prstGeom prst="rect">
              <a:avLst/>
            </a:prstGeom>
          </p:spPr>
        </p:pic>
        <p:sp>
          <p:nvSpPr>
            <p:cNvPr id="15" name="Oval 18">
              <a:extLst>
                <a:ext uri="{FF2B5EF4-FFF2-40B4-BE49-F238E27FC236}">
                  <a16:creationId xmlns:a16="http://schemas.microsoft.com/office/drawing/2014/main" id="{AD99BF17-B1EB-35F9-CE57-A1CAE28BFF39}"/>
                </a:ext>
              </a:extLst>
            </p:cNvPr>
            <p:cNvSpPr/>
            <p:nvPr/>
          </p:nvSpPr>
          <p:spPr>
            <a:xfrm rot="18095010">
              <a:off x="2487084" y="4531370"/>
              <a:ext cx="378558" cy="6011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29020"/>
              </a:schemeClr>
            </a:solidFill>
            <a:ln>
              <a:solidFill>
                <a:srgbClr val="00CCFF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Oval 19">
              <a:extLst>
                <a:ext uri="{FF2B5EF4-FFF2-40B4-BE49-F238E27FC236}">
                  <a16:creationId xmlns:a16="http://schemas.microsoft.com/office/drawing/2014/main" id="{EBA49630-8291-A47F-4893-18D0FFBA64A6}"/>
                </a:ext>
              </a:extLst>
            </p:cNvPr>
            <p:cNvSpPr/>
            <p:nvPr/>
          </p:nvSpPr>
          <p:spPr>
            <a:xfrm>
              <a:off x="2951951" y="4681182"/>
              <a:ext cx="266131" cy="252484"/>
            </a:xfrm>
            <a:prstGeom prst="ellipse">
              <a:avLst/>
            </a:prstGeom>
            <a:solidFill>
              <a:srgbClr val="A9D18E">
                <a:alpha val="2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77D05F23-5184-0436-B0D2-C39F66EE7B25}"/>
                </a:ext>
              </a:extLst>
            </p:cNvPr>
            <p:cNvSpPr/>
            <p:nvPr/>
          </p:nvSpPr>
          <p:spPr>
            <a:xfrm>
              <a:off x="994477" y="4407203"/>
              <a:ext cx="1011298" cy="95391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27059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TextBox 29">
              <a:extLst>
                <a:ext uri="{FF2B5EF4-FFF2-40B4-BE49-F238E27FC236}">
                  <a16:creationId xmlns:a16="http://schemas.microsoft.com/office/drawing/2014/main" id="{65C816BA-ED5A-D0D6-76F6-E9F4F10CE1F6}"/>
                </a:ext>
              </a:extLst>
            </p:cNvPr>
            <p:cNvSpPr txBox="1"/>
            <p:nvPr/>
          </p:nvSpPr>
          <p:spPr>
            <a:xfrm>
              <a:off x="884667" y="4474205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chemeClr val="accent2">
                      <a:lumMod val="75000"/>
                    </a:schemeClr>
                  </a:solidFill>
                </a:rPr>
                <a:t>TMA</a:t>
              </a:r>
              <a:r>
                <a:rPr lang="fr-FR" sz="1000" b="1" baseline="30000" dirty="0">
                  <a:solidFill>
                    <a:schemeClr val="accent2">
                      <a:lumMod val="75000"/>
                    </a:schemeClr>
                  </a:solidFill>
                </a:rPr>
                <a:t>+</a:t>
              </a:r>
            </a:p>
          </p:txBody>
        </p:sp>
        <p:sp>
          <p:nvSpPr>
            <p:cNvPr id="26" name="TextBox 31">
              <a:extLst>
                <a:ext uri="{FF2B5EF4-FFF2-40B4-BE49-F238E27FC236}">
                  <a16:creationId xmlns:a16="http://schemas.microsoft.com/office/drawing/2014/main" id="{F88CF48B-EE65-C9B2-E62A-4F83BC42FE89}"/>
                </a:ext>
              </a:extLst>
            </p:cNvPr>
            <p:cNvSpPr txBox="1"/>
            <p:nvPr/>
          </p:nvSpPr>
          <p:spPr>
            <a:xfrm>
              <a:off x="2402875" y="4341110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err="1">
                  <a:solidFill>
                    <a:schemeClr val="tx2">
                      <a:lumMod val="75000"/>
                    </a:schemeClr>
                  </a:solidFill>
                </a:rPr>
                <a:t>Thiolate</a:t>
              </a:r>
              <a:endParaRPr lang="fr-FR" sz="1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32" name="Object 23">
            <a:extLst>
              <a:ext uri="{FF2B5EF4-FFF2-40B4-BE49-F238E27FC236}">
                <a16:creationId xmlns:a16="http://schemas.microsoft.com/office/drawing/2014/main" id="{2F2D9DDC-B3F1-7C89-3A24-2D362CFAE1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29147"/>
              </p:ext>
            </p:extLst>
          </p:nvPr>
        </p:nvGraphicFramePr>
        <p:xfrm>
          <a:off x="4208707" y="2964933"/>
          <a:ext cx="3844615" cy="2941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5" imgW="3920760" imgH="3000960" progId="Origin95.Graph">
                  <p:embed/>
                </p:oleObj>
              </mc:Choice>
              <mc:Fallback>
                <p:oleObj name="Graph" r:id="rId15" imgW="3920760" imgH="3000960" progId="Origin95.Graph">
                  <p:embed/>
                  <p:pic>
                    <p:nvPicPr>
                      <p:cNvPr id="32" name="Object 23">
                        <a:extLst>
                          <a:ext uri="{FF2B5EF4-FFF2-40B4-BE49-F238E27FC236}">
                            <a16:creationId xmlns:a16="http://schemas.microsoft.com/office/drawing/2014/main" id="{2F2D9DDC-B3F1-7C89-3A24-2D362CFAE1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08707" y="2964933"/>
                        <a:ext cx="3844615" cy="2941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Table 24">
            <a:extLst>
              <a:ext uri="{FF2B5EF4-FFF2-40B4-BE49-F238E27FC236}">
                <a16:creationId xmlns:a16="http://schemas.microsoft.com/office/drawing/2014/main" id="{363AC72E-3AB5-3C82-2B92-C833885CDD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068393"/>
              </p:ext>
            </p:extLst>
          </p:nvPr>
        </p:nvGraphicFramePr>
        <p:xfrm>
          <a:off x="4418840" y="5855006"/>
          <a:ext cx="3672000" cy="830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4400">
                  <a:extLst>
                    <a:ext uri="{9D8B030D-6E8A-4147-A177-3AD203B41FA5}">
                      <a16:colId xmlns:a16="http://schemas.microsoft.com/office/drawing/2014/main" val="3240372928"/>
                    </a:ext>
                  </a:extLst>
                </a:gridCol>
                <a:gridCol w="734400">
                  <a:extLst>
                    <a:ext uri="{9D8B030D-6E8A-4147-A177-3AD203B41FA5}">
                      <a16:colId xmlns:a16="http://schemas.microsoft.com/office/drawing/2014/main" val="1338739018"/>
                    </a:ext>
                  </a:extLst>
                </a:gridCol>
                <a:gridCol w="734400">
                  <a:extLst>
                    <a:ext uri="{9D8B030D-6E8A-4147-A177-3AD203B41FA5}">
                      <a16:colId xmlns:a16="http://schemas.microsoft.com/office/drawing/2014/main" val="2688841800"/>
                    </a:ext>
                  </a:extLst>
                </a:gridCol>
                <a:gridCol w="734400">
                  <a:extLst>
                    <a:ext uri="{9D8B030D-6E8A-4147-A177-3AD203B41FA5}">
                      <a16:colId xmlns:a16="http://schemas.microsoft.com/office/drawing/2014/main" val="3971107520"/>
                    </a:ext>
                  </a:extLst>
                </a:gridCol>
                <a:gridCol w="734400">
                  <a:extLst>
                    <a:ext uri="{9D8B030D-6E8A-4147-A177-3AD203B41FA5}">
                      <a16:colId xmlns:a16="http://schemas.microsoft.com/office/drawing/2014/main" val="322590640"/>
                    </a:ext>
                  </a:extLst>
                </a:gridCol>
              </a:tblGrid>
              <a:tr h="202500"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Electrolyte</a:t>
                      </a:r>
                      <a:endParaRPr lang="en-GB" sz="9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/>
                        <a:t>V</a:t>
                      </a:r>
                      <a:r>
                        <a:rPr lang="fr-FR" sz="900" b="1" baseline="-25000" dirty="0" err="1"/>
                        <a:t>oc</a:t>
                      </a:r>
                      <a:r>
                        <a:rPr lang="fr-FR" sz="900" b="1" baseline="-25000" dirty="0"/>
                        <a:t> </a:t>
                      </a:r>
                      <a:r>
                        <a:rPr lang="fr-FR" sz="900" b="1" dirty="0"/>
                        <a:t>(mV)</a:t>
                      </a:r>
                      <a:endParaRPr lang="en-GB" sz="9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 err="1"/>
                        <a:t>J</a:t>
                      </a:r>
                      <a:r>
                        <a:rPr lang="fr-FR" sz="900" b="1" baseline="-25000" dirty="0" err="1"/>
                        <a:t>sc</a:t>
                      </a:r>
                      <a:r>
                        <a:rPr lang="fr-FR" sz="900" b="1" dirty="0"/>
                        <a:t> (mA/cm²)</a:t>
                      </a:r>
                      <a:endParaRPr lang="en-GB" sz="9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Fill factor (%)</a:t>
                      </a:r>
                      <a:endParaRPr lang="en-GB" sz="9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1" dirty="0"/>
                        <a:t>PCE (%)</a:t>
                      </a:r>
                      <a:endParaRPr lang="en-GB" sz="9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46810333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r>
                        <a:rPr lang="fr-FR" sz="1000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ESI</a:t>
                      </a:r>
                      <a:endParaRPr lang="en-US" sz="9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11.2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5978524"/>
                  </a:ext>
                </a:extLst>
              </a:tr>
              <a:tr h="202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u="none" dirty="0">
                          <a:solidFill>
                            <a:schemeClr val="tx1"/>
                          </a:solidFill>
                        </a:rPr>
                        <a:t>402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</a:rPr>
                        <a:t>11.5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</a:rPr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381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1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8"/>
          <p:cNvSpPr txBox="1">
            <a:spLocks noGrp="1"/>
          </p:cNvSpPr>
          <p:nvPr>
            <p:ph type="title" idx="4294967295"/>
          </p:nvPr>
        </p:nvSpPr>
        <p:spPr>
          <a:xfrm>
            <a:off x="714375" y="-17803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C00000"/>
                </a:solidFill>
              </a:rPr>
              <a:t>Some </a:t>
            </a:r>
            <a:r>
              <a:rPr lang="it-IT" b="1" dirty="0" err="1">
                <a:solidFill>
                  <a:srgbClr val="C00000"/>
                </a:solidFill>
              </a:rPr>
              <a:t>conclusions</a:t>
            </a:r>
            <a:r>
              <a:rPr lang="it-IT" b="1" dirty="0">
                <a:solidFill>
                  <a:srgbClr val="C00000"/>
                </a:solidFill>
              </a:rPr>
              <a:t> and more </a:t>
            </a:r>
            <a:r>
              <a:rPr lang="it-IT" b="1" dirty="0" err="1">
                <a:solidFill>
                  <a:srgbClr val="C00000"/>
                </a:solidFill>
              </a:rPr>
              <a:t>perspectives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437" name="Google Shape;437;p38"/>
          <p:cNvSpPr txBox="1">
            <a:spLocks noGrp="1"/>
          </p:cNvSpPr>
          <p:nvPr>
            <p:ph type="body" idx="4294967295"/>
          </p:nvPr>
        </p:nvSpPr>
        <p:spPr>
          <a:xfrm>
            <a:off x="399975" y="1015671"/>
            <a:ext cx="11144400" cy="23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Demonstrated</a:t>
            </a:r>
            <a:r>
              <a:rPr lang="it-IT" sz="2000" b="1" dirty="0"/>
              <a:t> the </a:t>
            </a:r>
            <a:r>
              <a:rPr lang="it-IT" sz="2000" b="1" dirty="0" err="1"/>
              <a:t>feasbility</a:t>
            </a:r>
            <a:r>
              <a:rPr lang="it-IT" sz="2000" b="1" dirty="0"/>
              <a:t> of </a:t>
            </a:r>
            <a:r>
              <a:rPr lang="it-IT" sz="2000" b="1" dirty="0" err="1"/>
              <a:t>selective</a:t>
            </a:r>
            <a:r>
              <a:rPr lang="it-IT" sz="2000" b="1" dirty="0"/>
              <a:t> NIR-DSSC with high </a:t>
            </a:r>
            <a:r>
              <a:rPr lang="it-IT" sz="2000" b="1" dirty="0" err="1"/>
              <a:t>transparency</a:t>
            </a:r>
            <a:r>
              <a:rPr lang="it-IT" sz="2000" b="1" dirty="0"/>
              <a:t> and color </a:t>
            </a:r>
            <a:r>
              <a:rPr lang="it-IT" sz="2000" b="1" dirty="0" err="1"/>
              <a:t>neutrality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We</a:t>
            </a:r>
            <a:r>
              <a:rPr lang="it-IT" sz="2000" b="1" dirty="0"/>
              <a:t> </a:t>
            </a:r>
            <a:r>
              <a:rPr lang="it-IT" sz="2000" b="1" dirty="0" err="1"/>
              <a:t>need</a:t>
            </a:r>
            <a:r>
              <a:rPr lang="it-IT" sz="2000" b="1" dirty="0"/>
              <a:t> to do </a:t>
            </a:r>
            <a:r>
              <a:rPr lang="it-IT" sz="2000" b="1" dirty="0" err="1"/>
              <a:t>better</a:t>
            </a:r>
            <a:r>
              <a:rPr lang="it-IT" sz="2000" b="1" dirty="0"/>
              <a:t> to </a:t>
            </a:r>
            <a:r>
              <a:rPr lang="it-IT" sz="2000" b="1" dirty="0" err="1"/>
              <a:t>overcame</a:t>
            </a:r>
            <a:r>
              <a:rPr lang="it-IT" sz="2000" b="1" dirty="0"/>
              <a:t> </a:t>
            </a:r>
            <a:r>
              <a:rPr lang="it-IT" sz="2000" b="1" dirty="0" err="1"/>
              <a:t>aggregation</a:t>
            </a:r>
            <a:r>
              <a:rPr lang="it-IT" sz="2000" b="1" dirty="0"/>
              <a:t> </a:t>
            </a:r>
            <a:r>
              <a:rPr lang="it-IT" sz="2000" b="1" dirty="0" err="1"/>
              <a:t>as</a:t>
            </a:r>
            <a:r>
              <a:rPr lang="it-IT" sz="2000" b="1" dirty="0"/>
              <a:t> a </a:t>
            </a:r>
            <a:r>
              <a:rPr lang="it-IT" sz="2000" b="1" dirty="0" err="1"/>
              <a:t>limitation</a:t>
            </a:r>
            <a:r>
              <a:rPr lang="it-IT" sz="2000" b="1" dirty="0"/>
              <a:t> for </a:t>
            </a:r>
            <a:r>
              <a:rPr lang="it-IT" sz="2000" b="1" dirty="0" err="1"/>
              <a:t>both</a:t>
            </a:r>
            <a:r>
              <a:rPr lang="it-IT" sz="2000" b="1" dirty="0"/>
              <a:t> performances and </a:t>
            </a:r>
            <a:r>
              <a:rPr lang="it-IT" sz="2000" b="1" dirty="0" err="1"/>
              <a:t>aesthetics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it-IT" sz="2000" b="1" dirty="0" err="1"/>
              <a:t>Obtained</a:t>
            </a:r>
            <a:r>
              <a:rPr lang="it-IT" sz="2000" b="1" dirty="0"/>
              <a:t> AVT=80%, CRI=96 with </a:t>
            </a:r>
            <a:r>
              <a:rPr lang="it-IT" sz="2000" b="1" dirty="0" err="1"/>
              <a:t>promising</a:t>
            </a:r>
            <a:r>
              <a:rPr lang="it-IT" sz="2000" b="1" dirty="0"/>
              <a:t> </a:t>
            </a:r>
            <a:r>
              <a:rPr lang="it-IT" sz="2000" b="1" dirty="0" err="1"/>
              <a:t>thiolate-based</a:t>
            </a:r>
            <a:r>
              <a:rPr lang="it-IT" sz="2000" b="1" dirty="0"/>
              <a:t> </a:t>
            </a:r>
            <a:r>
              <a:rPr lang="it-IT" sz="2000" b="1" dirty="0" err="1"/>
              <a:t>electrolyte</a:t>
            </a:r>
            <a:r>
              <a:rPr lang="it-IT" sz="2000" b="1" dirty="0"/>
              <a:t>.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Optimized</a:t>
            </a:r>
            <a:r>
              <a:rPr lang="it-IT" sz="2000" b="1" dirty="0"/>
              <a:t> the </a:t>
            </a:r>
            <a:r>
              <a:rPr lang="it-IT" sz="2000" b="1" dirty="0" err="1"/>
              <a:t>thickness</a:t>
            </a:r>
            <a:r>
              <a:rPr lang="it-IT" sz="2000" b="1" dirty="0"/>
              <a:t> for the best Light </a:t>
            </a:r>
            <a:r>
              <a:rPr lang="it-IT" sz="2000" b="1" dirty="0" err="1"/>
              <a:t>Utilization</a:t>
            </a:r>
            <a:r>
              <a:rPr lang="it-IT" sz="2000" b="1" dirty="0"/>
              <a:t> </a:t>
            </a:r>
            <a:r>
              <a:rPr lang="it-IT" sz="2000" b="1" dirty="0" err="1"/>
              <a:t>Efficiency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/>
              <a:t>Technology </a:t>
            </a:r>
            <a:r>
              <a:rPr lang="it-IT" sz="2000" b="1" dirty="0" err="1"/>
              <a:t>completely</a:t>
            </a:r>
            <a:r>
              <a:rPr lang="it-IT" sz="2000" b="1" dirty="0"/>
              <a:t> non-intrusive with first </a:t>
            </a:r>
            <a:r>
              <a:rPr lang="it-IT" sz="2000" b="1" dirty="0" err="1"/>
              <a:t>modules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/>
              <a:t>Still a </a:t>
            </a:r>
            <a:r>
              <a:rPr lang="it-IT" sz="2000" b="1" dirty="0" err="1"/>
              <a:t>lot</a:t>
            </a:r>
            <a:r>
              <a:rPr lang="it-IT" sz="2000" b="1" dirty="0"/>
              <a:t> of work to do…</a:t>
            </a:r>
            <a:endParaRPr sz="2000" b="1" dirty="0"/>
          </a:p>
        </p:txBody>
      </p:sp>
      <p:sp>
        <p:nvSpPr>
          <p:cNvPr id="440" name="Google Shape;440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565DD1D-66B1-140A-EB2B-30BAD239F9D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310"/>
          <a:stretch/>
        </p:blipFill>
        <p:spPr bwMode="auto">
          <a:xfrm>
            <a:off x="4516797" y="3446230"/>
            <a:ext cx="3333750" cy="24857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92698FA-DEC0-DBDA-96BA-7B6250DB8D2E}"/>
              </a:ext>
            </a:extLst>
          </p:cNvPr>
          <p:cNvSpPr/>
          <p:nvPr/>
        </p:nvSpPr>
        <p:spPr>
          <a:xfrm>
            <a:off x="6514273" y="3448031"/>
            <a:ext cx="1336274" cy="248393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AEB6FB5-899D-2324-EB1B-EDB1BA5D4EE7}"/>
              </a:ext>
            </a:extLst>
          </p:cNvPr>
          <p:cNvSpPr/>
          <p:nvPr/>
        </p:nvSpPr>
        <p:spPr>
          <a:xfrm>
            <a:off x="4534554" y="3446230"/>
            <a:ext cx="967666" cy="24857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8">
            <a:extLst>
              <a:ext uri="{FF2B5EF4-FFF2-40B4-BE49-F238E27FC236}">
                <a16:creationId xmlns:a16="http://schemas.microsoft.com/office/drawing/2014/main" id="{CE16E3DE-510F-62AF-8CD5-32FE5C2E92B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6" r="55845" b="12124"/>
          <a:stretch/>
        </p:blipFill>
        <p:spPr>
          <a:xfrm>
            <a:off x="8103636" y="2262080"/>
            <a:ext cx="1395796" cy="1210321"/>
          </a:xfrm>
          <a:prstGeom prst="rect">
            <a:avLst/>
          </a:prstGeom>
        </p:spPr>
      </p:pic>
      <p:pic>
        <p:nvPicPr>
          <p:cNvPr id="6" name="Picture 28">
            <a:extLst>
              <a:ext uri="{FF2B5EF4-FFF2-40B4-BE49-F238E27FC236}">
                <a16:creationId xmlns:a16="http://schemas.microsoft.com/office/drawing/2014/main" id="{695797C3-F06F-E383-85D4-DF5189845BA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1" t="4966" r="9847" b="23490"/>
          <a:stretch/>
        </p:blipFill>
        <p:spPr>
          <a:xfrm>
            <a:off x="9975635" y="2262081"/>
            <a:ext cx="1378165" cy="1210320"/>
          </a:xfrm>
          <a:prstGeom prst="rect">
            <a:avLst/>
          </a:prstGeom>
        </p:spPr>
      </p:pic>
      <p:pic>
        <p:nvPicPr>
          <p:cNvPr id="7" name="Picture 29">
            <a:extLst>
              <a:ext uri="{FF2B5EF4-FFF2-40B4-BE49-F238E27FC236}">
                <a16:creationId xmlns:a16="http://schemas.microsoft.com/office/drawing/2014/main" id="{CF9637EE-0CAD-9056-10A4-541153E780F5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22"/>
          <a:stretch/>
        </p:blipFill>
        <p:spPr>
          <a:xfrm>
            <a:off x="8332342" y="4343939"/>
            <a:ext cx="2715845" cy="1782987"/>
          </a:xfrm>
          <a:prstGeom prst="rect">
            <a:avLst/>
          </a:prstGeom>
        </p:spPr>
      </p:pic>
      <p:sp>
        <p:nvSpPr>
          <p:cNvPr id="8" name="Flèche vers le bas 4">
            <a:extLst>
              <a:ext uri="{FF2B5EF4-FFF2-40B4-BE49-F238E27FC236}">
                <a16:creationId xmlns:a16="http://schemas.microsoft.com/office/drawing/2014/main" id="{5E5D2680-40F4-3FC3-681F-5A1AD36F5194}"/>
              </a:ext>
            </a:extLst>
          </p:cNvPr>
          <p:cNvSpPr/>
          <p:nvPr/>
        </p:nvSpPr>
        <p:spPr>
          <a:xfrm>
            <a:off x="9582687" y="3379362"/>
            <a:ext cx="276625" cy="545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3CED7446-A9D2-1383-0C7E-74AD99CE5C0D}"/>
              </a:ext>
            </a:extLst>
          </p:cNvPr>
          <p:cNvSpPr txBox="1"/>
          <p:nvPr/>
        </p:nvSpPr>
        <p:spPr>
          <a:xfrm>
            <a:off x="8205094" y="3963896"/>
            <a:ext cx="342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4T-tandem UV-PSC/NIR-DSSC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B382E7-D29D-09C5-3EDB-75A32BA7827D}"/>
              </a:ext>
            </a:extLst>
          </p:cNvPr>
          <p:cNvSpPr txBox="1"/>
          <p:nvPr/>
        </p:nvSpPr>
        <p:spPr>
          <a:xfrm>
            <a:off x="82910" y="6538900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Bonomo et al. </a:t>
            </a:r>
            <a:r>
              <a:rPr lang="fr-FR" sz="1200" dirty="0" err="1">
                <a:solidFill>
                  <a:srgbClr val="FF0000"/>
                </a:solidFill>
              </a:rPr>
              <a:t>Manuscript</a:t>
            </a:r>
            <a:r>
              <a:rPr lang="fr-FR" sz="1200" dirty="0">
                <a:solidFill>
                  <a:srgbClr val="FF0000"/>
                </a:solidFill>
              </a:rPr>
              <a:t> in </a:t>
            </a:r>
            <a:r>
              <a:rPr lang="fr-FR" sz="1200" dirty="0" err="1">
                <a:solidFill>
                  <a:srgbClr val="FF0000"/>
                </a:solidFill>
              </a:rPr>
              <a:t>preparation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15" name="Google Shape;134;p3">
            <a:extLst>
              <a:ext uri="{FF2B5EF4-FFF2-40B4-BE49-F238E27FC236}">
                <a16:creationId xmlns:a16="http://schemas.microsoft.com/office/drawing/2014/main" id="{E856E1AE-BC16-040A-E4D0-DB91031706D2}"/>
              </a:ext>
            </a:extLst>
          </p:cNvPr>
          <p:cNvPicPr preferRelativeResize="0"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953133" y="3652145"/>
            <a:ext cx="2430674" cy="7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350E06FA-C3CD-D232-A82B-698A758363B3}"/>
              </a:ext>
            </a:extLst>
          </p:cNvPr>
          <p:cNvSpPr/>
          <p:nvPr/>
        </p:nvSpPr>
        <p:spPr>
          <a:xfrm>
            <a:off x="1936722" y="4427370"/>
            <a:ext cx="501678" cy="109593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250162C-6112-8886-4088-2371C77A1A0B}"/>
              </a:ext>
            </a:extLst>
          </p:cNvPr>
          <p:cNvSpPr txBox="1"/>
          <p:nvPr/>
        </p:nvSpPr>
        <p:spPr>
          <a:xfrm>
            <a:off x="1346894" y="4667744"/>
            <a:ext cx="1749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New      </a:t>
            </a:r>
            <a:r>
              <a:rPr lang="it-IT" sz="2000" b="1" dirty="0" err="1">
                <a:solidFill>
                  <a:srgbClr val="FF0000"/>
                </a:solidFill>
              </a:rPr>
              <a:t>Dyes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0905920-2ACC-A833-8391-00FE5723BD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2" b="51280"/>
          <a:stretch/>
        </p:blipFill>
        <p:spPr>
          <a:xfrm>
            <a:off x="1143813" y="5235432"/>
            <a:ext cx="2195477" cy="1442187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B0E9EDCB-D612-BCDE-CB29-E0E4C40113EA}"/>
              </a:ext>
            </a:extLst>
          </p:cNvPr>
          <p:cNvSpPr/>
          <p:nvPr/>
        </p:nvSpPr>
        <p:spPr>
          <a:xfrm>
            <a:off x="4314826" y="3095625"/>
            <a:ext cx="3598236" cy="3031301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101C10B0-F151-CB7C-37B1-A45D92DC12C4}"/>
              </a:ext>
            </a:extLst>
          </p:cNvPr>
          <p:cNvSpPr/>
          <p:nvPr/>
        </p:nvSpPr>
        <p:spPr>
          <a:xfrm>
            <a:off x="7966869" y="2191696"/>
            <a:ext cx="3665303" cy="4164654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/>
      <p:bldP spid="17" grpId="0" animBg="1"/>
      <p:bldP spid="16" grpId="0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"/>
          <p:cNvSpPr/>
          <p:nvPr/>
        </p:nvSpPr>
        <p:spPr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27" name="Google Shape;227;p11"/>
          <p:cNvGraphicFramePr/>
          <p:nvPr>
            <p:extLst>
              <p:ext uri="{D42A27DB-BD31-4B8C-83A1-F6EECF244321}">
                <p14:modId xmlns:p14="http://schemas.microsoft.com/office/powerpoint/2010/main" val="1567915503"/>
              </p:ext>
            </p:extLst>
          </p:nvPr>
        </p:nvGraphicFramePr>
        <p:xfrm>
          <a:off x="426162" y="990144"/>
          <a:ext cx="6629400" cy="482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629400" imgH="4824412" progId="Origin50.Graph">
                  <p:embed/>
                </p:oleObj>
              </mc:Choice>
              <mc:Fallback>
                <p:oleObj r:id="rId3" imgW="6629400" imgH="4824412" progId="Origin50.Graph">
                  <p:embed/>
                  <p:pic>
                    <p:nvPicPr>
                      <p:cNvPr id="227" name="Google Shape;227;p11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 l="6911" t="9070" r="10487" b="4950"/>
                      <a:stretch/>
                    </p:blipFill>
                    <p:spPr>
                      <a:xfrm>
                        <a:off x="426162" y="990144"/>
                        <a:ext cx="6629400" cy="482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8" name="Google Shape;228;p11"/>
          <p:cNvSpPr txBox="1"/>
          <p:nvPr/>
        </p:nvSpPr>
        <p:spPr>
          <a:xfrm>
            <a:off x="2335010" y="6078525"/>
            <a:ext cx="3343275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λ</a:t>
            </a:r>
            <a:r>
              <a:rPr lang="it-IT" sz="2400" b="1" i="0" u="none" strike="noStrike" cap="none" baseline="-25000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max</a:t>
            </a:r>
            <a:r>
              <a:rPr lang="it-IT" sz="24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from 643 to 827 nm 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>
                <a:solidFill>
                  <a:srgbClr val="888888"/>
                </a:solidFill>
              </a:rPr>
              <a:t>14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232" name="Google Shape;232;p11"/>
          <p:cNvSpPr/>
          <p:nvPr/>
        </p:nvSpPr>
        <p:spPr>
          <a:xfrm>
            <a:off x="4440801" y="990144"/>
            <a:ext cx="57150" cy="4244305"/>
          </a:xfrm>
          <a:prstGeom prst="rect">
            <a:avLst/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1"/>
          <p:cNvSpPr/>
          <p:nvPr/>
        </p:nvSpPr>
        <p:spPr>
          <a:xfrm>
            <a:off x="2481107" y="1000321"/>
            <a:ext cx="57150" cy="4244305"/>
          </a:xfrm>
          <a:prstGeom prst="rect">
            <a:avLst/>
          </a:prstGeom>
          <a:solidFill>
            <a:srgbClr val="C0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4" name="Google Shape;234;p11"/>
          <p:cNvPicPr preferRelativeResize="0"/>
          <p:nvPr/>
        </p:nvPicPr>
        <p:blipFill rotWithShape="1">
          <a:blip r:embed="rId5">
            <a:alphaModFix/>
          </a:blip>
          <a:srcRect l="47726"/>
          <a:stretch/>
        </p:blipFill>
        <p:spPr>
          <a:xfrm>
            <a:off x="7073845" y="1559112"/>
            <a:ext cx="4480738" cy="312672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8FD3641-C040-8347-1241-6D4FFB06FDCE}"/>
              </a:ext>
            </a:extLst>
          </p:cNvPr>
          <p:cNvSpPr txBox="1"/>
          <p:nvPr/>
        </p:nvSpPr>
        <p:spPr>
          <a:xfrm>
            <a:off x="2031747" y="0"/>
            <a:ext cx="75093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1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Far-Red / NIR </a:t>
            </a:r>
            <a:r>
              <a:rPr lang="it-IT" sz="4000" b="1" i="1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polymethine</a:t>
            </a:r>
            <a:r>
              <a:rPr lang="it-IT" sz="4000" b="1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4000" b="1" i="1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endParaRPr lang="it-IT" sz="18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animBg="1"/>
      <p:bldP spid="2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2" descr="Immagine che contiene mappa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10485" y="184943"/>
            <a:ext cx="3708131" cy="260463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2"/>
          <p:cNvSpPr/>
          <p:nvPr/>
        </p:nvSpPr>
        <p:spPr>
          <a:xfrm>
            <a:off x="1100962" y="-49368"/>
            <a:ext cx="577215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2800" b="1" i="1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Evolution</a:t>
            </a:r>
            <a:r>
              <a:rPr lang="it-IT" sz="2800" b="1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it-IT" sz="2800" b="1" i="1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Polymethine</a:t>
            </a:r>
            <a:r>
              <a:rPr lang="it-IT" sz="2800" b="1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800" b="1" i="1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r>
              <a:rPr lang="it-IT" sz="2800" b="1" i="1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 b="1" i="1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41" name="Google Shape;241;p12"/>
          <p:cNvGraphicFramePr/>
          <p:nvPr/>
        </p:nvGraphicFramePr>
        <p:xfrm>
          <a:off x="329853" y="2559363"/>
          <a:ext cx="4867385" cy="1636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867385" imgH="1636666" progId="ChemDraw.Document.6.0">
                  <p:embed/>
                </p:oleObj>
              </mc:Choice>
              <mc:Fallback>
                <p:oleObj r:id="rId4" imgW="4867385" imgH="1636666" progId="ChemDraw.Document.6.0">
                  <p:embed/>
                  <p:pic>
                    <p:nvPicPr>
                      <p:cNvPr id="241" name="Google Shape;241;p12"/>
                      <p:cNvPicPr preferRelativeResize="0"/>
                      <p:nvPr/>
                    </p:nvPicPr>
                    <p:blipFill rotWithShape="1">
                      <a:blip r:embed="rId5">
                        <a:alphaModFix/>
                      </a:blip>
                      <a:srcRect/>
                      <a:stretch/>
                    </p:blipFill>
                    <p:spPr>
                      <a:xfrm>
                        <a:off x="329853" y="2559363"/>
                        <a:ext cx="4867385" cy="16366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" name="Google Shape;242;p12"/>
          <p:cNvSpPr txBox="1"/>
          <p:nvPr/>
        </p:nvSpPr>
        <p:spPr>
          <a:xfrm>
            <a:off x="1096876" y="521346"/>
            <a:ext cx="4847737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synthesized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compounds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chemical-physical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properties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selected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3" name="Google Shape;243;p12"/>
          <p:cNvCxnSpPr/>
          <p:nvPr/>
        </p:nvCxnSpPr>
        <p:spPr>
          <a:xfrm flipH="1">
            <a:off x="3083569" y="1377351"/>
            <a:ext cx="1149891" cy="501619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4" name="Google Shape;244;p12"/>
          <p:cNvSpPr/>
          <p:nvPr/>
        </p:nvSpPr>
        <p:spPr>
          <a:xfrm>
            <a:off x="14988826" y="3180029"/>
            <a:ext cx="7745835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2"/>
          <p:cNvSpPr/>
          <p:nvPr/>
        </p:nvSpPr>
        <p:spPr>
          <a:xfrm>
            <a:off x="4389132" y="4298637"/>
            <a:ext cx="8776644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6" name="Google Shape;246;p12"/>
          <p:cNvCxnSpPr/>
          <p:nvPr/>
        </p:nvCxnSpPr>
        <p:spPr>
          <a:xfrm rot="10800000" flipH="1">
            <a:off x="5457075" y="484504"/>
            <a:ext cx="822472" cy="17935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7" name="Google Shape;247;p12"/>
          <p:cNvSpPr txBox="1"/>
          <p:nvPr/>
        </p:nvSpPr>
        <p:spPr>
          <a:xfrm>
            <a:off x="652274" y="1886729"/>
            <a:ext cx="370813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substitutions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the linker chain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benzo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it-IT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]indole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moieties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12"/>
          <p:cNvSpPr txBox="1"/>
          <p:nvPr/>
        </p:nvSpPr>
        <p:spPr>
          <a:xfrm>
            <a:off x="214047" y="4549363"/>
            <a:ext cx="324762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from C2 to C8 </a:t>
            </a: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alkyl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chains</a:t>
            </a:r>
            <a:r>
              <a:rPr lang="it-IT" dirty="0">
                <a:ea typeface="Calibri"/>
              </a:rPr>
              <a:t> 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eventually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synthetic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strategies for C16 </a:t>
            </a:r>
            <a:r>
              <a:rPr lang="it-IT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alkyl</a:t>
            </a:r>
            <a:r>
              <a:rPr lang="it-IT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chains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2"/>
          <p:cNvSpPr txBox="1"/>
          <p:nvPr/>
        </p:nvSpPr>
        <p:spPr>
          <a:xfrm>
            <a:off x="6030750" y="2646492"/>
            <a:ext cx="538987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cyanine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carboxylate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groups (C2-8-16) and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–COOH (C2-C8)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anchoring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group in the linker chain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between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benzo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</a:t>
            </a:r>
            <a:r>
              <a:rPr lang="it-IT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]indole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moieties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it-IT" sz="1800" b="1" i="1" u="none" strike="noStrike" cap="none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VG40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serie)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2"/>
          <p:cNvSpPr/>
          <p:nvPr/>
        </p:nvSpPr>
        <p:spPr>
          <a:xfrm>
            <a:off x="7392938" y="3770839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1" name="Google Shape;251;p12"/>
          <p:cNvGraphicFramePr/>
          <p:nvPr/>
        </p:nvGraphicFramePr>
        <p:xfrm>
          <a:off x="6910482" y="3896816"/>
          <a:ext cx="2745928" cy="1728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745928" imgH="1728786" progId="ChemDraw.Document.6.0">
                  <p:embed/>
                </p:oleObj>
              </mc:Choice>
              <mc:Fallback>
                <p:oleObj r:id="rId6" imgW="2745928" imgH="1728786" progId="ChemDraw.Document.6.0">
                  <p:embed/>
                  <p:pic>
                    <p:nvPicPr>
                      <p:cNvPr id="251" name="Google Shape;251;p12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6910482" y="3896816"/>
                        <a:ext cx="2745928" cy="1728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2" name="Google Shape;252;p12"/>
          <p:cNvSpPr/>
          <p:nvPr/>
        </p:nvSpPr>
        <p:spPr>
          <a:xfrm>
            <a:off x="8562986" y="4811984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53" name="Google Shape;253;p12"/>
          <p:cNvGraphicFramePr/>
          <p:nvPr/>
        </p:nvGraphicFramePr>
        <p:xfrm>
          <a:off x="9322882" y="4631219"/>
          <a:ext cx="2762838" cy="1942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2762838" imgH="1942369" progId="ChemDraw.Document.6.0">
                  <p:embed/>
                </p:oleObj>
              </mc:Choice>
              <mc:Fallback>
                <p:oleObj r:id="rId8" imgW="2762838" imgH="1942369" progId="ChemDraw.Document.6.0">
                  <p:embed/>
                  <p:pic>
                    <p:nvPicPr>
                      <p:cNvPr id="253" name="Google Shape;253;p12"/>
                      <p:cNvPicPr preferRelativeResize="0"/>
                      <p:nvPr/>
                    </p:nvPicPr>
                    <p:blipFill rotWithShape="1">
                      <a:blip r:embed="rId9">
                        <a:alphaModFix/>
                      </a:blip>
                      <a:srcRect/>
                      <a:stretch/>
                    </p:blipFill>
                    <p:spPr>
                      <a:xfrm>
                        <a:off x="9322882" y="4631219"/>
                        <a:ext cx="2762838" cy="19423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4" name="Google Shape;254;p12"/>
          <p:cNvCxnSpPr/>
          <p:nvPr/>
        </p:nvCxnSpPr>
        <p:spPr>
          <a:xfrm>
            <a:off x="5672007" y="2373143"/>
            <a:ext cx="0" cy="1971213"/>
          </a:xfrm>
          <a:prstGeom prst="straightConnector1">
            <a:avLst/>
          </a:prstGeom>
          <a:noFill/>
          <a:ln w="31750" cap="flat" cmpd="sng">
            <a:solidFill>
              <a:srgbClr val="0070C0"/>
            </a:solidFill>
            <a:prstDash val="dash"/>
            <a:miter lim="800000"/>
            <a:headEnd type="none" w="sm" len="sm"/>
            <a:tailEnd type="none" w="sm" len="sm"/>
          </a:ln>
        </p:spPr>
      </p:cxnSp>
      <p:graphicFrame>
        <p:nvGraphicFramePr>
          <p:cNvPr id="255" name="Google Shape;255;p12"/>
          <p:cNvGraphicFramePr/>
          <p:nvPr/>
        </p:nvGraphicFramePr>
        <p:xfrm>
          <a:off x="3070761" y="3847954"/>
          <a:ext cx="4231550" cy="3025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4231550" imgH="3025107" progId="Origin50.Graph">
                  <p:embed/>
                </p:oleObj>
              </mc:Choice>
              <mc:Fallback>
                <p:oleObj r:id="rId10" imgW="4231550" imgH="3025107" progId="Origin50.Graph">
                  <p:embed/>
                  <p:pic>
                    <p:nvPicPr>
                      <p:cNvPr id="255" name="Google Shape;255;p12"/>
                      <p:cNvPicPr preferRelativeResize="0"/>
                      <p:nvPr/>
                    </p:nvPicPr>
                    <p:blipFill rotWithShape="1">
                      <a:blip r:embed="rId11">
                        <a:alphaModFix/>
                      </a:blip>
                      <a:srcRect/>
                      <a:stretch/>
                    </p:blipFill>
                    <p:spPr>
                      <a:xfrm>
                        <a:off x="3070761" y="3847954"/>
                        <a:ext cx="4231550" cy="3025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" name="Google Shape;256;p12"/>
          <p:cNvGraphicFramePr/>
          <p:nvPr/>
        </p:nvGraphicFramePr>
        <p:xfrm>
          <a:off x="5692775" y="228600"/>
          <a:ext cx="3630613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2" imgW="3630613" imgH="2232025" progId="ChemDraw.Document.6.0">
                  <p:embed/>
                </p:oleObj>
              </mc:Choice>
              <mc:Fallback>
                <p:oleObj r:id="rId12" imgW="3630613" imgH="2232025" progId="ChemDraw.Document.6.0">
                  <p:embed/>
                  <p:pic>
                    <p:nvPicPr>
                      <p:cNvPr id="256" name="Google Shape;256;p12"/>
                      <p:cNvPicPr preferRelativeResize="0"/>
                      <p:nvPr/>
                    </p:nvPicPr>
                    <p:blipFill rotWithShape="1">
                      <a:blip r:embed="rId13">
                        <a:alphaModFix/>
                      </a:blip>
                      <a:srcRect/>
                      <a:stretch/>
                    </p:blipFill>
                    <p:spPr>
                      <a:xfrm>
                        <a:off x="5692775" y="228600"/>
                        <a:ext cx="3630613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7" name="Google Shape;257;p12"/>
          <p:cNvCxnSpPr/>
          <p:nvPr/>
        </p:nvCxnSpPr>
        <p:spPr>
          <a:xfrm>
            <a:off x="4898382" y="1527631"/>
            <a:ext cx="1341996" cy="958567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58" name="Google Shape;258;p12"/>
          <p:cNvSpPr txBox="1"/>
          <p:nvPr/>
        </p:nvSpPr>
        <p:spPr>
          <a:xfrm>
            <a:off x="316505" y="6419699"/>
            <a:ext cx="163942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1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Unpublished</a:t>
            </a:r>
            <a:r>
              <a:rPr lang="it-IT" sz="1400" b="0" i="1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400" b="0" i="1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 sz="1400" b="0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>
                <a:solidFill>
                  <a:srgbClr val="888888"/>
                </a:solidFill>
              </a:rPr>
              <a:t>15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2" name="Picture 40" descr="Dott. Nadia Barbero - Department of Chemistry - Università degli Studi di  Torino">
            <a:extLst>
              <a:ext uri="{FF2B5EF4-FFF2-40B4-BE49-F238E27FC236}">
                <a16:creationId xmlns:a16="http://schemas.microsoft.com/office/drawing/2014/main" id="{E1D36669-85A2-37B2-9DE0-BF3FFDFF0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"/>
            <a:ext cx="1065622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4"/>
          <p:cNvSpPr/>
          <p:nvPr/>
        </p:nvSpPr>
        <p:spPr>
          <a:xfrm>
            <a:off x="503583" y="649356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4"/>
          <p:cNvSpPr/>
          <p:nvPr/>
        </p:nvSpPr>
        <p:spPr>
          <a:xfrm rot="10800000" flipH="1">
            <a:off x="1971099" y="2087417"/>
            <a:ext cx="14580464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4"/>
          <p:cNvSpPr txBox="1"/>
          <p:nvPr/>
        </p:nvSpPr>
        <p:spPr>
          <a:xfrm>
            <a:off x="10979267" y="6557050"/>
            <a:ext cx="990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fld id="{00000000-1234-1234-1234-123412341234}" type="slidenum">
              <a:rPr lang="it-IT"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2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4"/>
          <p:cNvSpPr/>
          <p:nvPr/>
        </p:nvSpPr>
        <p:spPr>
          <a:xfrm>
            <a:off x="6450496" y="5913783"/>
            <a:ext cx="417443" cy="21499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91" name="Google Shape;291;p14"/>
          <p:cNvGraphicFramePr/>
          <p:nvPr>
            <p:extLst>
              <p:ext uri="{D42A27DB-BD31-4B8C-83A1-F6EECF244321}">
                <p14:modId xmlns:p14="http://schemas.microsoft.com/office/powerpoint/2010/main" val="3921707390"/>
              </p:ext>
            </p:extLst>
          </p:nvPr>
        </p:nvGraphicFramePr>
        <p:xfrm>
          <a:off x="171352" y="265495"/>
          <a:ext cx="11863350" cy="1582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78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4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8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6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5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 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E</a:t>
                      </a:r>
                      <a:r>
                        <a:rPr lang="it-IT" sz="2000" u="none" strike="noStrike" cap="none" baseline="-25000" dirty="0"/>
                        <a:t>1/2</a:t>
                      </a:r>
                      <a:r>
                        <a:rPr lang="it-IT" sz="2000" u="none" strike="noStrike" cap="none" dirty="0"/>
                        <a:t>/ V vs Ag/</a:t>
                      </a:r>
                      <a:r>
                        <a:rPr lang="it-IT" sz="2000" u="none" strike="noStrike" cap="none" dirty="0" err="1"/>
                        <a:t>AgCl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E</a:t>
                      </a:r>
                      <a:r>
                        <a:rPr lang="it-IT" sz="2000" u="none" strike="noStrike" cap="none" baseline="-25000"/>
                        <a:t>1/2</a:t>
                      </a:r>
                      <a:r>
                        <a:rPr lang="it-IT" sz="2000" u="none" strike="noStrike" cap="none"/>
                        <a:t>/ V vs Fc/Fc+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HOMO / eV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E</a:t>
                      </a:r>
                      <a:r>
                        <a:rPr lang="it-IT" sz="2000" u="none" strike="noStrike" cap="none" baseline="-25000"/>
                        <a:t>0/0</a:t>
                      </a:r>
                      <a:r>
                        <a:rPr lang="it-IT" sz="2000" u="none" strike="noStrike" cap="none"/>
                        <a:t> / eV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LUMO / eV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VG20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0.660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0.150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-5.25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1.30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- 3.95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VG30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0.840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0.330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-5.43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1.55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- 3.88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VG39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>
                          <a:sym typeface="Calibri"/>
                        </a:rPr>
                        <a:t>0.696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>
                          <a:sym typeface="Calibri"/>
                        </a:rPr>
                        <a:t>0.186</a:t>
                      </a:r>
                      <a:endParaRPr sz="1400" u="none" strike="noStrike" cap="none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>
                          <a:sym typeface="Calibri"/>
                        </a:rPr>
                        <a:t>-5.29</a:t>
                      </a:r>
                      <a:endParaRPr sz="1400" u="none" strike="noStrike" cap="none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>
                          <a:sym typeface="Calibri"/>
                        </a:rPr>
                        <a:t>1,60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>
                          <a:sym typeface="Calibri"/>
                        </a:rPr>
                        <a:t>-3.69</a:t>
                      </a:r>
                      <a:endParaRPr sz="1400" u="none" strike="noStrike" cap="none" dirty="0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3" name="Google Shape;293;p14"/>
          <p:cNvGraphicFramePr/>
          <p:nvPr/>
        </p:nvGraphicFramePr>
        <p:xfrm>
          <a:off x="77785" y="2298029"/>
          <a:ext cx="5598512" cy="3910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598512" imgH="3910615" progId="Origin50.Graph">
                  <p:embed/>
                </p:oleObj>
              </mc:Choice>
              <mc:Fallback>
                <p:oleObj r:id="rId3" imgW="5598512" imgH="3910615" progId="Origin50.Graph">
                  <p:embed/>
                  <p:pic>
                    <p:nvPicPr>
                      <p:cNvPr id="293" name="Google Shape;293;p14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/>
                    </p:blipFill>
                    <p:spPr>
                      <a:xfrm>
                        <a:off x="77785" y="2298029"/>
                        <a:ext cx="5598512" cy="39106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" name="Google Shape;294;p14"/>
          <p:cNvSpPr/>
          <p:nvPr/>
        </p:nvSpPr>
        <p:spPr>
          <a:xfrm>
            <a:off x="1461055" y="4547974"/>
            <a:ext cx="1826592" cy="1250515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14"/>
          <p:cNvSpPr/>
          <p:nvPr/>
        </p:nvSpPr>
        <p:spPr>
          <a:xfrm rot="10800000">
            <a:off x="7580244" y="4123280"/>
            <a:ext cx="102704" cy="64044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6" name="Google Shape;296;p14"/>
          <p:cNvGrpSpPr/>
          <p:nvPr/>
        </p:nvGrpSpPr>
        <p:grpSpPr>
          <a:xfrm>
            <a:off x="5391748" y="2541172"/>
            <a:ext cx="6578119" cy="3424327"/>
            <a:chOff x="6034044" y="3502767"/>
            <a:chExt cx="6030264" cy="3042821"/>
          </a:xfrm>
        </p:grpSpPr>
        <p:pic>
          <p:nvPicPr>
            <p:cNvPr id="297" name="Google Shape;297;p1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034044" y="3502767"/>
              <a:ext cx="6030264" cy="304282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98" name="Google Shape;298;p14"/>
            <p:cNvCxnSpPr/>
            <p:nvPr/>
          </p:nvCxnSpPr>
          <p:spPr>
            <a:xfrm>
              <a:off x="8275076" y="4866722"/>
              <a:ext cx="0" cy="754926"/>
            </a:xfrm>
            <a:prstGeom prst="straightConnector1">
              <a:avLst/>
            </a:prstGeom>
            <a:noFill/>
            <a:ln w="38100" cap="flat" cmpd="sng">
              <a:solidFill>
                <a:srgbClr val="92D050"/>
              </a:solidFill>
              <a:prstDash val="solid"/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299" name="Google Shape;299;p14"/>
            <p:cNvCxnSpPr/>
            <p:nvPr/>
          </p:nvCxnSpPr>
          <p:spPr>
            <a:xfrm>
              <a:off x="9479880" y="4767309"/>
              <a:ext cx="0" cy="1090448"/>
            </a:xfrm>
            <a:prstGeom prst="straightConnector1">
              <a:avLst/>
            </a:prstGeom>
            <a:noFill/>
            <a:ln w="38100" cap="flat" cmpd="sng">
              <a:solidFill>
                <a:srgbClr val="00B050"/>
              </a:solidFill>
              <a:prstDash val="solid"/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300" name="Google Shape;300;p14"/>
            <p:cNvCxnSpPr/>
            <p:nvPr/>
          </p:nvCxnSpPr>
          <p:spPr>
            <a:xfrm>
              <a:off x="10920803" y="4597421"/>
              <a:ext cx="0" cy="1024227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miter lim="800000"/>
              <a:headEnd type="triangle" w="med" len="med"/>
              <a:tailEnd type="triangle" w="med" len="med"/>
            </a:ln>
          </p:spPr>
        </p:cxnSp>
        <p:sp>
          <p:nvSpPr>
            <p:cNvPr id="301" name="Google Shape;301;p14"/>
            <p:cNvSpPr txBox="1"/>
            <p:nvPr/>
          </p:nvSpPr>
          <p:spPr>
            <a:xfrm>
              <a:off x="11471792" y="4238385"/>
              <a:ext cx="51804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it-IT" sz="1200" b="1" i="0" u="none" strike="noStrike" cap="none">
                  <a:solidFill>
                    <a:schemeClr val="accent4"/>
                  </a:solidFill>
                  <a:latin typeface="Calibri"/>
                  <a:ea typeface="Calibri"/>
                  <a:cs typeface="Calibri"/>
                  <a:sym typeface="Calibri"/>
                </a:rPr>
                <a:t>I</a:t>
              </a:r>
              <a:r>
                <a:rPr lang="it-IT" sz="1200" b="1" i="0" u="none" strike="noStrike" cap="none" baseline="30000">
                  <a:solidFill>
                    <a:schemeClr val="accent4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r>
                <a:rPr lang="it-IT" sz="1200" b="1" i="0" u="none" strike="noStrike" cap="none">
                  <a:solidFill>
                    <a:schemeClr val="accent4"/>
                  </a:solidFill>
                  <a:latin typeface="Calibri"/>
                  <a:ea typeface="Calibri"/>
                  <a:cs typeface="Calibri"/>
                  <a:sym typeface="Calibri"/>
                </a:rPr>
                <a:t> / I</a:t>
              </a:r>
              <a:r>
                <a:rPr lang="it-IT" sz="1200" b="1" i="0" u="none" strike="noStrike" cap="none" baseline="-25000">
                  <a:solidFill>
                    <a:schemeClr val="accent4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r>
                <a:rPr lang="it-IT" sz="1200" b="1" i="0" u="none" strike="noStrike" cap="none" baseline="30000">
                  <a:solidFill>
                    <a:schemeClr val="accent4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4"/>
            <p:cNvSpPr txBox="1"/>
            <p:nvPr/>
          </p:nvSpPr>
          <p:spPr>
            <a:xfrm>
              <a:off x="7492765" y="5081700"/>
              <a:ext cx="3428033" cy="2539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it-IT" sz="105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BG = 1,30                          BG = 1,55                            BG = 1,60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4"/>
            <p:cNvSpPr txBox="1"/>
            <p:nvPr/>
          </p:nvSpPr>
          <p:spPr>
            <a:xfrm>
              <a:off x="7952541" y="3778637"/>
              <a:ext cx="3370351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it-IT" sz="1200" b="1" i="0" u="none" strike="noStrike" cap="none">
                  <a:solidFill>
                    <a:srgbClr val="92D050"/>
                  </a:solidFill>
                  <a:latin typeface="Calibri"/>
                  <a:ea typeface="Calibri"/>
                  <a:cs typeface="Calibri"/>
                  <a:sym typeface="Calibri"/>
                </a:rPr>
                <a:t>VG20  </a:t>
              </a:r>
              <a:r>
                <a:rPr lang="it-IT" sz="1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</a:t>
              </a:r>
              <a:r>
                <a:rPr lang="it-IT" sz="1200" b="1" i="0" u="none" strike="noStrike" cap="none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VG30</a:t>
              </a:r>
              <a:r>
                <a:rPr lang="it-IT" sz="12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             </a:t>
              </a:r>
              <a:r>
                <a:rPr lang="it-IT" sz="1200" b="1" i="0" u="none" strike="noStrike" cap="none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VG39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4"/>
            <p:cNvSpPr txBox="1"/>
            <p:nvPr/>
          </p:nvSpPr>
          <p:spPr>
            <a:xfrm>
              <a:off x="10554368" y="6105927"/>
              <a:ext cx="768523" cy="26161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it-IT" sz="1050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+ 0.89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4"/>
            <p:cNvSpPr/>
            <p:nvPr/>
          </p:nvSpPr>
          <p:spPr>
            <a:xfrm>
              <a:off x="10524032" y="4199570"/>
              <a:ext cx="905091" cy="25391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it-IT" sz="1050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- 0.71</a:t>
              </a: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"/>
          <p:cNvSpPr/>
          <p:nvPr/>
        </p:nvSpPr>
        <p:spPr>
          <a:xfrm>
            <a:off x="503583" y="649356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3"/>
          <p:cNvSpPr/>
          <p:nvPr/>
        </p:nvSpPr>
        <p:spPr>
          <a:xfrm rot="10800000" flipH="1">
            <a:off x="1955928" y="2117015"/>
            <a:ext cx="14580464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3"/>
          <p:cNvSpPr txBox="1"/>
          <p:nvPr/>
        </p:nvSpPr>
        <p:spPr>
          <a:xfrm>
            <a:off x="10979267" y="6557050"/>
            <a:ext cx="990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fld id="{00000000-1234-1234-1234-123412341234}" type="slidenum">
              <a:rPr lang="it-IT"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2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3"/>
          <p:cNvSpPr/>
          <p:nvPr/>
        </p:nvSpPr>
        <p:spPr>
          <a:xfrm>
            <a:off x="329469" y="6540061"/>
            <a:ext cx="20848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Unpublished results</a:t>
            </a:r>
            <a:endParaRPr sz="18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71" name="Google Shape;271;p13"/>
          <p:cNvGraphicFramePr/>
          <p:nvPr>
            <p:extLst>
              <p:ext uri="{D42A27DB-BD31-4B8C-83A1-F6EECF244321}">
                <p14:modId xmlns:p14="http://schemas.microsoft.com/office/powerpoint/2010/main" val="3361382725"/>
              </p:ext>
            </p:extLst>
          </p:nvPr>
        </p:nvGraphicFramePr>
        <p:xfrm>
          <a:off x="-23537" y="1785226"/>
          <a:ext cx="6317389" cy="4423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317389" imgH="4423418" progId="Origin50.Graph">
                  <p:embed/>
                </p:oleObj>
              </mc:Choice>
              <mc:Fallback>
                <p:oleObj r:id="rId3" imgW="6317389" imgH="4423418" progId="Origin50.Graph">
                  <p:embed/>
                  <p:pic>
                    <p:nvPicPr>
                      <p:cNvPr id="271" name="Google Shape;271;p13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/>
                    </p:blipFill>
                    <p:spPr>
                      <a:xfrm>
                        <a:off x="-23537" y="1785226"/>
                        <a:ext cx="6317389" cy="44234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" name="Google Shape;272;p13"/>
          <p:cNvGraphicFramePr/>
          <p:nvPr>
            <p:extLst>
              <p:ext uri="{D42A27DB-BD31-4B8C-83A1-F6EECF244321}">
                <p14:modId xmlns:p14="http://schemas.microsoft.com/office/powerpoint/2010/main" val="4212106140"/>
              </p:ext>
            </p:extLst>
          </p:nvPr>
        </p:nvGraphicFramePr>
        <p:xfrm>
          <a:off x="1087842" y="205946"/>
          <a:ext cx="10334866" cy="15824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55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9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9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5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7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5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9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 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E</a:t>
                      </a:r>
                      <a:r>
                        <a:rPr lang="it-IT" sz="2000" u="none" strike="noStrike" cap="none" baseline="-25000" dirty="0"/>
                        <a:t>1/2</a:t>
                      </a:r>
                      <a:r>
                        <a:rPr lang="it-IT" sz="2000" u="none" strike="noStrike" cap="none" dirty="0"/>
                        <a:t>/ V vs Ag/</a:t>
                      </a:r>
                      <a:r>
                        <a:rPr lang="it-IT" sz="2000" u="none" strike="noStrike" cap="none" dirty="0" err="1"/>
                        <a:t>AgCl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E</a:t>
                      </a:r>
                      <a:r>
                        <a:rPr lang="it-IT" sz="2000" u="none" strike="noStrike" cap="none" baseline="-25000" dirty="0"/>
                        <a:t>1/2</a:t>
                      </a:r>
                      <a:r>
                        <a:rPr lang="it-IT" sz="2000" u="none" strike="noStrike" cap="none" dirty="0"/>
                        <a:t>/ V vs </a:t>
                      </a:r>
                      <a:r>
                        <a:rPr lang="it-IT" sz="2000" u="none" strike="noStrike" cap="none" dirty="0" err="1"/>
                        <a:t>Fc</a:t>
                      </a:r>
                      <a:r>
                        <a:rPr lang="it-IT" sz="2000" u="none" strike="noStrike" cap="none" dirty="0"/>
                        <a:t>/</a:t>
                      </a:r>
                      <a:r>
                        <a:rPr lang="it-IT" sz="2000" u="none" strike="noStrike" cap="none" dirty="0" err="1"/>
                        <a:t>Fc</a:t>
                      </a:r>
                      <a:r>
                        <a:rPr lang="it-IT" sz="2000" u="none" strike="noStrike" cap="none" dirty="0"/>
                        <a:t>+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HOMO / eV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E</a:t>
                      </a:r>
                      <a:r>
                        <a:rPr lang="it-IT" sz="2000" u="none" strike="noStrike" cap="none" baseline="-25000" dirty="0"/>
                        <a:t>0/0</a:t>
                      </a:r>
                      <a:r>
                        <a:rPr lang="it-IT" sz="2000" u="none" strike="noStrike" cap="none" dirty="0"/>
                        <a:t> / eV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LUMO / eV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VG20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0.660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0.150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-5.25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1.30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- 3.95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VG30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0.840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0.330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-5.43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1.55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- 3.88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8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VG47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0.672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0.162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-5.26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/>
                        <a:t>1.51</a:t>
                      </a:r>
                      <a:endParaRPr sz="2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it-IT" sz="2000" u="none" strike="noStrike" cap="none" dirty="0"/>
                        <a:t>- 3.75</a:t>
                      </a:r>
                      <a:endParaRPr sz="2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4" name="Google Shape;274;p13"/>
          <p:cNvSpPr/>
          <p:nvPr/>
        </p:nvSpPr>
        <p:spPr>
          <a:xfrm rot="10800000">
            <a:off x="3935896" y="2182831"/>
            <a:ext cx="646043" cy="18643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3"/>
          <p:cNvSpPr/>
          <p:nvPr/>
        </p:nvSpPr>
        <p:spPr>
          <a:xfrm>
            <a:off x="1658330" y="4547974"/>
            <a:ext cx="1838036" cy="1250515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258;p12">
            <a:extLst>
              <a:ext uri="{FF2B5EF4-FFF2-40B4-BE49-F238E27FC236}">
                <a16:creationId xmlns:a16="http://schemas.microsoft.com/office/drawing/2014/main" id="{188B73AA-E282-06CE-23BF-91CF30585982}"/>
              </a:ext>
            </a:extLst>
          </p:cNvPr>
          <p:cNvSpPr txBox="1"/>
          <p:nvPr/>
        </p:nvSpPr>
        <p:spPr>
          <a:xfrm>
            <a:off x="316505" y="6419699"/>
            <a:ext cx="163942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1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Unpublished</a:t>
            </a:r>
            <a:r>
              <a:rPr lang="it-IT" sz="1400" b="0" i="1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400" b="0" i="1" u="none" strike="noStrike" cap="none" dirty="0" err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 sz="1400" b="0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2D0B3FBA-0F1F-C632-2514-FC4D12E06992}"/>
              </a:ext>
            </a:extLst>
          </p:cNvPr>
          <p:cNvGrpSpPr/>
          <p:nvPr/>
        </p:nvGrpSpPr>
        <p:grpSpPr>
          <a:xfrm>
            <a:off x="6255275" y="2583023"/>
            <a:ext cx="6062310" cy="3058994"/>
            <a:chOff x="6255275" y="2583023"/>
            <a:chExt cx="6062310" cy="3058994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AEAE769A-D2F1-66AD-319C-C1C9DE2001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55275" y="2583023"/>
              <a:ext cx="6062310" cy="3058994"/>
              <a:chOff x="6018549" y="2927840"/>
              <a:chExt cx="5501411" cy="2775966"/>
            </a:xfrm>
          </p:grpSpPr>
          <p:pic>
            <p:nvPicPr>
              <p:cNvPr id="273" name="Google Shape;273;p13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6018549" y="2927840"/>
                <a:ext cx="5501411" cy="277596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5" name="Google Shape;275;p13"/>
              <p:cNvSpPr/>
              <p:nvPr/>
            </p:nvSpPr>
            <p:spPr>
              <a:xfrm>
                <a:off x="10851395" y="3467387"/>
                <a:ext cx="139147" cy="615527"/>
              </a:xfrm>
              <a:prstGeom prst="upArrow">
                <a:avLst>
                  <a:gd name="adj1" fmla="val 50000"/>
                  <a:gd name="adj2" fmla="val 50000"/>
                </a:avLst>
              </a:prstGeom>
              <a:solidFill>
                <a:srgbClr val="FF0000"/>
              </a:solidFill>
              <a:ln w="12700" cap="flat" cmpd="sng">
                <a:solidFill>
                  <a:srgbClr val="FF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p13"/>
              <p:cNvSpPr txBox="1"/>
              <p:nvPr/>
            </p:nvSpPr>
            <p:spPr>
              <a:xfrm>
                <a:off x="7795581" y="3309590"/>
                <a:ext cx="3194960" cy="2792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it-IT" sz="1400" b="1" i="0" u="none" strike="noStrike" cap="none">
                    <a:solidFill>
                      <a:srgbClr val="92D05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VG20  </a:t>
                </a:r>
                <a:r>
                  <a:rPr lang="it-IT"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          </a:t>
                </a:r>
                <a:r>
                  <a:rPr lang="it-IT" sz="1400" b="1" i="0" u="none" strike="noStrike" cap="none">
                    <a:solidFill>
                      <a:srgbClr val="00B05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VG30</a:t>
                </a:r>
                <a:r>
                  <a:rPr lang="it-IT"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                 </a:t>
                </a:r>
                <a:r>
                  <a:rPr lang="it-IT" sz="1400" b="1" i="0" u="none" strike="noStrike" cap="none">
                    <a:solidFill>
                      <a:srgbClr val="0070C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VG47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78" name="Google Shape;278;p13"/>
              <p:cNvCxnSpPr/>
              <p:nvPr/>
            </p:nvCxnSpPr>
            <p:spPr>
              <a:xfrm>
                <a:off x="8344319" y="4162942"/>
                <a:ext cx="0" cy="880461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2D050"/>
                </a:solidFill>
                <a:prstDash val="solid"/>
                <a:miter lim="800000"/>
                <a:headEnd type="triangle" w="med" len="med"/>
                <a:tailEnd type="triangle" w="med" len="med"/>
              </a:ln>
            </p:spPr>
          </p:cxnSp>
          <p:cxnSp>
            <p:nvCxnSpPr>
              <p:cNvPr id="279" name="Google Shape;279;p13"/>
              <p:cNvCxnSpPr/>
              <p:nvPr/>
            </p:nvCxnSpPr>
            <p:spPr>
              <a:xfrm>
                <a:off x="10677524" y="3908486"/>
                <a:ext cx="0" cy="1134918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miter lim="800000"/>
                <a:headEnd type="triangle" w="med" len="med"/>
                <a:tailEnd type="triangle" w="med" len="med"/>
              </a:ln>
            </p:spPr>
          </p:cxnSp>
          <p:cxnSp>
            <p:nvCxnSpPr>
              <p:cNvPr id="281" name="Google Shape;281;p13"/>
              <p:cNvCxnSpPr/>
              <p:nvPr/>
            </p:nvCxnSpPr>
            <p:spPr>
              <a:xfrm>
                <a:off x="9465824" y="4042814"/>
                <a:ext cx="0" cy="1184371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B050"/>
                </a:solidFill>
                <a:prstDash val="solid"/>
                <a:miter lim="800000"/>
                <a:headEnd type="triangle" w="med" len="med"/>
                <a:tailEnd type="triangle" w="med" len="med"/>
              </a:ln>
            </p:spPr>
          </p:cxnSp>
        </p:grpSp>
        <p:sp>
          <p:nvSpPr>
            <p:cNvPr id="4" name="Google Shape;280;p13">
              <a:extLst>
                <a:ext uri="{FF2B5EF4-FFF2-40B4-BE49-F238E27FC236}">
                  <a16:creationId xmlns:a16="http://schemas.microsoft.com/office/drawing/2014/main" id="{781D6628-B8C2-0596-B239-757F9F7B86F3}"/>
                </a:ext>
              </a:extLst>
            </p:cNvPr>
            <p:cNvSpPr txBox="1"/>
            <p:nvPr/>
          </p:nvSpPr>
          <p:spPr>
            <a:xfrm>
              <a:off x="8098223" y="4112521"/>
              <a:ext cx="620558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B.G.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1.30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Google Shape;280;p13">
              <a:extLst>
                <a:ext uri="{FF2B5EF4-FFF2-40B4-BE49-F238E27FC236}">
                  <a16:creationId xmlns:a16="http://schemas.microsoft.com/office/drawing/2014/main" id="{C7BF6FF0-78F4-3CC5-9DFE-E57C8BDB267F}"/>
                </a:ext>
              </a:extLst>
            </p:cNvPr>
            <p:cNvSpPr txBox="1"/>
            <p:nvPr/>
          </p:nvSpPr>
          <p:spPr>
            <a:xfrm>
              <a:off x="9334071" y="4112521"/>
              <a:ext cx="620558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B.G.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1.55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Google Shape;280;p13">
              <a:extLst>
                <a:ext uri="{FF2B5EF4-FFF2-40B4-BE49-F238E27FC236}">
                  <a16:creationId xmlns:a16="http://schemas.microsoft.com/office/drawing/2014/main" id="{FEDC9CC7-F0E6-CB78-DF45-AF76C7A54806}"/>
                </a:ext>
              </a:extLst>
            </p:cNvPr>
            <p:cNvSpPr txBox="1"/>
            <p:nvPr/>
          </p:nvSpPr>
          <p:spPr>
            <a:xfrm>
              <a:off x="10721931" y="4112521"/>
              <a:ext cx="620558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B.G.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it-IT" b="1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1.51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 animBg="1"/>
      <p:bldP spid="2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4046186-69F8-49B2-A2F9-A3412287B7AA}"/>
              </a:ext>
            </a:extLst>
          </p:cNvPr>
          <p:cNvSpPr txBox="1"/>
          <p:nvPr/>
        </p:nvSpPr>
        <p:spPr>
          <a:xfrm>
            <a:off x="-28812" y="6359905"/>
            <a:ext cx="63007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https://impressive-h2020.eu/    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14" name="image15.png">
            <a:extLst>
              <a:ext uri="{FF2B5EF4-FFF2-40B4-BE49-F238E27FC236}">
                <a16:creationId xmlns:a16="http://schemas.microsoft.com/office/drawing/2014/main" id="{9637467C-0047-40F5-9F05-14951214D8D3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33"/>
          <a:stretch>
            <a:fillRect/>
          </a:stretch>
        </p:blipFill>
        <p:spPr>
          <a:xfrm>
            <a:off x="7375257" y="168638"/>
            <a:ext cx="4565397" cy="3773035"/>
          </a:xfrm>
          <a:prstGeom prst="rect">
            <a:avLst/>
          </a:prstGeom>
          <a:ln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5C94DB-4E46-4908-8169-B82D1CFC2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48E1B32-5D99-47AB-943F-BB00908D8EDF}"/>
              </a:ext>
            </a:extLst>
          </p:cNvPr>
          <p:cNvSpPr txBox="1"/>
          <p:nvPr/>
        </p:nvSpPr>
        <p:spPr>
          <a:xfrm>
            <a:off x="-28812" y="6585283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Grifoni</a:t>
            </a:r>
            <a:r>
              <a:rPr lang="fr-FR" sz="1200" dirty="0">
                <a:solidFill>
                  <a:srgbClr val="FF0000"/>
                </a:solidFill>
              </a:rPr>
              <a:t> F. et al. </a:t>
            </a:r>
            <a:r>
              <a:rPr lang="fr-FR" sz="1200" dirty="0" err="1">
                <a:solidFill>
                  <a:srgbClr val="FF0000"/>
                </a:solidFill>
              </a:rPr>
              <a:t>Manuscript</a:t>
            </a:r>
            <a:r>
              <a:rPr lang="fr-FR" sz="1200" dirty="0">
                <a:solidFill>
                  <a:srgbClr val="FF0000"/>
                </a:solidFill>
              </a:rPr>
              <a:t> in </a:t>
            </a:r>
            <a:r>
              <a:rPr lang="fr-FR" sz="1200" dirty="0" err="1">
                <a:solidFill>
                  <a:srgbClr val="FF0000"/>
                </a:solidFill>
              </a:rPr>
              <a:t>preparation</a:t>
            </a:r>
            <a:endParaRPr lang="it-IT" sz="1200" dirty="0">
              <a:solidFill>
                <a:srgbClr val="FF0000"/>
              </a:solidFill>
            </a:endParaRPr>
          </a:p>
        </p:txBody>
      </p:sp>
      <p:graphicFrame>
        <p:nvGraphicFramePr>
          <p:cNvPr id="28" name="Table 5">
            <a:extLst>
              <a:ext uri="{FF2B5EF4-FFF2-40B4-BE49-F238E27FC236}">
                <a16:creationId xmlns:a16="http://schemas.microsoft.com/office/drawing/2014/main" id="{B26D8437-24A2-4CDC-81A9-220F5406D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728106"/>
              </p:ext>
            </p:extLst>
          </p:nvPr>
        </p:nvGraphicFramePr>
        <p:xfrm>
          <a:off x="6600825" y="4634998"/>
          <a:ext cx="4377600" cy="1769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4400">
                  <a:extLst>
                    <a:ext uri="{9D8B030D-6E8A-4147-A177-3AD203B41FA5}">
                      <a16:colId xmlns:a16="http://schemas.microsoft.com/office/drawing/2014/main" val="3113077482"/>
                    </a:ext>
                  </a:extLst>
                </a:gridCol>
                <a:gridCol w="1094400">
                  <a:extLst>
                    <a:ext uri="{9D8B030D-6E8A-4147-A177-3AD203B41FA5}">
                      <a16:colId xmlns:a16="http://schemas.microsoft.com/office/drawing/2014/main" val="18893302"/>
                    </a:ext>
                  </a:extLst>
                </a:gridCol>
                <a:gridCol w="1094400">
                  <a:extLst>
                    <a:ext uri="{9D8B030D-6E8A-4147-A177-3AD203B41FA5}">
                      <a16:colId xmlns:a16="http://schemas.microsoft.com/office/drawing/2014/main" val="3213196531"/>
                    </a:ext>
                  </a:extLst>
                </a:gridCol>
                <a:gridCol w="1094400">
                  <a:extLst>
                    <a:ext uri="{9D8B030D-6E8A-4147-A177-3AD203B41FA5}">
                      <a16:colId xmlns:a16="http://schemas.microsoft.com/office/drawing/2014/main" val="513503689"/>
                    </a:ext>
                  </a:extLst>
                </a:gridCol>
              </a:tblGrid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</a:rPr>
                        <a:t>Dye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effectLst/>
                        </a:rPr>
                        <a:t>J</a:t>
                      </a:r>
                      <a:r>
                        <a:rPr lang="fr-FR" sz="1200" b="1" baseline="-25000" dirty="0">
                          <a:effectLst/>
                        </a:rPr>
                        <a:t>SC</a:t>
                      </a:r>
                      <a:r>
                        <a:rPr lang="fr-FR" sz="1200" b="1" dirty="0">
                          <a:effectLst/>
                        </a:rPr>
                        <a:t> (mA/cm</a:t>
                      </a:r>
                      <a:r>
                        <a:rPr lang="fr-FR" sz="1200" b="1" baseline="30000" dirty="0">
                          <a:effectLst/>
                        </a:rPr>
                        <a:t>2</a:t>
                      </a:r>
                      <a:r>
                        <a:rPr lang="fr-FR" sz="1200" b="1" dirty="0">
                          <a:effectLst/>
                        </a:rPr>
                        <a:t>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effectLst/>
                        </a:rPr>
                        <a:t>V</a:t>
                      </a:r>
                      <a:r>
                        <a:rPr lang="fr-FR" sz="1200" b="1" baseline="-25000" dirty="0">
                          <a:effectLst/>
                        </a:rPr>
                        <a:t>OC</a:t>
                      </a:r>
                      <a:r>
                        <a:rPr lang="fr-FR" sz="1200" b="1" dirty="0">
                          <a:effectLst/>
                        </a:rPr>
                        <a:t> (mV)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l-GR" sz="1200" b="1" dirty="0">
                          <a:effectLst/>
                        </a:rPr>
                        <a:t>η</a:t>
                      </a:r>
                      <a:r>
                        <a:rPr lang="fr-FR" sz="1200" b="1" dirty="0">
                          <a:effectLst/>
                        </a:rPr>
                        <a:t> (%)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9714182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VG20-C16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1758559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effectLst/>
                        </a:rPr>
                        <a:t>VG20-C2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7.8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415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2.2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2134181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solidFill>
                            <a:srgbClr val="2828FF"/>
                          </a:solidFill>
                          <a:effectLst/>
                        </a:rPr>
                        <a:t>VG28-C2</a:t>
                      </a:r>
                      <a:endParaRPr lang="en-GB" sz="1200" b="1" dirty="0">
                        <a:solidFill>
                          <a:srgbClr val="2828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8.1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275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0306540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solidFill>
                            <a:srgbClr val="008000"/>
                          </a:solidFill>
                          <a:effectLst/>
                        </a:rPr>
                        <a:t>VG29-C2</a:t>
                      </a:r>
                      <a:endParaRPr lang="en-GB" sz="1200" b="1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9.1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422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2.4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1212427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solidFill>
                            <a:srgbClr val="FF8000"/>
                          </a:solidFill>
                          <a:effectLst/>
                        </a:rPr>
                        <a:t>VG30-C2</a:t>
                      </a:r>
                      <a:endParaRPr lang="en-GB" sz="1200" b="1" dirty="0">
                        <a:solidFill>
                          <a:srgbClr val="FF8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7.2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340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1.9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6110349"/>
                  </a:ext>
                </a:extLst>
              </a:tr>
              <a:tr h="2527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VG47-C2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1.3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328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>
                          <a:effectLst/>
                        </a:rPr>
                        <a:t>0.32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7011933"/>
                  </a:ext>
                </a:extLst>
              </a:tr>
            </a:tbl>
          </a:graphicData>
        </a:graphic>
      </p:graphicFrame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FCCC404-F895-48F3-BE47-658AEE6C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143DD-1ED3-4269-9211-D1A02655FD5B}" type="slidenum">
              <a:rPr lang="it-IT" smtClean="0"/>
              <a:t>18</a:t>
            </a:fld>
            <a:endParaRPr lang="it-IT"/>
          </a:p>
        </p:txBody>
      </p:sp>
      <p:pic>
        <p:nvPicPr>
          <p:cNvPr id="9" name="Picture 40" descr="Dott. Nadia Barbero - Department of Chemistry - Università degli Studi di  Torino">
            <a:extLst>
              <a:ext uri="{FF2B5EF4-FFF2-40B4-BE49-F238E27FC236}">
                <a16:creationId xmlns:a16="http://schemas.microsoft.com/office/drawing/2014/main" id="{0CE3A84A-E4D8-C8D4-39F4-A5B40E8D5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28" y="168639"/>
            <a:ext cx="1065622" cy="1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101;p1" descr="Università di Torino Logo PNG Vector (SVG) Free Download">
            <a:extLst>
              <a:ext uri="{FF2B5EF4-FFF2-40B4-BE49-F238E27FC236}">
                <a16:creationId xmlns:a16="http://schemas.microsoft.com/office/drawing/2014/main" id="{39894E15-98C5-97E5-96BE-5850AFF68DE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58197"/>
          <a:stretch/>
        </p:blipFill>
        <p:spPr>
          <a:xfrm>
            <a:off x="251346" y="150027"/>
            <a:ext cx="1097485" cy="988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44">
            <a:extLst>
              <a:ext uri="{FF2B5EF4-FFF2-40B4-BE49-F238E27FC236}">
                <a16:creationId xmlns:a16="http://schemas.microsoft.com/office/drawing/2014/main" id="{318E900A-58E6-D7B9-9F20-44B3764573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974" r="74783" b="58461"/>
          <a:stretch/>
        </p:blipFill>
        <p:spPr>
          <a:xfrm>
            <a:off x="340928" y="1634657"/>
            <a:ext cx="3470910" cy="2237150"/>
          </a:xfrm>
          <a:prstGeom prst="rect">
            <a:avLst/>
          </a:prstGeom>
        </p:spPr>
      </p:pic>
      <p:pic>
        <p:nvPicPr>
          <p:cNvPr id="4" name="Picture 44">
            <a:extLst>
              <a:ext uri="{FF2B5EF4-FFF2-40B4-BE49-F238E27FC236}">
                <a16:creationId xmlns:a16="http://schemas.microsoft.com/office/drawing/2014/main" id="{DC2CE9F3-754A-8A93-36E3-F616350DBD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867" t="17190" r="25437" b="60781"/>
          <a:stretch/>
        </p:blipFill>
        <p:spPr>
          <a:xfrm>
            <a:off x="3585277" y="644461"/>
            <a:ext cx="3396548" cy="1943879"/>
          </a:xfrm>
          <a:prstGeom prst="rect">
            <a:avLst/>
          </a:prstGeom>
        </p:spPr>
      </p:pic>
      <p:pic>
        <p:nvPicPr>
          <p:cNvPr id="6" name="Picture 44">
            <a:extLst>
              <a:ext uri="{FF2B5EF4-FFF2-40B4-BE49-F238E27FC236}">
                <a16:creationId xmlns:a16="http://schemas.microsoft.com/office/drawing/2014/main" id="{C0B9AC24-7A68-8545-C546-D8C97A3D11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11" t="67278" r="73987" b="11239"/>
          <a:stretch/>
        </p:blipFill>
        <p:spPr>
          <a:xfrm>
            <a:off x="3613096" y="2896406"/>
            <a:ext cx="3960903" cy="2090533"/>
          </a:xfrm>
          <a:prstGeom prst="rect">
            <a:avLst/>
          </a:prstGeom>
        </p:spPr>
      </p:pic>
      <p:pic>
        <p:nvPicPr>
          <p:cNvPr id="7" name="Picture 44">
            <a:extLst>
              <a:ext uri="{FF2B5EF4-FFF2-40B4-BE49-F238E27FC236}">
                <a16:creationId xmlns:a16="http://schemas.microsoft.com/office/drawing/2014/main" id="{F2AF13DC-04D4-D0D5-7CAC-E7EAE56B91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414" t="61758" r="24413" b="12857"/>
          <a:stretch/>
        </p:blipFill>
        <p:spPr>
          <a:xfrm>
            <a:off x="704783" y="4101023"/>
            <a:ext cx="3267142" cy="211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0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8"/>
          <p:cNvSpPr txBox="1">
            <a:spLocks noGrp="1"/>
          </p:cNvSpPr>
          <p:nvPr>
            <p:ph type="title" idx="4294967295"/>
          </p:nvPr>
        </p:nvSpPr>
        <p:spPr>
          <a:xfrm>
            <a:off x="714375" y="-17803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C00000"/>
                </a:solidFill>
              </a:rPr>
              <a:t>Some </a:t>
            </a:r>
            <a:r>
              <a:rPr lang="it-IT" b="1" dirty="0" err="1">
                <a:solidFill>
                  <a:srgbClr val="C00000"/>
                </a:solidFill>
              </a:rPr>
              <a:t>conclusions</a:t>
            </a:r>
            <a:r>
              <a:rPr lang="it-IT" b="1" dirty="0">
                <a:solidFill>
                  <a:srgbClr val="C00000"/>
                </a:solidFill>
              </a:rPr>
              <a:t> and more </a:t>
            </a:r>
            <a:r>
              <a:rPr lang="it-IT" b="1" dirty="0" err="1">
                <a:solidFill>
                  <a:srgbClr val="C00000"/>
                </a:solidFill>
              </a:rPr>
              <a:t>perspectives</a:t>
            </a:r>
            <a:endParaRPr b="1" dirty="0">
              <a:solidFill>
                <a:srgbClr val="C00000"/>
              </a:solidFill>
            </a:endParaRPr>
          </a:p>
        </p:txBody>
      </p:sp>
      <p:sp>
        <p:nvSpPr>
          <p:cNvPr id="437" name="Google Shape;437;p38"/>
          <p:cNvSpPr txBox="1">
            <a:spLocks noGrp="1"/>
          </p:cNvSpPr>
          <p:nvPr>
            <p:ph type="body" idx="4294967295"/>
          </p:nvPr>
        </p:nvSpPr>
        <p:spPr>
          <a:xfrm>
            <a:off x="399975" y="1015671"/>
            <a:ext cx="11144400" cy="23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Demonstrated</a:t>
            </a:r>
            <a:r>
              <a:rPr lang="it-IT" sz="2000" b="1" dirty="0"/>
              <a:t> the </a:t>
            </a:r>
            <a:r>
              <a:rPr lang="it-IT" sz="2000" b="1" dirty="0" err="1"/>
              <a:t>feasbility</a:t>
            </a:r>
            <a:r>
              <a:rPr lang="it-IT" sz="2000" b="1" dirty="0"/>
              <a:t> of </a:t>
            </a:r>
            <a:r>
              <a:rPr lang="it-IT" sz="2000" b="1" dirty="0" err="1"/>
              <a:t>selective</a:t>
            </a:r>
            <a:r>
              <a:rPr lang="it-IT" sz="2000" b="1" dirty="0"/>
              <a:t> NIR-DSSC with high </a:t>
            </a:r>
            <a:r>
              <a:rPr lang="it-IT" sz="2000" b="1" dirty="0" err="1"/>
              <a:t>transparency</a:t>
            </a:r>
            <a:r>
              <a:rPr lang="it-IT" sz="2000" b="1" dirty="0"/>
              <a:t> and color </a:t>
            </a:r>
            <a:r>
              <a:rPr lang="it-IT" sz="2000" b="1" dirty="0" err="1"/>
              <a:t>neutrality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We</a:t>
            </a:r>
            <a:r>
              <a:rPr lang="it-IT" sz="2000" b="1" dirty="0"/>
              <a:t> </a:t>
            </a:r>
            <a:r>
              <a:rPr lang="it-IT" sz="2000" b="1" dirty="0" err="1"/>
              <a:t>need</a:t>
            </a:r>
            <a:r>
              <a:rPr lang="it-IT" sz="2000" b="1" dirty="0"/>
              <a:t> to do </a:t>
            </a:r>
            <a:r>
              <a:rPr lang="it-IT" sz="2000" b="1" dirty="0" err="1"/>
              <a:t>better</a:t>
            </a:r>
            <a:r>
              <a:rPr lang="it-IT" sz="2000" b="1" dirty="0"/>
              <a:t> to </a:t>
            </a:r>
            <a:r>
              <a:rPr lang="it-IT" sz="2000" b="1" dirty="0" err="1"/>
              <a:t>overcame</a:t>
            </a:r>
            <a:r>
              <a:rPr lang="it-IT" sz="2000" b="1" dirty="0"/>
              <a:t> </a:t>
            </a:r>
            <a:r>
              <a:rPr lang="it-IT" sz="2000" b="1" dirty="0" err="1"/>
              <a:t>aggregation</a:t>
            </a:r>
            <a:r>
              <a:rPr lang="it-IT" sz="2000" b="1" dirty="0"/>
              <a:t> </a:t>
            </a:r>
            <a:r>
              <a:rPr lang="it-IT" sz="2000" b="1" dirty="0" err="1"/>
              <a:t>as</a:t>
            </a:r>
            <a:r>
              <a:rPr lang="it-IT" sz="2000" b="1" dirty="0"/>
              <a:t> a </a:t>
            </a:r>
            <a:r>
              <a:rPr lang="it-IT" sz="2000" b="1" dirty="0" err="1"/>
              <a:t>limitation</a:t>
            </a:r>
            <a:r>
              <a:rPr lang="it-IT" sz="2000" b="1" dirty="0"/>
              <a:t> for </a:t>
            </a:r>
            <a:r>
              <a:rPr lang="it-IT" sz="2000" b="1" dirty="0" err="1"/>
              <a:t>both</a:t>
            </a:r>
            <a:r>
              <a:rPr lang="it-IT" sz="2000" b="1" dirty="0"/>
              <a:t> performances and </a:t>
            </a:r>
            <a:r>
              <a:rPr lang="it-IT" sz="2000" b="1" dirty="0" err="1"/>
              <a:t>aesthetics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it-IT" sz="2000" b="1" dirty="0" err="1"/>
              <a:t>Obtained</a:t>
            </a:r>
            <a:r>
              <a:rPr lang="it-IT" sz="2000" b="1" dirty="0"/>
              <a:t> AVT=80%, CRI=96 with </a:t>
            </a:r>
            <a:r>
              <a:rPr lang="it-IT" sz="2000" b="1" dirty="0" err="1"/>
              <a:t>promising</a:t>
            </a:r>
            <a:r>
              <a:rPr lang="it-IT" sz="2000" b="1" dirty="0"/>
              <a:t> </a:t>
            </a:r>
            <a:r>
              <a:rPr lang="it-IT" sz="2000" b="1" dirty="0" err="1"/>
              <a:t>thiolate-based</a:t>
            </a:r>
            <a:r>
              <a:rPr lang="it-IT" sz="2000" b="1" dirty="0"/>
              <a:t> </a:t>
            </a:r>
            <a:r>
              <a:rPr lang="it-IT" sz="2000" b="1" dirty="0" err="1"/>
              <a:t>electrolyte</a:t>
            </a:r>
            <a:r>
              <a:rPr lang="it-IT" sz="2000" b="1" dirty="0"/>
              <a:t>.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 err="1"/>
              <a:t>Optimized</a:t>
            </a:r>
            <a:r>
              <a:rPr lang="it-IT" sz="2000" b="1" dirty="0"/>
              <a:t> the </a:t>
            </a:r>
            <a:r>
              <a:rPr lang="it-IT" sz="2000" b="1" dirty="0" err="1"/>
              <a:t>thickness</a:t>
            </a:r>
            <a:r>
              <a:rPr lang="it-IT" sz="2000" b="1" dirty="0"/>
              <a:t> for the best Light </a:t>
            </a:r>
            <a:r>
              <a:rPr lang="it-IT" sz="2000" b="1" dirty="0" err="1"/>
              <a:t>Utilization</a:t>
            </a:r>
            <a:r>
              <a:rPr lang="it-IT" sz="2000" b="1" dirty="0"/>
              <a:t> </a:t>
            </a:r>
            <a:r>
              <a:rPr lang="it-IT" sz="2000" b="1" dirty="0" err="1"/>
              <a:t>Efficiency</a:t>
            </a:r>
            <a:endParaRPr sz="2000" b="1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/>
              <a:t>Technology </a:t>
            </a:r>
            <a:r>
              <a:rPr lang="it-IT" sz="2000" b="1" dirty="0" err="1"/>
              <a:t>completely</a:t>
            </a:r>
            <a:r>
              <a:rPr lang="it-IT" sz="2000" b="1" dirty="0"/>
              <a:t> non-intrusive with first </a:t>
            </a:r>
            <a:r>
              <a:rPr lang="it-IT" sz="2000" b="1" dirty="0" err="1"/>
              <a:t>modules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it-IT" sz="2000" b="1" dirty="0"/>
              <a:t>Still a </a:t>
            </a:r>
            <a:r>
              <a:rPr lang="it-IT" sz="2000" b="1" dirty="0" err="1"/>
              <a:t>lot</a:t>
            </a:r>
            <a:r>
              <a:rPr lang="it-IT" sz="2000" b="1" dirty="0"/>
              <a:t> of work to do…</a:t>
            </a:r>
            <a:endParaRPr sz="2000" b="1" dirty="0"/>
          </a:p>
        </p:txBody>
      </p:sp>
      <p:sp>
        <p:nvSpPr>
          <p:cNvPr id="440" name="Google Shape;440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565DD1D-66B1-140A-EB2B-30BAD239F9D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310"/>
          <a:stretch/>
        </p:blipFill>
        <p:spPr bwMode="auto">
          <a:xfrm>
            <a:off x="4516797" y="3446230"/>
            <a:ext cx="3333750" cy="24857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92698FA-DEC0-DBDA-96BA-7B6250DB8D2E}"/>
              </a:ext>
            </a:extLst>
          </p:cNvPr>
          <p:cNvSpPr/>
          <p:nvPr/>
        </p:nvSpPr>
        <p:spPr>
          <a:xfrm>
            <a:off x="6514273" y="3448031"/>
            <a:ext cx="1336274" cy="248393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AEB6FB5-899D-2324-EB1B-EDB1BA5D4EE7}"/>
              </a:ext>
            </a:extLst>
          </p:cNvPr>
          <p:cNvSpPr/>
          <p:nvPr/>
        </p:nvSpPr>
        <p:spPr>
          <a:xfrm>
            <a:off x="4534554" y="3446230"/>
            <a:ext cx="967666" cy="24857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8">
            <a:extLst>
              <a:ext uri="{FF2B5EF4-FFF2-40B4-BE49-F238E27FC236}">
                <a16:creationId xmlns:a16="http://schemas.microsoft.com/office/drawing/2014/main" id="{CE16E3DE-510F-62AF-8CD5-32FE5C2E92B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6" r="55845" b="12124"/>
          <a:stretch/>
        </p:blipFill>
        <p:spPr>
          <a:xfrm>
            <a:off x="8103636" y="2262080"/>
            <a:ext cx="1395796" cy="1210321"/>
          </a:xfrm>
          <a:prstGeom prst="rect">
            <a:avLst/>
          </a:prstGeom>
        </p:spPr>
      </p:pic>
      <p:pic>
        <p:nvPicPr>
          <p:cNvPr id="6" name="Picture 28">
            <a:extLst>
              <a:ext uri="{FF2B5EF4-FFF2-40B4-BE49-F238E27FC236}">
                <a16:creationId xmlns:a16="http://schemas.microsoft.com/office/drawing/2014/main" id="{695797C3-F06F-E383-85D4-DF5189845BA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1" t="4966" r="9847" b="23490"/>
          <a:stretch/>
        </p:blipFill>
        <p:spPr>
          <a:xfrm>
            <a:off x="9975635" y="2262081"/>
            <a:ext cx="1378165" cy="1210320"/>
          </a:xfrm>
          <a:prstGeom prst="rect">
            <a:avLst/>
          </a:prstGeom>
        </p:spPr>
      </p:pic>
      <p:pic>
        <p:nvPicPr>
          <p:cNvPr id="7" name="Picture 29">
            <a:extLst>
              <a:ext uri="{FF2B5EF4-FFF2-40B4-BE49-F238E27FC236}">
                <a16:creationId xmlns:a16="http://schemas.microsoft.com/office/drawing/2014/main" id="{CF9637EE-0CAD-9056-10A4-541153E780F5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22"/>
          <a:stretch/>
        </p:blipFill>
        <p:spPr>
          <a:xfrm>
            <a:off x="8332342" y="4343939"/>
            <a:ext cx="2715845" cy="1782987"/>
          </a:xfrm>
          <a:prstGeom prst="rect">
            <a:avLst/>
          </a:prstGeom>
        </p:spPr>
      </p:pic>
      <p:sp>
        <p:nvSpPr>
          <p:cNvPr id="8" name="Flèche vers le bas 4">
            <a:extLst>
              <a:ext uri="{FF2B5EF4-FFF2-40B4-BE49-F238E27FC236}">
                <a16:creationId xmlns:a16="http://schemas.microsoft.com/office/drawing/2014/main" id="{5E5D2680-40F4-3FC3-681F-5A1AD36F5194}"/>
              </a:ext>
            </a:extLst>
          </p:cNvPr>
          <p:cNvSpPr/>
          <p:nvPr/>
        </p:nvSpPr>
        <p:spPr>
          <a:xfrm>
            <a:off x="9582687" y="3379362"/>
            <a:ext cx="276625" cy="545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12">
            <a:extLst>
              <a:ext uri="{FF2B5EF4-FFF2-40B4-BE49-F238E27FC236}">
                <a16:creationId xmlns:a16="http://schemas.microsoft.com/office/drawing/2014/main" id="{3CED7446-A9D2-1383-0C7E-74AD99CE5C0D}"/>
              </a:ext>
            </a:extLst>
          </p:cNvPr>
          <p:cNvSpPr txBox="1"/>
          <p:nvPr/>
        </p:nvSpPr>
        <p:spPr>
          <a:xfrm>
            <a:off x="8205094" y="3963896"/>
            <a:ext cx="342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4T-tandem UV-PSC/NIR-DSSC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B382E7-D29D-09C5-3EDB-75A32BA7827D}"/>
              </a:ext>
            </a:extLst>
          </p:cNvPr>
          <p:cNvSpPr txBox="1"/>
          <p:nvPr/>
        </p:nvSpPr>
        <p:spPr>
          <a:xfrm>
            <a:off x="82910" y="6538900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Bonomo et al. </a:t>
            </a:r>
            <a:r>
              <a:rPr lang="fr-FR" sz="1200" dirty="0" err="1">
                <a:solidFill>
                  <a:srgbClr val="FF0000"/>
                </a:solidFill>
              </a:rPr>
              <a:t>Manuscript</a:t>
            </a:r>
            <a:r>
              <a:rPr lang="fr-FR" sz="1200" dirty="0">
                <a:solidFill>
                  <a:srgbClr val="FF0000"/>
                </a:solidFill>
              </a:rPr>
              <a:t> in </a:t>
            </a:r>
            <a:r>
              <a:rPr lang="fr-FR" sz="1200" dirty="0" err="1">
                <a:solidFill>
                  <a:srgbClr val="FF0000"/>
                </a:solidFill>
              </a:rPr>
              <a:t>preparation</a:t>
            </a:r>
            <a:endParaRPr lang="it-IT" sz="1200" dirty="0">
              <a:solidFill>
                <a:srgbClr val="FF0000"/>
              </a:solidFill>
            </a:endParaRPr>
          </a:p>
        </p:txBody>
      </p:sp>
      <p:pic>
        <p:nvPicPr>
          <p:cNvPr id="15" name="Google Shape;134;p3">
            <a:extLst>
              <a:ext uri="{FF2B5EF4-FFF2-40B4-BE49-F238E27FC236}">
                <a16:creationId xmlns:a16="http://schemas.microsoft.com/office/drawing/2014/main" id="{E856E1AE-BC16-040A-E4D0-DB91031706D2}"/>
              </a:ext>
            </a:extLst>
          </p:cNvPr>
          <p:cNvPicPr preferRelativeResize="0"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953133" y="3652145"/>
            <a:ext cx="2430674" cy="7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350E06FA-C3CD-D232-A82B-698A758363B3}"/>
              </a:ext>
            </a:extLst>
          </p:cNvPr>
          <p:cNvSpPr/>
          <p:nvPr/>
        </p:nvSpPr>
        <p:spPr>
          <a:xfrm>
            <a:off x="1936722" y="4427370"/>
            <a:ext cx="501678" cy="109593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250162C-6112-8886-4088-2371C77A1A0B}"/>
              </a:ext>
            </a:extLst>
          </p:cNvPr>
          <p:cNvSpPr txBox="1"/>
          <p:nvPr/>
        </p:nvSpPr>
        <p:spPr>
          <a:xfrm>
            <a:off x="1346894" y="4667744"/>
            <a:ext cx="1749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New      </a:t>
            </a:r>
            <a:r>
              <a:rPr lang="it-IT" sz="2000" b="1" dirty="0" err="1">
                <a:solidFill>
                  <a:srgbClr val="FF0000"/>
                </a:solidFill>
              </a:rPr>
              <a:t>Dyes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0905920-2ACC-A833-8391-00FE5723BD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2" b="51280"/>
          <a:stretch/>
        </p:blipFill>
        <p:spPr>
          <a:xfrm>
            <a:off x="1143813" y="5235432"/>
            <a:ext cx="2195477" cy="1442187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88C22ECE-9096-622B-7DCB-CEB0F0AD4E0D}"/>
              </a:ext>
            </a:extLst>
          </p:cNvPr>
          <p:cNvSpPr/>
          <p:nvPr/>
        </p:nvSpPr>
        <p:spPr>
          <a:xfrm>
            <a:off x="430292" y="3446230"/>
            <a:ext cx="3598236" cy="309267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738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D6DDDFE-C8B2-4BE5-9F78-78135CEBFA89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82033-8758-4A2C-B1DA-3693B6DEF6AF}"/>
              </a:ext>
            </a:extLst>
          </p:cNvPr>
          <p:cNvSpPr txBox="1"/>
          <p:nvPr/>
        </p:nvSpPr>
        <p:spPr>
          <a:xfrm>
            <a:off x="1714349" y="1033862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Façades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750429-FCB7-4DE2-97A8-8F722F63896D}"/>
              </a:ext>
            </a:extLst>
          </p:cNvPr>
          <p:cNvSpPr txBox="1"/>
          <p:nvPr/>
        </p:nvSpPr>
        <p:spPr>
          <a:xfrm>
            <a:off x="4306349" y="255511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Rooftops</a:t>
            </a:r>
            <a:endParaRPr lang="fr-F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D9D185-74BD-4BD6-A5A3-562E0D0EC3C3}"/>
              </a:ext>
            </a:extLst>
          </p:cNvPr>
          <p:cNvSpPr txBox="1"/>
          <p:nvPr/>
        </p:nvSpPr>
        <p:spPr>
          <a:xfrm>
            <a:off x="6217177" y="102198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Windows</a:t>
            </a: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877823E5-BB59-6D58-728F-853603A2FB3A}"/>
              </a:ext>
            </a:extLst>
          </p:cNvPr>
          <p:cNvSpPr txBox="1"/>
          <p:nvPr/>
        </p:nvSpPr>
        <p:spPr>
          <a:xfrm>
            <a:off x="4211894" y="88058"/>
            <a:ext cx="4342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Building Integrated Photovoltaics </a:t>
            </a:r>
            <a:endParaRPr lang="en-GB" sz="2000" b="1" dirty="0"/>
          </a:p>
        </p:txBody>
      </p:sp>
      <p:pic>
        <p:nvPicPr>
          <p:cNvPr id="1034" name="Picture 10" descr="Building Integrated Photovoltaics (BIPV) - energypedia">
            <a:extLst>
              <a:ext uri="{FF2B5EF4-FFF2-40B4-BE49-F238E27FC236}">
                <a16:creationId xmlns:a16="http://schemas.microsoft.com/office/drawing/2014/main" id="{77CA71BC-26FD-4D9E-B49B-DBD64113CCF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5070" y="1547831"/>
            <a:ext cx="259200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ow a Rooftop Solar Array Creates Electricity for Your Home | Intermountain  Wind &amp; Solar">
            <a:extLst>
              <a:ext uri="{FF2B5EF4-FFF2-40B4-BE49-F238E27FC236}">
                <a16:creationId xmlns:a16="http://schemas.microsoft.com/office/drawing/2014/main" id="{81C6970F-CB62-4C82-9556-C32988179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338" y="735311"/>
            <a:ext cx="2483871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nergy Generation Performance of Window-Type Dye-Sensitized Solar Cells by  Color and Transmittance">
            <a:extLst>
              <a:ext uri="{FF2B5EF4-FFF2-40B4-BE49-F238E27FC236}">
                <a16:creationId xmlns:a16="http://schemas.microsoft.com/office/drawing/2014/main" id="{12502E58-8C24-41EC-8322-B88B71DF0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831" y="1511831"/>
            <a:ext cx="2484000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9CF5911-0CC3-4CA3-8D44-B3127ED049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2149" y="759263"/>
            <a:ext cx="2664000" cy="1692000"/>
          </a:xfrm>
          <a:prstGeom prst="rect">
            <a:avLst/>
          </a:prstGeom>
        </p:spPr>
      </p:pic>
      <p:sp>
        <p:nvSpPr>
          <p:cNvPr id="4" name="TextBox 23">
            <a:extLst>
              <a:ext uri="{FF2B5EF4-FFF2-40B4-BE49-F238E27FC236}">
                <a16:creationId xmlns:a16="http://schemas.microsoft.com/office/drawing/2014/main" id="{5FE4DA4C-AAA2-9D00-6106-AB1B2C341C96}"/>
              </a:ext>
            </a:extLst>
          </p:cNvPr>
          <p:cNvSpPr txBox="1"/>
          <p:nvPr/>
        </p:nvSpPr>
        <p:spPr>
          <a:xfrm>
            <a:off x="8652498" y="255511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Agrivoltaics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4959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>
            <a:extLst>
              <a:ext uri="{FF2B5EF4-FFF2-40B4-BE49-F238E27FC236}">
                <a16:creationId xmlns:a16="http://schemas.microsoft.com/office/drawing/2014/main" id="{91FFC953-9E96-4700-BD83-709446C4170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310"/>
          <a:stretch/>
        </p:blipFill>
        <p:spPr bwMode="auto">
          <a:xfrm>
            <a:off x="-17756" y="-1801"/>
            <a:ext cx="3333750" cy="24857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8A13E484-09E6-455A-9131-99BD2C6C6B57}"/>
              </a:ext>
            </a:extLst>
          </p:cNvPr>
          <p:cNvSpPr/>
          <p:nvPr/>
        </p:nvSpPr>
        <p:spPr>
          <a:xfrm>
            <a:off x="1979720" y="0"/>
            <a:ext cx="1336274" cy="248393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DCBB377-E319-4846-AE5A-F0821B05D223}"/>
              </a:ext>
            </a:extLst>
          </p:cNvPr>
          <p:cNvSpPr/>
          <p:nvPr/>
        </p:nvSpPr>
        <p:spPr>
          <a:xfrm>
            <a:off x="1" y="-1801"/>
            <a:ext cx="967666" cy="24857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A92A7D12-0B25-48D4-8D92-3FC36364367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6" r="55845" b="12124"/>
          <a:stretch/>
        </p:blipFill>
        <p:spPr>
          <a:xfrm>
            <a:off x="86775" y="2624832"/>
            <a:ext cx="1395796" cy="1210321"/>
          </a:xfrm>
          <a:prstGeom prst="rect">
            <a:avLst/>
          </a:prstGeom>
        </p:spPr>
      </p:pic>
      <p:pic>
        <p:nvPicPr>
          <p:cNvPr id="8" name="Picture 28">
            <a:extLst>
              <a:ext uri="{FF2B5EF4-FFF2-40B4-BE49-F238E27FC236}">
                <a16:creationId xmlns:a16="http://schemas.microsoft.com/office/drawing/2014/main" id="{D2E5AF59-2FE8-431A-99C8-53DFB865E6E5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1" t="4966" r="9847" b="23490"/>
          <a:stretch/>
        </p:blipFill>
        <p:spPr>
          <a:xfrm>
            <a:off x="1958774" y="2624833"/>
            <a:ext cx="1378165" cy="121032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1AACD64-45AE-4CE7-9CEA-B423B6BD0EAE}"/>
              </a:ext>
            </a:extLst>
          </p:cNvPr>
          <p:cNvSpPr txBox="1"/>
          <p:nvPr/>
        </p:nvSpPr>
        <p:spPr>
          <a:xfrm>
            <a:off x="-8206" y="6590825"/>
            <a:ext cx="63007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https://impressive-h2020.eu/    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014579-479C-472E-ACB4-A91A218BF196}"/>
              </a:ext>
            </a:extLst>
          </p:cNvPr>
          <p:cNvSpPr txBox="1"/>
          <p:nvPr/>
        </p:nvSpPr>
        <p:spPr>
          <a:xfrm>
            <a:off x="2121260" y="6590825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Bonomo et al. </a:t>
            </a:r>
            <a:r>
              <a:rPr lang="fr-FR" sz="1200" dirty="0" err="1">
                <a:solidFill>
                  <a:srgbClr val="FF0000"/>
                </a:solidFill>
              </a:rPr>
              <a:t>Manuscript</a:t>
            </a:r>
            <a:r>
              <a:rPr lang="fr-FR" sz="1200" dirty="0">
                <a:solidFill>
                  <a:srgbClr val="FF0000"/>
                </a:solidFill>
              </a:rPr>
              <a:t> in </a:t>
            </a:r>
            <a:r>
              <a:rPr lang="fr-FR" sz="1200" dirty="0" err="1">
                <a:solidFill>
                  <a:srgbClr val="FF0000"/>
                </a:solidFill>
              </a:rPr>
              <a:t>preparation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77CDBFCE-C834-4EFE-AE7D-2A87587F2026}"/>
              </a:ext>
            </a:extLst>
          </p:cNvPr>
          <p:cNvSpPr txBox="1"/>
          <p:nvPr/>
        </p:nvSpPr>
        <p:spPr>
          <a:xfrm>
            <a:off x="2033726" y="1828638"/>
            <a:ext cx="132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NIR-DSSC</a:t>
            </a:r>
          </a:p>
        </p:txBody>
      </p:sp>
      <p:sp>
        <p:nvSpPr>
          <p:cNvPr id="14" name="ZoneTexte 11">
            <a:extLst>
              <a:ext uri="{FF2B5EF4-FFF2-40B4-BE49-F238E27FC236}">
                <a16:creationId xmlns:a16="http://schemas.microsoft.com/office/drawing/2014/main" id="{2C0320A0-37AA-401F-B279-8D58627A2273}"/>
              </a:ext>
            </a:extLst>
          </p:cNvPr>
          <p:cNvSpPr txBox="1"/>
          <p:nvPr/>
        </p:nvSpPr>
        <p:spPr>
          <a:xfrm>
            <a:off x="68763" y="1841358"/>
            <a:ext cx="132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UV-PSC</a:t>
            </a:r>
          </a:p>
        </p:txBody>
      </p:sp>
      <p:pic>
        <p:nvPicPr>
          <p:cNvPr id="15" name="Picture 29">
            <a:extLst>
              <a:ext uri="{FF2B5EF4-FFF2-40B4-BE49-F238E27FC236}">
                <a16:creationId xmlns:a16="http://schemas.microsoft.com/office/drawing/2014/main" id="{0DCEA317-C5A6-48D5-A488-12E7C0D1D3B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22"/>
          <a:stretch/>
        </p:blipFill>
        <p:spPr>
          <a:xfrm>
            <a:off x="315481" y="4706691"/>
            <a:ext cx="2715845" cy="1782987"/>
          </a:xfrm>
          <a:prstGeom prst="rect">
            <a:avLst/>
          </a:prstGeom>
        </p:spPr>
      </p:pic>
      <p:sp>
        <p:nvSpPr>
          <p:cNvPr id="16" name="Flèche vers le bas 4">
            <a:extLst>
              <a:ext uri="{FF2B5EF4-FFF2-40B4-BE49-F238E27FC236}">
                <a16:creationId xmlns:a16="http://schemas.microsoft.com/office/drawing/2014/main" id="{AC1AB56C-69C3-4075-A2FD-7DC852A1CC30}"/>
              </a:ext>
            </a:extLst>
          </p:cNvPr>
          <p:cNvSpPr/>
          <p:nvPr/>
        </p:nvSpPr>
        <p:spPr>
          <a:xfrm>
            <a:off x="1565826" y="3742114"/>
            <a:ext cx="276625" cy="545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2">
            <a:extLst>
              <a:ext uri="{FF2B5EF4-FFF2-40B4-BE49-F238E27FC236}">
                <a16:creationId xmlns:a16="http://schemas.microsoft.com/office/drawing/2014/main" id="{9A7FE9FA-5DFB-4359-B893-94A9498B3334}"/>
              </a:ext>
            </a:extLst>
          </p:cNvPr>
          <p:cNvSpPr txBox="1"/>
          <p:nvPr/>
        </p:nvSpPr>
        <p:spPr>
          <a:xfrm>
            <a:off x="188233" y="4326648"/>
            <a:ext cx="342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4T-tandem UV-PSC/NIR-DSSC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2FD39355-CB53-4C4C-A04B-1FF9FAF68C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221" y="3120602"/>
            <a:ext cx="5587305" cy="3672000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65AD662B-7EFB-4CF1-98FE-659E60889EF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4" b="48128"/>
          <a:stretch/>
        </p:blipFill>
        <p:spPr bwMode="auto">
          <a:xfrm>
            <a:off x="9393856" y="431300"/>
            <a:ext cx="2798143" cy="2395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7A03C2E2-B354-45ED-A317-D94962C5BF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97"/>
          <a:stretch/>
        </p:blipFill>
        <p:spPr bwMode="auto">
          <a:xfrm>
            <a:off x="2358101" y="431273"/>
            <a:ext cx="5476240" cy="2193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C526CE6E-24E5-4777-825F-F11FFC753B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0" b="48128"/>
          <a:stretch/>
        </p:blipFill>
        <p:spPr bwMode="auto">
          <a:xfrm>
            <a:off x="6564434" y="330397"/>
            <a:ext cx="2660341" cy="23953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8B9B16-F74F-41A0-9896-71D7999DA1F7}"/>
              </a:ext>
            </a:extLst>
          </p:cNvPr>
          <p:cNvSpPr txBox="1"/>
          <p:nvPr/>
        </p:nvSpPr>
        <p:spPr>
          <a:xfrm>
            <a:off x="4629925" y="2860660"/>
            <a:ext cx="6633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 </a:t>
            </a:r>
            <a:r>
              <a:rPr lang="it-IT" b="1" dirty="0">
                <a:solidFill>
                  <a:srgbClr val="FF0000"/>
                </a:solidFill>
              </a:rPr>
              <a:t>3.0%                                                3.0%                                               3.6%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BA89BC48-7206-49EE-8F76-0B1FEE24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143DD-1ED3-4269-9211-D1A02655FD5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122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9"/>
          <p:cNvSpPr txBox="1"/>
          <p:nvPr/>
        </p:nvSpPr>
        <p:spPr>
          <a:xfrm>
            <a:off x="10549740" y="6607068"/>
            <a:ext cx="1706293" cy="282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it-IT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Grant agreement 826013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9"/>
          <p:cNvSpPr txBox="1"/>
          <p:nvPr/>
        </p:nvSpPr>
        <p:spPr>
          <a:xfrm>
            <a:off x="10549740" y="6607068"/>
            <a:ext cx="1706293" cy="282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it-IT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Grant agreement 826013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39"/>
          <p:cNvSpPr txBox="1"/>
          <p:nvPr/>
        </p:nvSpPr>
        <p:spPr>
          <a:xfrm>
            <a:off x="2851755" y="449517"/>
            <a:ext cx="648848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3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Thanks for your kind attention!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9"/>
          <p:cNvSpPr txBox="1"/>
          <p:nvPr/>
        </p:nvSpPr>
        <p:spPr>
          <a:xfrm>
            <a:off x="-70310" y="2634836"/>
            <a:ext cx="4689173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Staff</a:t>
            </a: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G. Viscardi, C. Barolo, N. Barbero,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P. Quagliotto, A. Fin, M. Bonomo,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I. Benesperi, F. Cardano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PostDoc</a:t>
            </a: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M. Bokan, C. Pontremoli, S. Neirotti, D. Pasculli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PhD</a:t>
            </a: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D. Alencar, A. Segura, B. Centrella,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M. Rubes, B. Charrier, M. Franzini, D. Dereje, V. Maruzzo, G. Viada, D. Gallo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3" name="Google Shape;453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1542" y="6307363"/>
            <a:ext cx="4961809" cy="447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39" descr="Immagine che contiene testo, segnale&#10;&#10;Descrizione generat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86405" y="1418934"/>
            <a:ext cx="955113" cy="92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39" descr="Università di Torino Logo PNG Vector (SVG) Free Download"/>
          <p:cNvPicPr preferRelativeResize="0"/>
          <p:nvPr/>
        </p:nvPicPr>
        <p:blipFill rotWithShape="1">
          <a:blip r:embed="rId5">
            <a:alphaModFix/>
          </a:blip>
          <a:srcRect r="60607"/>
          <a:stretch/>
        </p:blipFill>
        <p:spPr>
          <a:xfrm>
            <a:off x="1062304" y="1402169"/>
            <a:ext cx="955114" cy="921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39" descr="Università di Roma Tor Vergata - Il logo ufficiale d'Ateneo dell'Università  degli Studi di Roma Tor Vergata, adottato nel 2009. | Facebook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34626" y="1664889"/>
            <a:ext cx="969947" cy="969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3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054233" y="2839854"/>
            <a:ext cx="1446747" cy="7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39"/>
          <p:cNvPicPr preferRelativeResize="0"/>
          <p:nvPr/>
        </p:nvPicPr>
        <p:blipFill rotWithShape="1">
          <a:blip r:embed="rId8">
            <a:alphaModFix/>
          </a:blip>
          <a:srcRect l="23420" t="16039" r="39703" b="39023"/>
          <a:stretch/>
        </p:blipFill>
        <p:spPr>
          <a:xfrm>
            <a:off x="6676165" y="3372456"/>
            <a:ext cx="944385" cy="939816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9"/>
          <p:cNvSpPr txBox="1"/>
          <p:nvPr/>
        </p:nvSpPr>
        <p:spPr>
          <a:xfrm>
            <a:off x="7959533" y="2579571"/>
            <a:ext cx="1520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Di Carlo, F. Matteocci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9"/>
          <p:cNvSpPr txBox="1"/>
          <p:nvPr/>
        </p:nvSpPr>
        <p:spPr>
          <a:xfrm>
            <a:off x="5156034" y="2856619"/>
            <a:ext cx="1520131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R. Borrelli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9"/>
          <p:cNvSpPr txBox="1"/>
          <p:nvPr/>
        </p:nvSpPr>
        <p:spPr>
          <a:xfrm>
            <a:off x="6494785" y="4364623"/>
            <a:ext cx="1340459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Sauvage, W. Naim, F. Grifoni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9"/>
          <p:cNvSpPr txBox="1"/>
          <p:nvPr/>
        </p:nvSpPr>
        <p:spPr>
          <a:xfrm>
            <a:off x="9907207" y="3615661"/>
            <a:ext cx="1842058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Barath,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P. Chotard,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S. Ceurstemont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3" name="Google Shape;463;p39" descr="DISAFA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483962" y="1989028"/>
            <a:ext cx="850826" cy="85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39"/>
          <p:cNvPicPr preferRelativeResize="0"/>
          <p:nvPr/>
        </p:nvPicPr>
        <p:blipFill rotWithShape="1">
          <a:blip r:embed="rId10">
            <a:alphaModFix/>
          </a:blip>
          <a:srcRect t="17310"/>
          <a:stretch/>
        </p:blipFill>
        <p:spPr>
          <a:xfrm>
            <a:off x="8234626" y="4997903"/>
            <a:ext cx="2857500" cy="1181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34;p3">
            <a:extLst>
              <a:ext uri="{FF2B5EF4-FFF2-40B4-BE49-F238E27FC236}">
                <a16:creationId xmlns:a16="http://schemas.microsoft.com/office/drawing/2014/main" id="{F1FA65B9-23ED-3A18-D9E0-789D7A6E670F}"/>
              </a:ext>
            </a:extLst>
          </p:cNvPr>
          <p:cNvPicPr preferRelativeResize="0"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9562269" y="1209386"/>
            <a:ext cx="2430674" cy="77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D6DDDFE-C8B2-4BE5-9F78-78135CEBFA89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82033-8758-4A2C-B1DA-3693B6DEF6AF}"/>
              </a:ext>
            </a:extLst>
          </p:cNvPr>
          <p:cNvSpPr txBox="1"/>
          <p:nvPr/>
        </p:nvSpPr>
        <p:spPr>
          <a:xfrm>
            <a:off x="1714349" y="1033862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Façades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750429-FCB7-4DE2-97A8-8F722F63896D}"/>
              </a:ext>
            </a:extLst>
          </p:cNvPr>
          <p:cNvSpPr txBox="1"/>
          <p:nvPr/>
        </p:nvSpPr>
        <p:spPr>
          <a:xfrm>
            <a:off x="4306349" y="255511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Rooftops</a:t>
            </a:r>
            <a:endParaRPr lang="fr-F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D9D185-74BD-4BD6-A5A3-562E0D0EC3C3}"/>
              </a:ext>
            </a:extLst>
          </p:cNvPr>
          <p:cNvSpPr txBox="1"/>
          <p:nvPr/>
        </p:nvSpPr>
        <p:spPr>
          <a:xfrm>
            <a:off x="6217177" y="102198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Windows</a:t>
            </a: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877823E5-BB59-6D58-728F-853603A2FB3A}"/>
              </a:ext>
            </a:extLst>
          </p:cNvPr>
          <p:cNvSpPr txBox="1"/>
          <p:nvPr/>
        </p:nvSpPr>
        <p:spPr>
          <a:xfrm>
            <a:off x="4211894" y="88058"/>
            <a:ext cx="4342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Building Integrated Photovoltaics </a:t>
            </a:r>
            <a:endParaRPr lang="en-GB" sz="2000" b="1" dirty="0"/>
          </a:p>
        </p:txBody>
      </p:sp>
      <p:pic>
        <p:nvPicPr>
          <p:cNvPr id="1034" name="Picture 10" descr="Building Integrated Photovoltaics (BIPV) - energypedia">
            <a:extLst>
              <a:ext uri="{FF2B5EF4-FFF2-40B4-BE49-F238E27FC236}">
                <a16:creationId xmlns:a16="http://schemas.microsoft.com/office/drawing/2014/main" id="{77CA71BC-26FD-4D9E-B49B-DBD64113CCF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5070" y="1547831"/>
            <a:ext cx="259200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ow a Rooftop Solar Array Creates Electricity for Your Home | Intermountain  Wind &amp; Solar">
            <a:extLst>
              <a:ext uri="{FF2B5EF4-FFF2-40B4-BE49-F238E27FC236}">
                <a16:creationId xmlns:a16="http://schemas.microsoft.com/office/drawing/2014/main" id="{81C6970F-CB62-4C82-9556-C32988179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338" y="735311"/>
            <a:ext cx="2483871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nergy Generation Performance of Window-Type Dye-Sensitized Solar Cells by  Color and Transmittance">
            <a:extLst>
              <a:ext uri="{FF2B5EF4-FFF2-40B4-BE49-F238E27FC236}">
                <a16:creationId xmlns:a16="http://schemas.microsoft.com/office/drawing/2014/main" id="{12502E58-8C24-41EC-8322-B88B71DF0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831" y="1511831"/>
            <a:ext cx="2484000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9CF5911-0CC3-4CA3-8D44-B3127ED049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2149" y="759263"/>
            <a:ext cx="2664000" cy="1692000"/>
          </a:xfrm>
          <a:prstGeom prst="rect">
            <a:avLst/>
          </a:prstGeom>
        </p:spPr>
      </p:pic>
      <p:sp>
        <p:nvSpPr>
          <p:cNvPr id="4" name="TextBox 23">
            <a:extLst>
              <a:ext uri="{FF2B5EF4-FFF2-40B4-BE49-F238E27FC236}">
                <a16:creationId xmlns:a16="http://schemas.microsoft.com/office/drawing/2014/main" id="{5FE4DA4C-AAA2-9D00-6106-AB1B2C341C96}"/>
              </a:ext>
            </a:extLst>
          </p:cNvPr>
          <p:cNvSpPr txBox="1"/>
          <p:nvPr/>
        </p:nvSpPr>
        <p:spPr>
          <a:xfrm>
            <a:off x="8652498" y="2555114"/>
            <a:ext cx="156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Agrivoltaics</a:t>
            </a:r>
            <a:endParaRPr lang="fr-FR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5590CF5-CDD2-0AD5-6CF3-E9BED14C4F34}"/>
              </a:ext>
            </a:extLst>
          </p:cNvPr>
          <p:cNvSpPr/>
          <p:nvPr/>
        </p:nvSpPr>
        <p:spPr>
          <a:xfrm>
            <a:off x="1554586" y="650151"/>
            <a:ext cx="9069024" cy="29807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	</a:t>
            </a:r>
            <a:r>
              <a:rPr lang="fr-FR" sz="3200" b="1" dirty="0" err="1">
                <a:solidFill>
                  <a:schemeClr val="tx1"/>
                </a:solidFill>
              </a:rPr>
              <a:t>Replacing</a:t>
            </a:r>
            <a:r>
              <a:rPr lang="fr-FR" sz="3200" b="1" dirty="0">
                <a:solidFill>
                  <a:schemeClr val="tx1"/>
                </a:solidFill>
              </a:rPr>
              <a:t> </a:t>
            </a:r>
            <a:r>
              <a:rPr lang="fr-FR" sz="3200" b="1" dirty="0" err="1">
                <a:solidFill>
                  <a:schemeClr val="tx1"/>
                </a:solidFill>
              </a:rPr>
              <a:t>windows</a:t>
            </a:r>
            <a:r>
              <a:rPr lang="fr-FR" sz="3200" b="1" dirty="0">
                <a:solidFill>
                  <a:schemeClr val="tx1"/>
                </a:solidFill>
              </a:rPr>
              <a:t> </a:t>
            </a:r>
            <a:r>
              <a:rPr lang="fr-FR" sz="3200" b="1" dirty="0" err="1">
                <a:solidFill>
                  <a:schemeClr val="tx1"/>
                </a:solidFill>
              </a:rPr>
              <a:t>with</a:t>
            </a:r>
            <a:r>
              <a:rPr lang="fr-FR" sz="32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3200" b="1" dirty="0">
                <a:solidFill>
                  <a:schemeClr val="tx1"/>
                </a:solidFill>
              </a:rPr>
              <a:t>transparent and </a:t>
            </a:r>
            <a:r>
              <a:rPr lang="fr-FR" sz="3200" b="1" dirty="0" err="1">
                <a:solidFill>
                  <a:schemeClr val="tx1"/>
                </a:solidFill>
              </a:rPr>
              <a:t>colorless</a:t>
            </a:r>
            <a:r>
              <a:rPr lang="fr-FR" sz="3200" b="1" dirty="0">
                <a:solidFill>
                  <a:schemeClr val="tx1"/>
                </a:solidFill>
              </a:rPr>
              <a:t> </a:t>
            </a:r>
            <a:r>
              <a:rPr lang="fr-FR" sz="3200" b="1" dirty="0" err="1">
                <a:solidFill>
                  <a:schemeClr val="tx1"/>
                </a:solidFill>
              </a:rPr>
              <a:t>solar</a:t>
            </a:r>
            <a:r>
              <a:rPr lang="fr-FR" sz="3200" b="1" dirty="0">
                <a:solidFill>
                  <a:schemeClr val="tx1"/>
                </a:solidFill>
              </a:rPr>
              <a:t> </a:t>
            </a:r>
            <a:r>
              <a:rPr lang="fr-FR" sz="3200" b="1" dirty="0" err="1">
                <a:solidFill>
                  <a:schemeClr val="tx1"/>
                </a:solidFill>
              </a:rPr>
              <a:t>cells</a:t>
            </a:r>
            <a:endParaRPr lang="en-GB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8" descr="Smart Glass and Windows 2018-2028: Electronic Shading and Semi-Transparent  PV : IDTechEx Webinar">
            <a:extLst>
              <a:ext uri="{FF2B5EF4-FFF2-40B4-BE49-F238E27FC236}">
                <a16:creationId xmlns:a16="http://schemas.microsoft.com/office/drawing/2014/main" id="{BD14F08D-316D-ED7D-A278-C45F69E5D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793" y="4013354"/>
            <a:ext cx="3329596" cy="193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Grid Glass Skyscraper On Sky Background With Clouds. Downtown.. Stock  Photo, Picture And Royalty Free Image. Image 115434461.">
            <a:extLst>
              <a:ext uri="{FF2B5EF4-FFF2-40B4-BE49-F238E27FC236}">
                <a16:creationId xmlns:a16="http://schemas.microsoft.com/office/drawing/2014/main" id="{D46DA1BD-81E7-3B21-FB92-BD324ECBB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099" y="3754099"/>
            <a:ext cx="2984375" cy="19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3">
            <a:extLst>
              <a:ext uri="{FF2B5EF4-FFF2-40B4-BE49-F238E27FC236}">
                <a16:creationId xmlns:a16="http://schemas.microsoft.com/office/drawing/2014/main" id="{DE037805-5CFD-B92F-6306-7E47E8216349}"/>
              </a:ext>
            </a:extLst>
          </p:cNvPr>
          <p:cNvSpPr txBox="1"/>
          <p:nvPr/>
        </p:nvSpPr>
        <p:spPr>
          <a:xfrm>
            <a:off x="3055738" y="6098738"/>
            <a:ext cx="7210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Transparent </a:t>
            </a:r>
            <a:r>
              <a:rPr lang="fr-FR" b="1" dirty="0" err="1"/>
              <a:t>PVs</a:t>
            </a:r>
            <a:r>
              <a:rPr lang="fr-FR" b="1" dirty="0"/>
              <a:t> can </a:t>
            </a:r>
            <a:r>
              <a:rPr lang="fr-FR" b="1" dirty="0" err="1"/>
              <a:t>reduce</a:t>
            </a:r>
            <a:r>
              <a:rPr lang="fr-FR" b="1" dirty="0"/>
              <a:t> </a:t>
            </a:r>
            <a:r>
              <a:rPr lang="fr-FR" b="1" dirty="0" err="1"/>
              <a:t>visual</a:t>
            </a:r>
            <a:r>
              <a:rPr lang="fr-FR" b="1" dirty="0"/>
              <a:t> pollution </a:t>
            </a:r>
            <a:r>
              <a:rPr lang="fr-FR" b="1" dirty="0" err="1"/>
              <a:t>without</a:t>
            </a:r>
            <a:r>
              <a:rPr lang="fr-FR" b="1" dirty="0"/>
              <a:t> </a:t>
            </a:r>
            <a:r>
              <a:rPr lang="fr-FR" b="1" dirty="0" err="1"/>
              <a:t>reciding</a:t>
            </a:r>
            <a:r>
              <a:rPr lang="fr-FR" b="1" dirty="0"/>
              <a:t> </a:t>
            </a:r>
            <a:r>
              <a:rPr lang="fr-FR" b="1" dirty="0" err="1"/>
              <a:t>from</a:t>
            </a:r>
            <a:r>
              <a:rPr lang="fr-FR" b="1" dirty="0"/>
              <a:t> original design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25728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5B42A15-2C53-404A-82D0-070EE65F0620}"/>
              </a:ext>
            </a:extLst>
          </p:cNvPr>
          <p:cNvGrpSpPr/>
          <p:nvPr/>
        </p:nvGrpSpPr>
        <p:grpSpPr>
          <a:xfrm>
            <a:off x="1841598" y="889612"/>
            <a:ext cx="3973973" cy="2880229"/>
            <a:chOff x="512009" y="768429"/>
            <a:chExt cx="4907954" cy="37547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3F3B879-6D8B-4400-A961-CA024F91F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009" y="768429"/>
              <a:ext cx="4907954" cy="375475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6877DF-7C29-4AEF-B21B-56BFCE241105}"/>
                </a:ext>
              </a:extLst>
            </p:cNvPr>
            <p:cNvSpPr txBox="1"/>
            <p:nvPr/>
          </p:nvSpPr>
          <p:spPr>
            <a:xfrm>
              <a:off x="2034655" y="1044705"/>
              <a:ext cx="3171953" cy="341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/>
                <a:t>50% </a:t>
              </a:r>
              <a:r>
                <a:rPr lang="fr-FR" sz="1100" b="1" dirty="0" err="1"/>
                <a:t>solar</a:t>
              </a:r>
              <a:r>
                <a:rPr lang="fr-FR" sz="1100" b="1" dirty="0"/>
                <a:t> irradiance </a:t>
              </a:r>
              <a:r>
                <a:rPr lang="fr-FR" sz="1100" b="1" dirty="0" err="1"/>
                <a:t>falls</a:t>
              </a:r>
              <a:r>
                <a:rPr lang="fr-FR" sz="1100" b="1" dirty="0"/>
                <a:t> in the NIR</a:t>
              </a:r>
              <a:endParaRPr lang="en-GB" sz="1100" b="1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89DC9E1C-0B7D-4285-B936-36B9996B15C3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FDC7F7-D16B-4B5E-A8DC-EE2BD7E5448B}"/>
              </a:ext>
            </a:extLst>
          </p:cNvPr>
          <p:cNvSpPr txBox="1"/>
          <p:nvPr/>
        </p:nvSpPr>
        <p:spPr>
          <a:xfrm>
            <a:off x="1846921" y="705697"/>
            <a:ext cx="4450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err="1"/>
              <a:t>Only</a:t>
            </a:r>
            <a:r>
              <a:rPr lang="fr-FR" sz="1050" b="1" dirty="0"/>
              <a:t> </a:t>
            </a:r>
            <a:r>
              <a:rPr lang="fr-FR" sz="1050" b="1" dirty="0" err="1"/>
              <a:t>molecular-based</a:t>
            </a:r>
            <a:r>
              <a:rPr lang="fr-FR" sz="1050" b="1" dirty="0"/>
              <a:t> </a:t>
            </a:r>
            <a:r>
              <a:rPr lang="fr-FR" sz="1050" b="1" dirty="0" err="1"/>
              <a:t>devices</a:t>
            </a:r>
            <a:r>
              <a:rPr lang="fr-FR" sz="1050" b="1" dirty="0"/>
              <a:t> can </a:t>
            </a:r>
            <a:r>
              <a:rPr lang="fr-FR" sz="1050" b="1" dirty="0" err="1"/>
              <a:t>afford</a:t>
            </a:r>
            <a:r>
              <a:rPr lang="fr-FR" sz="1050" b="1" dirty="0"/>
              <a:t> </a:t>
            </a:r>
            <a:r>
              <a:rPr lang="fr-FR" sz="1050" b="1" dirty="0" err="1"/>
              <a:t>selective</a:t>
            </a:r>
            <a:r>
              <a:rPr lang="fr-FR" sz="1050" b="1" dirty="0"/>
              <a:t> NIR-conversion</a:t>
            </a:r>
            <a:endParaRPr lang="en-GB" sz="1050" b="1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AC9D038-DF5B-E0A9-A2BB-5F4DF852CEC2}"/>
              </a:ext>
            </a:extLst>
          </p:cNvPr>
          <p:cNvGrpSpPr/>
          <p:nvPr/>
        </p:nvGrpSpPr>
        <p:grpSpPr>
          <a:xfrm>
            <a:off x="5830397" y="3217434"/>
            <a:ext cx="4633912" cy="3573463"/>
            <a:chOff x="4572000" y="2018107"/>
            <a:chExt cx="4633912" cy="3573463"/>
          </a:xfrm>
        </p:grpSpPr>
        <p:graphicFrame>
          <p:nvGraphicFramePr>
            <p:cNvPr id="18" name="Google Shape;169;p6">
              <a:extLst>
                <a:ext uri="{FF2B5EF4-FFF2-40B4-BE49-F238E27FC236}">
                  <a16:creationId xmlns:a16="http://schemas.microsoft.com/office/drawing/2014/main" id="{24A0F002-920B-3209-4757-23756D0E2DF7}"/>
                </a:ext>
              </a:extLst>
            </p:cNvPr>
            <p:cNvGraphicFramePr/>
            <p:nvPr/>
          </p:nvGraphicFramePr>
          <p:xfrm>
            <a:off x="4572000" y="2018107"/>
            <a:ext cx="4633912" cy="3573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3" imgW="4633912" imgH="3573463" progId="Origin95.Graph">
                    <p:embed/>
                  </p:oleObj>
                </mc:Choice>
                <mc:Fallback>
                  <p:oleObj r:id="rId3" imgW="4633912" imgH="3573463" progId="Origin95.Graph">
                    <p:embed/>
                    <p:pic>
                      <p:nvPicPr>
                        <p:cNvPr id="18" name="Google Shape;169;p6">
                          <a:extLst>
                            <a:ext uri="{FF2B5EF4-FFF2-40B4-BE49-F238E27FC236}">
                              <a16:creationId xmlns:a16="http://schemas.microsoft.com/office/drawing/2014/main" id="{24A0F002-920B-3209-4757-23756D0E2DF7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 rotWithShape="1">
                        <a:blip r:embed="rId4">
                          <a:alphaModFix/>
                        </a:blip>
                        <a:srcRect/>
                        <a:stretch/>
                      </p:blipFill>
                      <p:spPr>
                        <a:xfrm>
                          <a:off x="4572000" y="2018107"/>
                          <a:ext cx="4633912" cy="3573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Google Shape;170;p6">
              <a:extLst>
                <a:ext uri="{FF2B5EF4-FFF2-40B4-BE49-F238E27FC236}">
                  <a16:creationId xmlns:a16="http://schemas.microsoft.com/office/drawing/2014/main" id="{9344D0CE-39D0-00C6-653C-FC49861CD8AB}"/>
                </a:ext>
              </a:extLst>
            </p:cNvPr>
            <p:cNvSpPr txBox="1"/>
            <p:nvPr/>
          </p:nvSpPr>
          <p:spPr>
            <a:xfrm>
              <a:off x="4868737" y="5315092"/>
              <a:ext cx="4202422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>
                <a:buSzPts val="1200"/>
              </a:pPr>
              <a:r>
                <a:rPr lang="it-IT" sz="11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International Commission on </a:t>
              </a:r>
              <a:r>
                <a:rPr lang="it-IT" sz="1100" i="1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Illumination</a:t>
              </a:r>
              <a:r>
                <a:rPr lang="it-IT" sz="11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 </a:t>
              </a:r>
              <a:r>
                <a:rPr lang="it-IT" sz="1100" i="1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Colorimetry</a:t>
              </a:r>
              <a:r>
                <a:rPr lang="it-IT" sz="11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 (CIE); 2004.</a:t>
              </a:r>
              <a:endParaRPr sz="1200" dirty="0"/>
            </a:p>
          </p:txBody>
        </p:sp>
        <p:grpSp>
          <p:nvGrpSpPr>
            <p:cNvPr id="20" name="Google Shape;172;p6">
              <a:extLst>
                <a:ext uri="{FF2B5EF4-FFF2-40B4-BE49-F238E27FC236}">
                  <a16:creationId xmlns:a16="http://schemas.microsoft.com/office/drawing/2014/main" id="{F822DE4C-312F-B1F4-F016-5E2A1E5E375D}"/>
                </a:ext>
              </a:extLst>
            </p:cNvPr>
            <p:cNvGrpSpPr/>
            <p:nvPr/>
          </p:nvGrpSpPr>
          <p:grpSpPr>
            <a:xfrm>
              <a:off x="6357861" y="3294181"/>
              <a:ext cx="774690" cy="796799"/>
              <a:chOff x="7607224" y="2228574"/>
              <a:chExt cx="774690" cy="796799"/>
            </a:xfrm>
          </p:grpSpPr>
          <p:sp>
            <p:nvSpPr>
              <p:cNvPr id="21" name="Google Shape;173;p6">
                <a:extLst>
                  <a:ext uri="{FF2B5EF4-FFF2-40B4-BE49-F238E27FC236}">
                    <a16:creationId xmlns:a16="http://schemas.microsoft.com/office/drawing/2014/main" id="{910670D7-377B-47AB-3BD1-483D2489E16C}"/>
                  </a:ext>
                </a:extLst>
              </p:cNvPr>
              <p:cNvSpPr/>
              <p:nvPr/>
            </p:nvSpPr>
            <p:spPr>
              <a:xfrm rot="-10157589">
                <a:off x="7852462" y="2622518"/>
                <a:ext cx="71056" cy="314323"/>
              </a:xfrm>
              <a:prstGeom prst="rightBrace">
                <a:avLst>
                  <a:gd name="adj1" fmla="val 68681"/>
                  <a:gd name="adj2" fmla="val 51158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SzPts val="1800"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174;p6">
                <a:extLst>
                  <a:ext uri="{FF2B5EF4-FFF2-40B4-BE49-F238E27FC236}">
                    <a16:creationId xmlns:a16="http://schemas.microsoft.com/office/drawing/2014/main" id="{6F5C4BF5-AC23-9AFB-993D-37C2730251CD}"/>
                  </a:ext>
                </a:extLst>
              </p:cNvPr>
              <p:cNvSpPr/>
              <p:nvPr/>
            </p:nvSpPr>
            <p:spPr>
              <a:xfrm rot="628873">
                <a:off x="8138144" y="2228386"/>
                <a:ext cx="71056" cy="797174"/>
              </a:xfrm>
              <a:prstGeom prst="rightBrace">
                <a:avLst>
                  <a:gd name="adj1" fmla="val 68681"/>
                  <a:gd name="adj2" fmla="val 51158"/>
                </a:avLst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SzPts val="1800"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175;p6">
                <a:extLst>
                  <a:ext uri="{FF2B5EF4-FFF2-40B4-BE49-F238E27FC236}">
                    <a16:creationId xmlns:a16="http://schemas.microsoft.com/office/drawing/2014/main" id="{AB497FC4-5B60-DEC3-2FE2-48059BF4DA6F}"/>
                  </a:ext>
                </a:extLst>
              </p:cNvPr>
              <p:cNvSpPr txBox="1"/>
              <p:nvPr/>
            </p:nvSpPr>
            <p:spPr>
              <a:xfrm>
                <a:off x="7607224" y="2584864"/>
                <a:ext cx="15065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>
                  <a:buSzPts val="1200"/>
                </a:pPr>
                <a:r>
                  <a:rPr lang="it-IT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</a:t>
                </a:r>
                <a:endParaRPr/>
              </a:p>
            </p:txBody>
          </p:sp>
          <p:sp>
            <p:nvSpPr>
              <p:cNvPr id="24" name="Google Shape;176;p6">
                <a:extLst>
                  <a:ext uri="{FF2B5EF4-FFF2-40B4-BE49-F238E27FC236}">
                    <a16:creationId xmlns:a16="http://schemas.microsoft.com/office/drawing/2014/main" id="{A53C3E90-93D3-439F-40F3-C8A38E84F39B}"/>
                  </a:ext>
                </a:extLst>
              </p:cNvPr>
              <p:cNvSpPr txBox="1"/>
              <p:nvPr/>
            </p:nvSpPr>
            <p:spPr>
              <a:xfrm>
                <a:off x="8167026" y="2502680"/>
                <a:ext cx="21488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>
                  <a:buSzPts val="1200"/>
                </a:pPr>
                <a:r>
                  <a:rPr lang="it-IT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</a:t>
                </a:r>
                <a:endParaRPr/>
              </a:p>
            </p:txBody>
          </p:sp>
        </p:grpSp>
        <p:cxnSp>
          <p:nvCxnSpPr>
            <p:cNvPr id="25" name="Google Shape;180;p6">
              <a:extLst>
                <a:ext uri="{FF2B5EF4-FFF2-40B4-BE49-F238E27FC236}">
                  <a16:creationId xmlns:a16="http://schemas.microsoft.com/office/drawing/2014/main" id="{D764FC8F-FED3-8B0B-71D4-B606FADD660E}"/>
                </a:ext>
              </a:extLst>
            </p:cNvPr>
            <p:cNvCxnSpPr/>
            <p:nvPr/>
          </p:nvCxnSpPr>
          <p:spPr>
            <a:xfrm rot="10800000" flipH="1">
              <a:off x="6724182" y="3209698"/>
              <a:ext cx="139484" cy="796614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26" name="Google Shape;183;p6">
              <a:extLst>
                <a:ext uri="{FF2B5EF4-FFF2-40B4-BE49-F238E27FC236}">
                  <a16:creationId xmlns:a16="http://schemas.microsoft.com/office/drawing/2014/main" id="{7C3F5280-6632-00E1-7144-B666F8F5228C}"/>
                </a:ext>
              </a:extLst>
            </p:cNvPr>
            <p:cNvSpPr txBox="1"/>
            <p:nvPr/>
          </p:nvSpPr>
          <p:spPr>
            <a:xfrm>
              <a:off x="5485526" y="3193678"/>
              <a:ext cx="18364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buSzPts val="1800"/>
              </a:pPr>
              <a:r>
                <a:rPr lang="it-IT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Color purity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17">
            <a:extLst>
              <a:ext uri="{FF2B5EF4-FFF2-40B4-BE49-F238E27FC236}">
                <a16:creationId xmlns:a16="http://schemas.microsoft.com/office/drawing/2014/main" id="{699380E6-58DD-67AE-02F7-8AB59555502B}"/>
              </a:ext>
            </a:extLst>
          </p:cNvPr>
          <p:cNvSpPr txBox="1"/>
          <p:nvPr/>
        </p:nvSpPr>
        <p:spPr>
          <a:xfrm>
            <a:off x="3340395" y="110981"/>
            <a:ext cx="5995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Wavelenght</a:t>
            </a:r>
            <a:r>
              <a:rPr lang="fr-FR" sz="2000" b="1" dirty="0"/>
              <a:t> </a:t>
            </a:r>
            <a:r>
              <a:rPr lang="fr-FR" sz="2000" b="1" dirty="0" err="1"/>
              <a:t>selective</a:t>
            </a:r>
            <a:r>
              <a:rPr lang="fr-FR" sz="2000" b="1" dirty="0"/>
              <a:t> transparent </a:t>
            </a:r>
            <a:r>
              <a:rPr lang="fr-FR" sz="2000" b="1" dirty="0" err="1"/>
              <a:t>photovoltaics</a:t>
            </a:r>
            <a:endParaRPr lang="en-GB" sz="2000" b="1" dirty="0"/>
          </a:p>
        </p:txBody>
      </p:sp>
      <p:sp>
        <p:nvSpPr>
          <p:cNvPr id="5" name="TextBox 49">
            <a:extLst>
              <a:ext uri="{FF2B5EF4-FFF2-40B4-BE49-F238E27FC236}">
                <a16:creationId xmlns:a16="http://schemas.microsoft.com/office/drawing/2014/main" id="{0511D191-0449-364F-9165-5CF1103DA3A1}"/>
              </a:ext>
            </a:extLst>
          </p:cNvPr>
          <p:cNvSpPr txBox="1"/>
          <p:nvPr/>
        </p:nvSpPr>
        <p:spPr>
          <a:xfrm>
            <a:off x="1567545" y="6645203"/>
            <a:ext cx="38508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F. Grifoni, </a:t>
            </a:r>
            <a:r>
              <a:rPr lang="en-GB" sz="800" i="1" dirty="0"/>
              <a:t>et al. Adv. Energy Mater.</a:t>
            </a:r>
            <a:r>
              <a:rPr lang="en-GB" sz="800" dirty="0"/>
              <a:t> </a:t>
            </a:r>
            <a:r>
              <a:rPr lang="en-GB" sz="800" b="1" dirty="0"/>
              <a:t>2021</a:t>
            </a:r>
            <a:r>
              <a:rPr lang="en-GB" sz="800" dirty="0"/>
              <a:t>.</a:t>
            </a:r>
            <a:endParaRPr lang="fr-FR" sz="800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BD9E42B6-F93B-EE89-0DC6-A4D9DE400AAB}"/>
              </a:ext>
            </a:extLst>
          </p:cNvPr>
          <p:cNvGrpSpPr/>
          <p:nvPr/>
        </p:nvGrpSpPr>
        <p:grpSpPr>
          <a:xfrm>
            <a:off x="1627901" y="3801128"/>
            <a:ext cx="4044183" cy="2853661"/>
            <a:chOff x="103900" y="3801127"/>
            <a:chExt cx="4044183" cy="2853661"/>
          </a:xfrm>
        </p:grpSpPr>
        <p:sp>
          <p:nvSpPr>
            <p:cNvPr id="9" name="Rectangle 53">
              <a:extLst>
                <a:ext uri="{FF2B5EF4-FFF2-40B4-BE49-F238E27FC236}">
                  <a16:creationId xmlns:a16="http://schemas.microsoft.com/office/drawing/2014/main" id="{1FAD16E5-51E6-A0B9-7E99-29290EDF2BD3}"/>
                </a:ext>
              </a:extLst>
            </p:cNvPr>
            <p:cNvSpPr/>
            <p:nvPr/>
          </p:nvSpPr>
          <p:spPr>
            <a:xfrm>
              <a:off x="103900" y="3993557"/>
              <a:ext cx="3857146" cy="2661231"/>
            </a:xfrm>
            <a:prstGeom prst="rect">
              <a:avLst/>
            </a:prstGeom>
            <a:noFill/>
            <a:ln>
              <a:solidFill>
                <a:srgbClr val="95A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80">
              <a:extLst>
                <a:ext uri="{FF2B5EF4-FFF2-40B4-BE49-F238E27FC236}">
                  <a16:creationId xmlns:a16="http://schemas.microsoft.com/office/drawing/2014/main" id="{CD61A612-B26A-844A-2945-A3FEC256E404}"/>
                </a:ext>
              </a:extLst>
            </p:cNvPr>
            <p:cNvSpPr txBox="1"/>
            <p:nvPr/>
          </p:nvSpPr>
          <p:spPr>
            <a:xfrm>
              <a:off x="1032897" y="3801127"/>
              <a:ext cx="1416753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95A8C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Figures of </a:t>
              </a:r>
              <a:r>
                <a:rPr lang="fr-FR" dirty="0" err="1"/>
                <a:t>merit</a:t>
              </a:r>
              <a:endParaRPr lang="en-GB" dirty="0"/>
            </a:p>
          </p:txBody>
        </p:sp>
        <p:grpSp>
          <p:nvGrpSpPr>
            <p:cNvPr id="12" name="Group 82">
              <a:extLst>
                <a:ext uri="{FF2B5EF4-FFF2-40B4-BE49-F238E27FC236}">
                  <a16:creationId xmlns:a16="http://schemas.microsoft.com/office/drawing/2014/main" id="{B7EC2556-1B4C-4760-C765-F997424265D5}"/>
                </a:ext>
              </a:extLst>
            </p:cNvPr>
            <p:cNvGrpSpPr/>
            <p:nvPr/>
          </p:nvGrpSpPr>
          <p:grpSpPr>
            <a:xfrm>
              <a:off x="317144" y="4138167"/>
              <a:ext cx="3830939" cy="2267139"/>
              <a:chOff x="638685" y="4100261"/>
              <a:chExt cx="5107917" cy="30228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84">
                    <a:extLst>
                      <a:ext uri="{FF2B5EF4-FFF2-40B4-BE49-F238E27FC236}">
                        <a16:creationId xmlns:a16="http://schemas.microsoft.com/office/drawing/2014/main" id="{4884EAA0-C95A-CD2F-6F00-67134A9C5AC6}"/>
                      </a:ext>
                    </a:extLst>
                  </p:cNvPr>
                  <p:cNvSpPr/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FR" sz="1200" b="1" dirty="0" err="1">
                        <a:ea typeface="Times New Roman" panose="02020603050405020304" pitchFamily="18" charset="0"/>
                      </a:rPr>
                      <a:t>A</a:t>
                    </a:r>
                    <a:r>
                      <a:rPr lang="fr-FR" sz="1200" dirty="0" err="1">
                        <a:ea typeface="Times New Roman" panose="02020603050405020304" pitchFamily="18" charset="0"/>
                      </a:rPr>
                      <a:t>varage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V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isible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T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ransmittance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</a:t>
                    </a:r>
                    <a:r>
                      <a:rPr lang="fr-FR" sz="1600" b="1" dirty="0">
                        <a:ea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sz="1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den>
                        </m:f>
                      </m:oMath>
                    </a14:m>
                    <a:endParaRPr lang="en-GB" sz="1600" b="1" dirty="0"/>
                  </a:p>
                </p:txBody>
              </p:sp>
            </mc:Choice>
            <mc:Fallback xmlns="">
              <p:sp>
                <p:nvSpPr>
                  <p:cNvPr id="16" name="Rectangle 84">
                    <a:extLst>
                      <a:ext uri="{FF2B5EF4-FFF2-40B4-BE49-F238E27FC236}">
                        <a16:creationId xmlns:a16="http://schemas.microsoft.com/office/drawing/2014/main" id="{4884EAA0-C95A-CD2F-6F00-67134A9C5AC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59" t="-57778" b="-88889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7" name="Group 85">
                <a:extLst>
                  <a:ext uri="{FF2B5EF4-FFF2-40B4-BE49-F238E27FC236}">
                    <a16:creationId xmlns:a16="http://schemas.microsoft.com/office/drawing/2014/main" id="{CB847A8F-8A93-2669-318E-4E38A1EF03D1}"/>
                  </a:ext>
                </a:extLst>
              </p:cNvPr>
              <p:cNvGrpSpPr/>
              <p:nvPr/>
            </p:nvGrpSpPr>
            <p:grpSpPr>
              <a:xfrm>
                <a:off x="638685" y="5576629"/>
                <a:ext cx="4800005" cy="1546480"/>
                <a:chOff x="663852" y="5576629"/>
                <a:chExt cx="4800005" cy="1546480"/>
              </a:xfrm>
            </p:grpSpPr>
            <p:grpSp>
              <p:nvGrpSpPr>
                <p:cNvPr id="28" name="Group 86">
                  <a:extLst>
                    <a:ext uri="{FF2B5EF4-FFF2-40B4-BE49-F238E27FC236}">
                      <a16:creationId xmlns:a16="http://schemas.microsoft.com/office/drawing/2014/main" id="{DAE85BA9-B779-95D0-F142-9651516C6CEC}"/>
                    </a:ext>
                  </a:extLst>
                </p:cNvPr>
                <p:cNvGrpSpPr/>
                <p:nvPr/>
              </p:nvGrpSpPr>
              <p:grpSpPr>
                <a:xfrm>
                  <a:off x="3183123" y="5576629"/>
                  <a:ext cx="2280734" cy="1546480"/>
                  <a:chOff x="4216161" y="1241194"/>
                  <a:chExt cx="6264116" cy="4258879"/>
                </a:xfrm>
              </p:grpSpPr>
              <p:grpSp>
                <p:nvGrpSpPr>
                  <p:cNvPr id="33" name="Group 102">
                    <a:extLst>
                      <a:ext uri="{FF2B5EF4-FFF2-40B4-BE49-F238E27FC236}">
                        <a16:creationId xmlns:a16="http://schemas.microsoft.com/office/drawing/2014/main" id="{A8E66FF5-6040-9041-9C47-95D954EACA52}"/>
                      </a:ext>
                    </a:extLst>
                  </p:cNvPr>
                  <p:cNvGrpSpPr/>
                  <p:nvPr/>
                </p:nvGrpSpPr>
                <p:grpSpPr>
                  <a:xfrm>
                    <a:off x="4216161" y="1241194"/>
                    <a:ext cx="6264116" cy="2968361"/>
                    <a:chOff x="4216161" y="1241194"/>
                    <a:chExt cx="6264116" cy="2968361"/>
                  </a:xfrm>
                </p:grpSpPr>
                <p:pic>
                  <p:nvPicPr>
                    <p:cNvPr id="36" name="Picture 105">
                      <a:extLst>
                        <a:ext uri="{FF2B5EF4-FFF2-40B4-BE49-F238E27FC236}">
                          <a16:creationId xmlns:a16="http://schemas.microsoft.com/office/drawing/2014/main" id="{1A92FA4E-CF32-E5E2-291C-80E9F98C1A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216161" y="1241194"/>
                      <a:ext cx="3102909" cy="296327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Picture 106">
                      <a:extLst>
                        <a:ext uri="{FF2B5EF4-FFF2-40B4-BE49-F238E27FC236}">
                          <a16:creationId xmlns:a16="http://schemas.microsoft.com/office/drawing/2014/main" id="{FD953606-95A2-27EE-E9A6-DC2DA5820F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377356" y="1246276"/>
                      <a:ext cx="3102921" cy="2963279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4" name="TextBox 15">
                    <a:extLst>
                      <a:ext uri="{FF2B5EF4-FFF2-40B4-BE49-F238E27FC236}">
                        <a16:creationId xmlns:a16="http://schemas.microsoft.com/office/drawing/2014/main" id="{4F6AC185-08E9-1C9F-083A-2931C9A3E438}"/>
                      </a:ext>
                    </a:extLst>
                  </p:cNvPr>
                  <p:cNvSpPr txBox="1"/>
                  <p:nvPr/>
                </p:nvSpPr>
                <p:spPr>
                  <a:xfrm>
                    <a:off x="7752163" y="4003237"/>
                    <a:ext cx="2353322" cy="14968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High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TextBox 17">
                    <a:extLst>
                      <a:ext uri="{FF2B5EF4-FFF2-40B4-BE49-F238E27FC236}">
                        <a16:creationId xmlns:a16="http://schemas.microsoft.com/office/drawing/2014/main" id="{35D1853E-6D71-6DF0-5FA3-E8CF23352F70}"/>
                      </a:ext>
                    </a:extLst>
                  </p:cNvPr>
                  <p:cNvSpPr txBox="1"/>
                  <p:nvPr/>
                </p:nvSpPr>
                <p:spPr>
                  <a:xfrm>
                    <a:off x="4666399" y="3983998"/>
                    <a:ext cx="2353318" cy="9323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Low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9" name="TextBox 100">
                  <a:extLst>
                    <a:ext uri="{FF2B5EF4-FFF2-40B4-BE49-F238E27FC236}">
                      <a16:creationId xmlns:a16="http://schemas.microsoft.com/office/drawing/2014/main" id="{D9378C97-2FB7-AF8B-A0A2-0C92DF198275}"/>
                    </a:ext>
                  </a:extLst>
                </p:cNvPr>
                <p:cNvSpPr txBox="1"/>
                <p:nvPr/>
              </p:nvSpPr>
              <p:spPr>
                <a:xfrm>
                  <a:off x="663852" y="5847429"/>
                  <a:ext cx="2289515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err="1"/>
                    <a:t>C</a:t>
                  </a:r>
                  <a:r>
                    <a:rPr lang="fr-FR" sz="1200" dirty="0" err="1"/>
                    <a:t>olor</a:t>
                  </a:r>
                  <a:r>
                    <a:rPr lang="fr-FR" sz="1200" dirty="0"/>
                    <a:t> </a:t>
                  </a:r>
                  <a:r>
                    <a:rPr lang="fr-FR" sz="1200" b="1" dirty="0" err="1"/>
                    <a:t>R</a:t>
                  </a:r>
                  <a:r>
                    <a:rPr lang="fr-FR" sz="1200" dirty="0" err="1"/>
                    <a:t>enderind</a:t>
                  </a:r>
                  <a:r>
                    <a:rPr lang="fr-FR" sz="1200" dirty="0"/>
                    <a:t> </a:t>
                  </a:r>
                  <a:r>
                    <a:rPr lang="fr-FR" sz="1200" b="1" dirty="0"/>
                    <a:t>I</a:t>
                  </a:r>
                  <a:r>
                    <a:rPr lang="fr-FR" sz="1200" dirty="0"/>
                    <a:t>ndex</a:t>
                  </a:r>
                  <a:endParaRPr lang="en-GB" sz="1200" dirty="0"/>
                </a:p>
              </p:txBody>
            </p:sp>
            <p:sp>
              <p:nvSpPr>
                <p:cNvPr id="30" name="TextBox 101">
                  <a:extLst>
                    <a:ext uri="{FF2B5EF4-FFF2-40B4-BE49-F238E27FC236}">
                      <a16:creationId xmlns:a16="http://schemas.microsoft.com/office/drawing/2014/main" id="{41CE37F0-74E0-BFEF-A2E4-DE7365638952}"/>
                    </a:ext>
                  </a:extLst>
                </p:cNvPr>
                <p:cNvSpPr txBox="1"/>
                <p:nvPr/>
              </p:nvSpPr>
              <p:spPr>
                <a:xfrm>
                  <a:off x="669691" y="6114640"/>
                  <a:ext cx="2306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50" b="1" dirty="0"/>
                    <a:t>CRI&gt;90 excellent </a:t>
                  </a:r>
                  <a:r>
                    <a:rPr lang="fr-FR" sz="1050" b="1" dirty="0" err="1"/>
                    <a:t>quality</a:t>
                  </a:r>
                  <a:endParaRPr lang="en-GB" sz="1050" b="1" dirty="0"/>
                </a:p>
              </p:txBody>
            </p:sp>
          </p:grpSp>
        </p:grpSp>
        <p:sp>
          <p:nvSpPr>
            <p:cNvPr id="13" name="TextBox 83">
              <a:extLst>
                <a:ext uri="{FF2B5EF4-FFF2-40B4-BE49-F238E27FC236}">
                  <a16:creationId xmlns:a16="http://schemas.microsoft.com/office/drawing/2014/main" id="{0866BF32-257E-A6B8-28C2-99F15631F5AF}"/>
                </a:ext>
              </a:extLst>
            </p:cNvPr>
            <p:cNvSpPr txBox="1"/>
            <p:nvPr/>
          </p:nvSpPr>
          <p:spPr>
            <a:xfrm>
              <a:off x="252608" y="6273803"/>
              <a:ext cx="322771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/>
                <a:t>x,y</a:t>
              </a:r>
              <a:r>
                <a:rPr lang="fr-FR" sz="1200" b="1" dirty="0"/>
                <a:t> </a:t>
              </a:r>
              <a:r>
                <a:rPr lang="fr-FR" sz="1200" b="1" dirty="0" err="1"/>
                <a:t>coordinates</a:t>
              </a:r>
              <a:r>
                <a:rPr lang="fr-FR" sz="1200" b="1" dirty="0"/>
                <a:t> </a:t>
              </a:r>
              <a:r>
                <a:rPr lang="fr-FR" sz="1200" dirty="0"/>
                <a:t>in</a:t>
              </a:r>
              <a:r>
                <a:rPr lang="fr-FR" sz="1200" b="1" dirty="0"/>
                <a:t> CIE 1931  </a:t>
              </a:r>
              <a:endParaRPr lang="en-GB" sz="1200" b="1" dirty="0"/>
            </a:p>
          </p:txBody>
        </p:sp>
        <p:sp>
          <p:nvSpPr>
            <p:cNvPr id="15" name="TextBox 52">
              <a:extLst>
                <a:ext uri="{FF2B5EF4-FFF2-40B4-BE49-F238E27FC236}">
                  <a16:creationId xmlns:a16="http://schemas.microsoft.com/office/drawing/2014/main" id="{5AC649E6-B7BC-86C9-85FE-C06AC9E1C4CB}"/>
                </a:ext>
              </a:extLst>
            </p:cNvPr>
            <p:cNvSpPr txBox="1"/>
            <p:nvPr/>
          </p:nvSpPr>
          <p:spPr>
            <a:xfrm>
              <a:off x="317597" y="4748163"/>
              <a:ext cx="2956259" cy="28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/>
                <a:t>L</a:t>
              </a:r>
              <a:r>
                <a:rPr lang="fr-FR" sz="1200" dirty="0"/>
                <a:t>ight </a:t>
              </a:r>
              <a:r>
                <a:rPr lang="fr-FR" sz="1200" b="1" dirty="0" err="1"/>
                <a:t>U</a:t>
              </a:r>
              <a:r>
                <a:rPr lang="fr-FR" sz="1200" dirty="0" err="1"/>
                <a:t>tilization</a:t>
              </a:r>
              <a:r>
                <a:rPr lang="fr-FR" sz="1200" dirty="0"/>
                <a:t> </a:t>
              </a:r>
              <a:r>
                <a:rPr lang="fr-FR" sz="1200" b="1" dirty="0" err="1"/>
                <a:t>E</a:t>
              </a:r>
              <a:r>
                <a:rPr lang="fr-FR" sz="1200" dirty="0" err="1"/>
                <a:t>fficency</a:t>
              </a:r>
              <a:r>
                <a:rPr lang="fr-FR" sz="1200" dirty="0"/>
                <a:t> </a:t>
              </a:r>
              <a:r>
                <a:rPr lang="fr-FR" sz="1250" b="1" dirty="0"/>
                <a:t>= PCE x AVT</a:t>
              </a:r>
              <a:r>
                <a:rPr lang="fr-FR" sz="1250" dirty="0"/>
                <a:t> </a:t>
              </a:r>
              <a:endParaRPr lang="en-GB" sz="12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9250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3F3B879-6D8B-4400-A961-CA024F91F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98" y="889612"/>
            <a:ext cx="3973973" cy="288022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89DC9E1C-0B7D-4285-B936-36B9996B15C3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9D933D-CF50-4DB7-B92F-CCB1E72E9F32}"/>
              </a:ext>
            </a:extLst>
          </p:cNvPr>
          <p:cNvGrpSpPr/>
          <p:nvPr/>
        </p:nvGrpSpPr>
        <p:grpSpPr>
          <a:xfrm>
            <a:off x="5906284" y="1123710"/>
            <a:ext cx="4424446" cy="2884234"/>
            <a:chOff x="4370412" y="1565619"/>
            <a:chExt cx="4424446" cy="288423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B670744-D016-474A-A309-2F06D106D1DF}"/>
                </a:ext>
              </a:extLst>
            </p:cNvPr>
            <p:cNvGrpSpPr/>
            <p:nvPr/>
          </p:nvGrpSpPr>
          <p:grpSpPr>
            <a:xfrm>
              <a:off x="4370412" y="1565619"/>
              <a:ext cx="2223396" cy="2061815"/>
              <a:chOff x="5540609" y="553414"/>
              <a:chExt cx="2964527" cy="2749088"/>
            </a:xfrm>
          </p:grpSpPr>
          <p:pic>
            <p:nvPicPr>
              <p:cNvPr id="3076" name="Picture 4" descr="Skyscrapers could soon generate their own power, thanks to see-through solar  cells | Science | AAAS">
                <a:extLst>
                  <a:ext uri="{FF2B5EF4-FFF2-40B4-BE49-F238E27FC236}">
                    <a16:creationId xmlns:a16="http://schemas.microsoft.com/office/drawing/2014/main" id="{EC605DE8-AAB1-4EE2-9261-436C602ED8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344" r="12343" b="3056"/>
              <a:stretch/>
            </p:blipFill>
            <p:spPr bwMode="auto">
              <a:xfrm>
                <a:off x="5618032" y="1014667"/>
                <a:ext cx="2740157" cy="22878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09BCE05-7654-4C14-BE27-E8857D6A8A2B}"/>
                  </a:ext>
                </a:extLst>
              </p:cNvPr>
              <p:cNvSpPr txBox="1"/>
              <p:nvPr/>
            </p:nvSpPr>
            <p:spPr>
              <a:xfrm>
                <a:off x="5540609" y="553414"/>
                <a:ext cx="296452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200" b="1" dirty="0">
                    <a:solidFill>
                      <a:srgbClr val="1C1D1E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Luminescent Solar Concentrators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F0E9BCD-738E-4211-A419-A28E8A2133A2}"/>
                </a:ext>
              </a:extLst>
            </p:cNvPr>
            <p:cNvGrpSpPr/>
            <p:nvPr/>
          </p:nvGrpSpPr>
          <p:grpSpPr>
            <a:xfrm>
              <a:off x="6684792" y="1584262"/>
              <a:ext cx="2110066" cy="2649951"/>
              <a:chOff x="8558309" y="564851"/>
              <a:chExt cx="2813422" cy="3533267"/>
            </a:xfrm>
          </p:grpSpPr>
          <p:pic>
            <p:nvPicPr>
              <p:cNvPr id="3078" name="Picture 6" descr="Transparent organic solar cells – the source of energy of the future? |  Interior Design Ideas - Ofdesign">
                <a:extLst>
                  <a:ext uri="{FF2B5EF4-FFF2-40B4-BE49-F238E27FC236}">
                    <a16:creationId xmlns:a16="http://schemas.microsoft.com/office/drawing/2014/main" id="{17536F64-AFEF-43F8-9CDC-808836788F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23" r="5774" b="7214"/>
              <a:stretch/>
            </p:blipFill>
            <p:spPr bwMode="auto">
              <a:xfrm>
                <a:off x="8642052" y="1014667"/>
                <a:ext cx="2729679" cy="22878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1BAF0E-7DE2-402F-B13C-AEC4029562FF}"/>
                  </a:ext>
                </a:extLst>
              </p:cNvPr>
              <p:cNvSpPr txBox="1"/>
              <p:nvPr/>
            </p:nvSpPr>
            <p:spPr>
              <a:xfrm>
                <a:off x="8576045" y="564851"/>
                <a:ext cx="27401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1C1D1E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Organic Solar Cells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651AD7-3C83-4B0B-8914-D7DDE5092E6F}"/>
                  </a:ext>
                </a:extLst>
              </p:cNvPr>
              <p:cNvSpPr txBox="1"/>
              <p:nvPr/>
            </p:nvSpPr>
            <p:spPr>
              <a:xfrm>
                <a:off x="8558309" y="3328677"/>
                <a:ext cx="281102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50" dirty="0" err="1"/>
                  <a:t>Lower</a:t>
                </a:r>
                <a:r>
                  <a:rPr lang="fr-FR" sz="1050" dirty="0"/>
                  <a:t> </a:t>
                </a:r>
                <a:r>
                  <a:rPr lang="fr-FR" sz="1050" dirty="0" err="1"/>
                  <a:t>transparency</a:t>
                </a:r>
                <a:r>
                  <a:rPr lang="fr-FR" sz="1050" dirty="0"/>
                  <a:t> (AVT=64%)</a:t>
                </a:r>
              </a:p>
              <a:p>
                <a:pPr algn="ctr"/>
                <a:r>
                  <a:rPr lang="fr-FR" sz="1050" dirty="0" err="1"/>
                  <a:t>Higher</a:t>
                </a:r>
                <a:r>
                  <a:rPr lang="fr-FR" sz="1050" dirty="0"/>
                  <a:t> </a:t>
                </a:r>
                <a:r>
                  <a:rPr lang="fr-FR" sz="1050" dirty="0" err="1"/>
                  <a:t>efficiency</a:t>
                </a:r>
                <a:r>
                  <a:rPr lang="fr-FR" sz="1050" dirty="0"/>
                  <a:t> (PCE=4%) </a:t>
                </a:r>
              </a:p>
              <a:p>
                <a:pPr algn="ctr"/>
                <a:endParaRPr lang="en-GB" sz="1050" dirty="0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60C2642-FA01-45FF-A4C4-DD3F25C163C0}"/>
                </a:ext>
              </a:extLst>
            </p:cNvPr>
            <p:cNvSpPr txBox="1"/>
            <p:nvPr/>
          </p:nvSpPr>
          <p:spPr>
            <a:xfrm>
              <a:off x="4525760" y="3683980"/>
              <a:ext cx="216758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High </a:t>
              </a:r>
              <a:r>
                <a:rPr lang="fr-FR" sz="1050" dirty="0" err="1"/>
                <a:t>transparency</a:t>
              </a:r>
              <a:r>
                <a:rPr lang="fr-FR" sz="1050" dirty="0"/>
                <a:t> (AVT=88.3%) </a:t>
              </a:r>
            </a:p>
            <a:p>
              <a:pPr algn="ctr"/>
              <a:r>
                <a:rPr lang="fr-FR" sz="1050" dirty="0"/>
                <a:t>Low </a:t>
              </a:r>
              <a:r>
                <a:rPr lang="fr-FR" sz="1050" dirty="0" err="1"/>
                <a:t>efficiency</a:t>
              </a:r>
              <a:r>
                <a:rPr lang="fr-FR" sz="1050" dirty="0"/>
                <a:t> (PCE=0.4%)</a:t>
              </a:r>
              <a:endParaRPr lang="en-GB" sz="105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02D93C5-0519-4D17-A1B6-3824C3EC5598}"/>
                </a:ext>
              </a:extLst>
            </p:cNvPr>
            <p:cNvSpPr txBox="1"/>
            <p:nvPr/>
          </p:nvSpPr>
          <p:spPr>
            <a:xfrm>
              <a:off x="4428479" y="4111299"/>
              <a:ext cx="228600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/>
                <a:t>Traverse, C. J. </a:t>
              </a:r>
              <a:r>
                <a:rPr lang="en-GB" sz="800" i="1" dirty="0"/>
                <a:t>et al.</a:t>
              </a:r>
              <a:r>
                <a:rPr lang="en-GB" sz="800" dirty="0"/>
                <a:t> </a:t>
              </a:r>
              <a:r>
                <a:rPr lang="en-GB" sz="800" i="1" dirty="0"/>
                <a:t>Nat. Energy</a:t>
              </a:r>
              <a:r>
                <a:rPr lang="en-GB" sz="800" dirty="0"/>
                <a:t> </a:t>
              </a:r>
              <a:r>
                <a:rPr lang="en-GB" sz="800" b="1" dirty="0"/>
                <a:t>2</a:t>
              </a:r>
              <a:r>
                <a:rPr lang="en-GB" sz="800" dirty="0"/>
                <a:t>, 849–860 (2017).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48916A9-566F-40DB-9F1F-0DD452245830}"/>
              </a:ext>
            </a:extLst>
          </p:cNvPr>
          <p:cNvSpPr txBox="1"/>
          <p:nvPr/>
        </p:nvSpPr>
        <p:spPr>
          <a:xfrm>
            <a:off x="8503309" y="3669390"/>
            <a:ext cx="17876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Chen, C. </a:t>
            </a:r>
            <a:r>
              <a:rPr lang="en-GB" sz="800" i="1" dirty="0"/>
              <a:t>et al.</a:t>
            </a:r>
            <a:r>
              <a:rPr lang="en-GB" sz="800" dirty="0"/>
              <a:t> </a:t>
            </a:r>
            <a:r>
              <a:rPr lang="en-GB" sz="800" i="1" dirty="0"/>
              <a:t>ACS Nano</a:t>
            </a:r>
            <a:r>
              <a:rPr lang="en-GB" sz="800" dirty="0"/>
              <a:t> (2012).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0219646-E71F-4CB4-860F-E57CE9E6DDBF}"/>
              </a:ext>
            </a:extLst>
          </p:cNvPr>
          <p:cNvSpPr txBox="1"/>
          <p:nvPr/>
        </p:nvSpPr>
        <p:spPr>
          <a:xfrm>
            <a:off x="1846921" y="705697"/>
            <a:ext cx="4450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err="1"/>
              <a:t>Only</a:t>
            </a:r>
            <a:r>
              <a:rPr lang="fr-FR" sz="1050" b="1" dirty="0"/>
              <a:t> </a:t>
            </a:r>
            <a:r>
              <a:rPr lang="fr-FR" sz="1050" b="1" dirty="0" err="1"/>
              <a:t>molecular-based</a:t>
            </a:r>
            <a:r>
              <a:rPr lang="fr-FR" sz="1050" b="1" dirty="0"/>
              <a:t> </a:t>
            </a:r>
            <a:r>
              <a:rPr lang="fr-FR" sz="1050" b="1" dirty="0" err="1"/>
              <a:t>devices</a:t>
            </a:r>
            <a:r>
              <a:rPr lang="fr-FR" sz="1050" b="1" dirty="0"/>
              <a:t> can </a:t>
            </a:r>
            <a:r>
              <a:rPr lang="fr-FR" sz="1050" b="1" dirty="0" err="1"/>
              <a:t>afford</a:t>
            </a:r>
            <a:r>
              <a:rPr lang="fr-FR" sz="1050" b="1" dirty="0"/>
              <a:t> </a:t>
            </a:r>
            <a:r>
              <a:rPr lang="fr-FR" sz="1050" b="1" dirty="0" err="1"/>
              <a:t>selective</a:t>
            </a:r>
            <a:r>
              <a:rPr lang="fr-FR" sz="1050" b="1" dirty="0"/>
              <a:t> NIR-conversion</a:t>
            </a:r>
            <a:endParaRPr lang="en-GB" sz="105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F2F2940-1552-4FEF-B748-AA77BD3950D9}"/>
              </a:ext>
            </a:extLst>
          </p:cNvPr>
          <p:cNvSpPr txBox="1"/>
          <p:nvPr/>
        </p:nvSpPr>
        <p:spPr>
          <a:xfrm>
            <a:off x="3074484" y="1101539"/>
            <a:ext cx="25683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50% </a:t>
            </a:r>
            <a:r>
              <a:rPr lang="fr-FR" sz="1100" b="1" dirty="0" err="1"/>
              <a:t>solar</a:t>
            </a:r>
            <a:r>
              <a:rPr lang="fr-FR" sz="1100" b="1" dirty="0"/>
              <a:t> irradiance </a:t>
            </a:r>
            <a:r>
              <a:rPr lang="fr-FR" sz="1100" b="1" dirty="0" err="1"/>
              <a:t>falls</a:t>
            </a:r>
            <a:r>
              <a:rPr lang="fr-FR" sz="1100" b="1" dirty="0"/>
              <a:t> in the NIR</a:t>
            </a:r>
            <a:endParaRPr lang="en-GB" sz="1100" b="1" dirty="0"/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7D4BAF88-0DE5-9E0E-9F24-EC2834681815}"/>
              </a:ext>
            </a:extLst>
          </p:cNvPr>
          <p:cNvSpPr txBox="1"/>
          <p:nvPr/>
        </p:nvSpPr>
        <p:spPr>
          <a:xfrm>
            <a:off x="3340396" y="110981"/>
            <a:ext cx="600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Wavelenght</a:t>
            </a:r>
            <a:r>
              <a:rPr lang="fr-FR" sz="2000" b="1" dirty="0"/>
              <a:t> </a:t>
            </a:r>
            <a:r>
              <a:rPr lang="fr-FR" sz="2000" b="1" dirty="0" err="1"/>
              <a:t>selective</a:t>
            </a:r>
            <a:r>
              <a:rPr lang="fr-FR" sz="2000" b="1" dirty="0"/>
              <a:t> transparent Photovoltaics</a:t>
            </a:r>
            <a:endParaRPr lang="en-GB" sz="2000" b="1" dirty="0"/>
          </a:p>
        </p:txBody>
      </p:sp>
      <p:sp>
        <p:nvSpPr>
          <p:cNvPr id="5" name="TextBox 49">
            <a:extLst>
              <a:ext uri="{FF2B5EF4-FFF2-40B4-BE49-F238E27FC236}">
                <a16:creationId xmlns:a16="http://schemas.microsoft.com/office/drawing/2014/main" id="{28E3CD30-6A37-7AAC-459D-8FFF93134A49}"/>
              </a:ext>
            </a:extLst>
          </p:cNvPr>
          <p:cNvSpPr txBox="1"/>
          <p:nvPr/>
        </p:nvSpPr>
        <p:spPr>
          <a:xfrm>
            <a:off x="1567545" y="6645203"/>
            <a:ext cx="38508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F. Grifoni, </a:t>
            </a:r>
            <a:r>
              <a:rPr lang="en-GB" sz="800" i="1" dirty="0"/>
              <a:t>et al. Adv. Energy Mater.</a:t>
            </a:r>
            <a:r>
              <a:rPr lang="en-GB" sz="800" dirty="0"/>
              <a:t> </a:t>
            </a:r>
            <a:r>
              <a:rPr lang="en-GB" sz="800" b="1" dirty="0"/>
              <a:t>2021</a:t>
            </a:r>
            <a:r>
              <a:rPr lang="en-GB" sz="800" dirty="0"/>
              <a:t>.</a:t>
            </a:r>
            <a:endParaRPr lang="fr-FR" sz="800" dirty="0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8863C17-1015-9604-99AB-0CC4A7D8E42F}"/>
              </a:ext>
            </a:extLst>
          </p:cNvPr>
          <p:cNvGrpSpPr/>
          <p:nvPr/>
        </p:nvGrpSpPr>
        <p:grpSpPr>
          <a:xfrm>
            <a:off x="1627901" y="3801128"/>
            <a:ext cx="4044183" cy="2853661"/>
            <a:chOff x="103900" y="3801127"/>
            <a:chExt cx="4044183" cy="2853661"/>
          </a:xfrm>
        </p:grpSpPr>
        <p:sp>
          <p:nvSpPr>
            <p:cNvPr id="8" name="Rectangle 53">
              <a:extLst>
                <a:ext uri="{FF2B5EF4-FFF2-40B4-BE49-F238E27FC236}">
                  <a16:creationId xmlns:a16="http://schemas.microsoft.com/office/drawing/2014/main" id="{52BD0FB7-03AD-38DD-A974-3C2B9B4ABE75}"/>
                </a:ext>
              </a:extLst>
            </p:cNvPr>
            <p:cNvSpPr/>
            <p:nvPr/>
          </p:nvSpPr>
          <p:spPr>
            <a:xfrm>
              <a:off x="103900" y="3993557"/>
              <a:ext cx="3857146" cy="2661231"/>
            </a:xfrm>
            <a:prstGeom prst="rect">
              <a:avLst/>
            </a:prstGeom>
            <a:noFill/>
            <a:ln>
              <a:solidFill>
                <a:srgbClr val="95A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0">
              <a:extLst>
                <a:ext uri="{FF2B5EF4-FFF2-40B4-BE49-F238E27FC236}">
                  <a16:creationId xmlns:a16="http://schemas.microsoft.com/office/drawing/2014/main" id="{D6014566-147E-B335-18E2-5CD83E23768E}"/>
                </a:ext>
              </a:extLst>
            </p:cNvPr>
            <p:cNvSpPr txBox="1"/>
            <p:nvPr/>
          </p:nvSpPr>
          <p:spPr>
            <a:xfrm>
              <a:off x="1032897" y="3801127"/>
              <a:ext cx="1416753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95A8C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Figures of </a:t>
              </a:r>
              <a:r>
                <a:rPr lang="fr-FR" dirty="0" err="1"/>
                <a:t>merit</a:t>
              </a:r>
              <a:endParaRPr lang="en-GB" dirty="0"/>
            </a:p>
          </p:txBody>
        </p:sp>
        <p:grpSp>
          <p:nvGrpSpPr>
            <p:cNvPr id="10" name="Group 82">
              <a:extLst>
                <a:ext uri="{FF2B5EF4-FFF2-40B4-BE49-F238E27FC236}">
                  <a16:creationId xmlns:a16="http://schemas.microsoft.com/office/drawing/2014/main" id="{CD62BA08-8B07-0BE1-D199-5592BCAF3ADF}"/>
                </a:ext>
              </a:extLst>
            </p:cNvPr>
            <p:cNvGrpSpPr/>
            <p:nvPr/>
          </p:nvGrpSpPr>
          <p:grpSpPr>
            <a:xfrm>
              <a:off x="317144" y="4138167"/>
              <a:ext cx="3830939" cy="2267139"/>
              <a:chOff x="638685" y="4100261"/>
              <a:chExt cx="5107917" cy="30228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84">
                    <a:extLst>
                      <a:ext uri="{FF2B5EF4-FFF2-40B4-BE49-F238E27FC236}">
                        <a16:creationId xmlns:a16="http://schemas.microsoft.com/office/drawing/2014/main" id="{4A4E1922-1A96-C824-6E41-DA8BD467CCB3}"/>
                      </a:ext>
                    </a:extLst>
                  </p:cNvPr>
                  <p:cNvSpPr/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FR" sz="1200" b="1" dirty="0" err="1">
                        <a:ea typeface="Times New Roman" panose="02020603050405020304" pitchFamily="18" charset="0"/>
                      </a:rPr>
                      <a:t>A</a:t>
                    </a:r>
                    <a:r>
                      <a:rPr lang="fr-FR" sz="1200" dirty="0" err="1">
                        <a:ea typeface="Times New Roman" panose="02020603050405020304" pitchFamily="18" charset="0"/>
                      </a:rPr>
                      <a:t>varage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V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isible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T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ransmittance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</a:t>
                    </a:r>
                    <a:r>
                      <a:rPr lang="fr-FR" sz="1600" b="1" dirty="0">
                        <a:ea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sz="1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den>
                        </m:f>
                      </m:oMath>
                    </a14:m>
                    <a:endParaRPr lang="en-GB" sz="1600" b="1" dirty="0"/>
                  </a:p>
                </p:txBody>
              </p:sp>
            </mc:Choice>
            <mc:Fallback xmlns="">
              <p:sp>
                <p:nvSpPr>
                  <p:cNvPr id="13" name="Rectangle 84">
                    <a:extLst>
                      <a:ext uri="{FF2B5EF4-FFF2-40B4-BE49-F238E27FC236}">
                        <a16:creationId xmlns:a16="http://schemas.microsoft.com/office/drawing/2014/main" id="{4A4E1922-1A96-C824-6E41-DA8BD467CCB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59" t="-57778" b="-88889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4" name="Group 85">
                <a:extLst>
                  <a:ext uri="{FF2B5EF4-FFF2-40B4-BE49-F238E27FC236}">
                    <a16:creationId xmlns:a16="http://schemas.microsoft.com/office/drawing/2014/main" id="{F9EA3DE5-55E9-4901-F809-298F61A4B9D3}"/>
                  </a:ext>
                </a:extLst>
              </p:cNvPr>
              <p:cNvGrpSpPr/>
              <p:nvPr/>
            </p:nvGrpSpPr>
            <p:grpSpPr>
              <a:xfrm>
                <a:off x="638685" y="5576629"/>
                <a:ext cx="4800005" cy="1546480"/>
                <a:chOff x="663852" y="5576629"/>
                <a:chExt cx="4800005" cy="1546480"/>
              </a:xfrm>
            </p:grpSpPr>
            <p:grpSp>
              <p:nvGrpSpPr>
                <p:cNvPr id="16" name="Group 86">
                  <a:extLst>
                    <a:ext uri="{FF2B5EF4-FFF2-40B4-BE49-F238E27FC236}">
                      <a16:creationId xmlns:a16="http://schemas.microsoft.com/office/drawing/2014/main" id="{D0A9A65B-240F-57EC-5072-58A3A5C352CA}"/>
                    </a:ext>
                  </a:extLst>
                </p:cNvPr>
                <p:cNvGrpSpPr/>
                <p:nvPr/>
              </p:nvGrpSpPr>
              <p:grpSpPr>
                <a:xfrm>
                  <a:off x="3183123" y="5576629"/>
                  <a:ext cx="2280734" cy="1546480"/>
                  <a:chOff x="4216161" y="1241194"/>
                  <a:chExt cx="6264116" cy="4258879"/>
                </a:xfrm>
              </p:grpSpPr>
              <p:grpSp>
                <p:nvGrpSpPr>
                  <p:cNvPr id="19" name="Group 102">
                    <a:extLst>
                      <a:ext uri="{FF2B5EF4-FFF2-40B4-BE49-F238E27FC236}">
                        <a16:creationId xmlns:a16="http://schemas.microsoft.com/office/drawing/2014/main" id="{09C5DA26-BE24-2C11-85C0-A9DE45335522}"/>
                      </a:ext>
                    </a:extLst>
                  </p:cNvPr>
                  <p:cNvGrpSpPr/>
                  <p:nvPr/>
                </p:nvGrpSpPr>
                <p:grpSpPr>
                  <a:xfrm>
                    <a:off x="4216161" y="1241194"/>
                    <a:ext cx="6264116" cy="2968361"/>
                    <a:chOff x="4216161" y="1241194"/>
                    <a:chExt cx="6264116" cy="2968361"/>
                  </a:xfrm>
                </p:grpSpPr>
                <p:pic>
                  <p:nvPicPr>
                    <p:cNvPr id="23" name="Picture 105">
                      <a:extLst>
                        <a:ext uri="{FF2B5EF4-FFF2-40B4-BE49-F238E27FC236}">
                          <a16:creationId xmlns:a16="http://schemas.microsoft.com/office/drawing/2014/main" id="{5BEF2B1E-E998-A998-6761-7256848D00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216161" y="1241194"/>
                      <a:ext cx="3102909" cy="296327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Picture 106">
                      <a:extLst>
                        <a:ext uri="{FF2B5EF4-FFF2-40B4-BE49-F238E27FC236}">
                          <a16:creationId xmlns:a16="http://schemas.microsoft.com/office/drawing/2014/main" id="{7933DD3D-2175-5B69-1251-21CD1558BA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377356" y="1246276"/>
                      <a:ext cx="3102921" cy="2963279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21" name="TextBox 15">
                    <a:extLst>
                      <a:ext uri="{FF2B5EF4-FFF2-40B4-BE49-F238E27FC236}">
                        <a16:creationId xmlns:a16="http://schemas.microsoft.com/office/drawing/2014/main" id="{14644AA3-4034-B5EE-CC49-21D991976CF8}"/>
                      </a:ext>
                    </a:extLst>
                  </p:cNvPr>
                  <p:cNvSpPr txBox="1"/>
                  <p:nvPr/>
                </p:nvSpPr>
                <p:spPr>
                  <a:xfrm>
                    <a:off x="7752163" y="4003237"/>
                    <a:ext cx="2353322" cy="14968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High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TextBox 17">
                    <a:extLst>
                      <a:ext uri="{FF2B5EF4-FFF2-40B4-BE49-F238E27FC236}">
                        <a16:creationId xmlns:a16="http://schemas.microsoft.com/office/drawing/2014/main" id="{BEEA93A1-7B25-9731-8CAB-FB28FDEF2747}"/>
                      </a:ext>
                    </a:extLst>
                  </p:cNvPr>
                  <p:cNvSpPr txBox="1"/>
                  <p:nvPr/>
                </p:nvSpPr>
                <p:spPr>
                  <a:xfrm>
                    <a:off x="4666399" y="3983998"/>
                    <a:ext cx="2353318" cy="9323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Low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7" name="TextBox 100">
                  <a:extLst>
                    <a:ext uri="{FF2B5EF4-FFF2-40B4-BE49-F238E27FC236}">
                      <a16:creationId xmlns:a16="http://schemas.microsoft.com/office/drawing/2014/main" id="{71F97788-25EA-31F6-C965-8961B8201FB7}"/>
                    </a:ext>
                  </a:extLst>
                </p:cNvPr>
                <p:cNvSpPr txBox="1"/>
                <p:nvPr/>
              </p:nvSpPr>
              <p:spPr>
                <a:xfrm>
                  <a:off x="663852" y="5847429"/>
                  <a:ext cx="2289515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err="1"/>
                    <a:t>C</a:t>
                  </a:r>
                  <a:r>
                    <a:rPr lang="fr-FR" sz="1200" dirty="0" err="1"/>
                    <a:t>olor</a:t>
                  </a:r>
                  <a:r>
                    <a:rPr lang="fr-FR" sz="1200" dirty="0"/>
                    <a:t> </a:t>
                  </a:r>
                  <a:r>
                    <a:rPr lang="fr-FR" sz="1200" b="1" dirty="0" err="1"/>
                    <a:t>R</a:t>
                  </a:r>
                  <a:r>
                    <a:rPr lang="fr-FR" sz="1200" dirty="0" err="1"/>
                    <a:t>enderind</a:t>
                  </a:r>
                  <a:r>
                    <a:rPr lang="fr-FR" sz="1200" dirty="0"/>
                    <a:t> </a:t>
                  </a:r>
                  <a:r>
                    <a:rPr lang="fr-FR" sz="1200" b="1" dirty="0"/>
                    <a:t>I</a:t>
                  </a:r>
                  <a:r>
                    <a:rPr lang="fr-FR" sz="1200" dirty="0"/>
                    <a:t>ndex</a:t>
                  </a:r>
                  <a:endParaRPr lang="en-GB" sz="1200" dirty="0"/>
                </a:p>
              </p:txBody>
            </p:sp>
            <p:sp>
              <p:nvSpPr>
                <p:cNvPr id="18" name="TextBox 101">
                  <a:extLst>
                    <a:ext uri="{FF2B5EF4-FFF2-40B4-BE49-F238E27FC236}">
                      <a16:creationId xmlns:a16="http://schemas.microsoft.com/office/drawing/2014/main" id="{C81C3C91-18CC-986B-51C9-8158D59C3458}"/>
                    </a:ext>
                  </a:extLst>
                </p:cNvPr>
                <p:cNvSpPr txBox="1"/>
                <p:nvPr/>
              </p:nvSpPr>
              <p:spPr>
                <a:xfrm>
                  <a:off x="669691" y="6114640"/>
                  <a:ext cx="2306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50" b="1" dirty="0"/>
                    <a:t>CRI&gt;90 excellent </a:t>
                  </a:r>
                  <a:r>
                    <a:rPr lang="fr-FR" sz="1050" b="1" dirty="0" err="1"/>
                    <a:t>quality</a:t>
                  </a:r>
                  <a:endParaRPr lang="en-GB" sz="1050" b="1" dirty="0"/>
                </a:p>
              </p:txBody>
            </p:sp>
          </p:grpSp>
        </p:grpSp>
        <p:sp>
          <p:nvSpPr>
            <p:cNvPr id="11" name="TextBox 83">
              <a:extLst>
                <a:ext uri="{FF2B5EF4-FFF2-40B4-BE49-F238E27FC236}">
                  <a16:creationId xmlns:a16="http://schemas.microsoft.com/office/drawing/2014/main" id="{CA7CCE86-6A1D-EE47-6E0D-7C527F8071A4}"/>
                </a:ext>
              </a:extLst>
            </p:cNvPr>
            <p:cNvSpPr txBox="1"/>
            <p:nvPr/>
          </p:nvSpPr>
          <p:spPr>
            <a:xfrm>
              <a:off x="252608" y="6273803"/>
              <a:ext cx="322771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/>
                <a:t>x,y</a:t>
              </a:r>
              <a:r>
                <a:rPr lang="fr-FR" sz="1200" b="1" dirty="0"/>
                <a:t> </a:t>
              </a:r>
              <a:r>
                <a:rPr lang="fr-FR" sz="1200" b="1" dirty="0" err="1"/>
                <a:t>coordinates</a:t>
              </a:r>
              <a:r>
                <a:rPr lang="fr-FR" sz="1200" b="1" dirty="0"/>
                <a:t> </a:t>
              </a:r>
              <a:r>
                <a:rPr lang="fr-FR" sz="1200" dirty="0"/>
                <a:t>in</a:t>
              </a:r>
              <a:r>
                <a:rPr lang="fr-FR" sz="1200" b="1" dirty="0"/>
                <a:t> CIE 1931  </a:t>
              </a:r>
              <a:endParaRPr lang="en-GB" sz="1200" b="1" dirty="0"/>
            </a:p>
          </p:txBody>
        </p:sp>
        <p:sp>
          <p:nvSpPr>
            <p:cNvPr id="12" name="TextBox 52">
              <a:extLst>
                <a:ext uri="{FF2B5EF4-FFF2-40B4-BE49-F238E27FC236}">
                  <a16:creationId xmlns:a16="http://schemas.microsoft.com/office/drawing/2014/main" id="{BF64AD00-A85A-59C5-53B9-F84B887C5CF1}"/>
                </a:ext>
              </a:extLst>
            </p:cNvPr>
            <p:cNvSpPr txBox="1"/>
            <p:nvPr/>
          </p:nvSpPr>
          <p:spPr>
            <a:xfrm>
              <a:off x="317597" y="4748163"/>
              <a:ext cx="2956259" cy="28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/>
                <a:t>L</a:t>
              </a:r>
              <a:r>
                <a:rPr lang="fr-FR" sz="1200" dirty="0"/>
                <a:t>ight </a:t>
              </a:r>
              <a:r>
                <a:rPr lang="fr-FR" sz="1200" b="1" dirty="0" err="1"/>
                <a:t>U</a:t>
              </a:r>
              <a:r>
                <a:rPr lang="fr-FR" sz="1200" dirty="0" err="1"/>
                <a:t>tilization</a:t>
              </a:r>
              <a:r>
                <a:rPr lang="fr-FR" sz="1200" dirty="0"/>
                <a:t> </a:t>
              </a:r>
              <a:r>
                <a:rPr lang="fr-FR" sz="1200" b="1" dirty="0" err="1"/>
                <a:t>E</a:t>
              </a:r>
              <a:r>
                <a:rPr lang="fr-FR" sz="1200" dirty="0" err="1"/>
                <a:t>fficency</a:t>
              </a:r>
              <a:r>
                <a:rPr lang="fr-FR" sz="1200" dirty="0"/>
                <a:t> </a:t>
              </a:r>
              <a:r>
                <a:rPr lang="fr-FR" sz="1250" b="1" dirty="0"/>
                <a:t>= PCE x AVT</a:t>
              </a:r>
              <a:r>
                <a:rPr lang="fr-FR" sz="1250" dirty="0"/>
                <a:t> </a:t>
              </a:r>
              <a:endParaRPr lang="en-GB" sz="125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371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>
            <a:extLst>
              <a:ext uri="{FF2B5EF4-FFF2-40B4-BE49-F238E27FC236}">
                <a16:creationId xmlns:a16="http://schemas.microsoft.com/office/drawing/2014/main" id="{434F4288-59DD-41E9-B2A5-78BB7B0A3336}"/>
              </a:ext>
            </a:extLst>
          </p:cNvPr>
          <p:cNvSpPr txBox="1"/>
          <p:nvPr/>
        </p:nvSpPr>
        <p:spPr>
          <a:xfrm>
            <a:off x="8503309" y="3669390"/>
            <a:ext cx="17876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Chen, C. </a:t>
            </a:r>
            <a:r>
              <a:rPr lang="en-GB" sz="800" i="1" dirty="0"/>
              <a:t>et al.</a:t>
            </a:r>
            <a:r>
              <a:rPr lang="en-GB" sz="800" dirty="0"/>
              <a:t> </a:t>
            </a:r>
            <a:r>
              <a:rPr lang="en-GB" sz="800" i="1" dirty="0"/>
              <a:t>ACS Nano</a:t>
            </a:r>
            <a:r>
              <a:rPr lang="en-GB" sz="800" dirty="0"/>
              <a:t> (2012).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739D853-9F83-4147-99D1-5ABE0211922D}"/>
              </a:ext>
            </a:extLst>
          </p:cNvPr>
          <p:cNvGrpSpPr/>
          <p:nvPr/>
        </p:nvGrpSpPr>
        <p:grpSpPr>
          <a:xfrm>
            <a:off x="5906284" y="1123710"/>
            <a:ext cx="4424446" cy="2884234"/>
            <a:chOff x="4370412" y="1565619"/>
            <a:chExt cx="4424446" cy="2884234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7EA7550E-54D7-4E74-8440-8758240503CB}"/>
                </a:ext>
              </a:extLst>
            </p:cNvPr>
            <p:cNvGrpSpPr/>
            <p:nvPr/>
          </p:nvGrpSpPr>
          <p:grpSpPr>
            <a:xfrm>
              <a:off x="4370412" y="1565619"/>
              <a:ext cx="2223396" cy="2061815"/>
              <a:chOff x="5540609" y="553414"/>
              <a:chExt cx="2964527" cy="2749088"/>
            </a:xfrm>
          </p:grpSpPr>
          <p:pic>
            <p:nvPicPr>
              <p:cNvPr id="97" name="Picture 4" descr="Skyscrapers could soon generate their own power, thanks to see-through solar  cells | Science | AAAS">
                <a:extLst>
                  <a:ext uri="{FF2B5EF4-FFF2-40B4-BE49-F238E27FC236}">
                    <a16:creationId xmlns:a16="http://schemas.microsoft.com/office/drawing/2014/main" id="{5FFA594D-7CB2-48F3-A956-9B9A5F2659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344" r="12343" b="3056"/>
              <a:stretch/>
            </p:blipFill>
            <p:spPr bwMode="auto">
              <a:xfrm>
                <a:off x="5618032" y="1014667"/>
                <a:ext cx="2740157" cy="22878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30DAD7E-E802-447E-B35C-DFB6F150A83F}"/>
                  </a:ext>
                </a:extLst>
              </p:cNvPr>
              <p:cNvSpPr txBox="1"/>
              <p:nvPr/>
            </p:nvSpPr>
            <p:spPr>
              <a:xfrm>
                <a:off x="5540609" y="553414"/>
                <a:ext cx="296452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200" b="1" dirty="0">
                    <a:solidFill>
                      <a:srgbClr val="1C1D1E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Luminescent Solar Concentrators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6E3EE79-BD2A-4E48-AD56-E49E814F0FC2}"/>
                </a:ext>
              </a:extLst>
            </p:cNvPr>
            <p:cNvGrpSpPr/>
            <p:nvPr/>
          </p:nvGrpSpPr>
          <p:grpSpPr>
            <a:xfrm>
              <a:off x="6684792" y="1584262"/>
              <a:ext cx="2110066" cy="2649951"/>
              <a:chOff x="8558309" y="564851"/>
              <a:chExt cx="2813422" cy="3533267"/>
            </a:xfrm>
          </p:grpSpPr>
          <p:pic>
            <p:nvPicPr>
              <p:cNvPr id="94" name="Picture 6" descr="Transparent organic solar cells – the source of energy of the future? |  Interior Design Ideas - Ofdesign">
                <a:extLst>
                  <a:ext uri="{FF2B5EF4-FFF2-40B4-BE49-F238E27FC236}">
                    <a16:creationId xmlns:a16="http://schemas.microsoft.com/office/drawing/2014/main" id="{D47E7569-CF97-41EE-9A75-59BD0F8B0D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23" r="5774" b="7214"/>
              <a:stretch/>
            </p:blipFill>
            <p:spPr bwMode="auto">
              <a:xfrm>
                <a:off x="8642052" y="1014667"/>
                <a:ext cx="2729679" cy="22878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69B728B7-BA86-4A9C-94DD-6241F29D734D}"/>
                  </a:ext>
                </a:extLst>
              </p:cNvPr>
              <p:cNvSpPr txBox="1"/>
              <p:nvPr/>
            </p:nvSpPr>
            <p:spPr>
              <a:xfrm>
                <a:off x="8576045" y="564851"/>
                <a:ext cx="27401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1C1D1E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Organic Solar Cells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7D6CF5D-29AB-4AE2-90D2-64677CD927FD}"/>
                  </a:ext>
                </a:extLst>
              </p:cNvPr>
              <p:cNvSpPr txBox="1"/>
              <p:nvPr/>
            </p:nvSpPr>
            <p:spPr>
              <a:xfrm>
                <a:off x="8558309" y="3328677"/>
                <a:ext cx="281102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50" dirty="0" err="1"/>
                  <a:t>Lower</a:t>
                </a:r>
                <a:r>
                  <a:rPr lang="fr-FR" sz="1050" dirty="0"/>
                  <a:t> </a:t>
                </a:r>
                <a:r>
                  <a:rPr lang="fr-FR" sz="1050" dirty="0" err="1"/>
                  <a:t>transparency</a:t>
                </a:r>
                <a:r>
                  <a:rPr lang="fr-FR" sz="1050" dirty="0"/>
                  <a:t> (AVT=64%)</a:t>
                </a:r>
              </a:p>
              <a:p>
                <a:pPr algn="ctr"/>
                <a:r>
                  <a:rPr lang="fr-FR" sz="1050" dirty="0" err="1"/>
                  <a:t>Higher</a:t>
                </a:r>
                <a:r>
                  <a:rPr lang="fr-FR" sz="1050" dirty="0"/>
                  <a:t> </a:t>
                </a:r>
                <a:r>
                  <a:rPr lang="fr-FR" sz="1050" dirty="0" err="1"/>
                  <a:t>efficiency</a:t>
                </a:r>
                <a:r>
                  <a:rPr lang="fr-FR" sz="1050" dirty="0"/>
                  <a:t> (PCE=4%) </a:t>
                </a:r>
              </a:p>
              <a:p>
                <a:pPr algn="ctr"/>
                <a:endParaRPr lang="en-GB" sz="1050" dirty="0"/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466A9F1-53ED-4517-81B1-AE07D4133486}"/>
                </a:ext>
              </a:extLst>
            </p:cNvPr>
            <p:cNvSpPr txBox="1"/>
            <p:nvPr/>
          </p:nvSpPr>
          <p:spPr>
            <a:xfrm>
              <a:off x="4525760" y="3683980"/>
              <a:ext cx="216758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/>
                <a:t>High </a:t>
              </a:r>
              <a:r>
                <a:rPr lang="fr-FR" sz="1050" dirty="0" err="1"/>
                <a:t>transparency</a:t>
              </a:r>
              <a:r>
                <a:rPr lang="fr-FR" sz="1050" dirty="0"/>
                <a:t> (AVT=88.3%) </a:t>
              </a:r>
            </a:p>
            <a:p>
              <a:pPr algn="ctr"/>
              <a:r>
                <a:rPr lang="fr-FR" sz="1050" dirty="0"/>
                <a:t>Low </a:t>
              </a:r>
              <a:r>
                <a:rPr lang="fr-FR" sz="1050" dirty="0" err="1"/>
                <a:t>efficiency</a:t>
              </a:r>
              <a:r>
                <a:rPr lang="fr-FR" sz="1050" dirty="0"/>
                <a:t> (PCE=0.4%)</a:t>
              </a:r>
              <a:endParaRPr lang="en-GB" sz="1050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D3542A9-2D13-4CE3-8543-B0237F0230C9}"/>
                </a:ext>
              </a:extLst>
            </p:cNvPr>
            <p:cNvSpPr txBox="1"/>
            <p:nvPr/>
          </p:nvSpPr>
          <p:spPr>
            <a:xfrm>
              <a:off x="4428479" y="4111299"/>
              <a:ext cx="228600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/>
                <a:t>Traverse, C. J. </a:t>
              </a:r>
              <a:r>
                <a:rPr lang="en-GB" sz="800" i="1" dirty="0"/>
                <a:t>et al.</a:t>
              </a:r>
              <a:r>
                <a:rPr lang="en-GB" sz="800" dirty="0"/>
                <a:t> </a:t>
              </a:r>
              <a:r>
                <a:rPr lang="en-GB" sz="800" i="1" dirty="0"/>
                <a:t>Nat. Energy</a:t>
              </a:r>
              <a:r>
                <a:rPr lang="en-GB" sz="800" dirty="0"/>
                <a:t> </a:t>
              </a:r>
              <a:r>
                <a:rPr lang="en-GB" sz="800" b="1" dirty="0"/>
                <a:t>2</a:t>
              </a:r>
              <a:r>
                <a:rPr lang="en-GB" sz="800" dirty="0"/>
                <a:t>, 849–860 (2017).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3F3B879-6D8B-4400-A961-CA024F91F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598" y="889612"/>
            <a:ext cx="3973973" cy="288022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EC54CF-3E7B-4550-BA78-C56B7D6AA6EB}"/>
              </a:ext>
            </a:extLst>
          </p:cNvPr>
          <p:cNvGrpSpPr/>
          <p:nvPr/>
        </p:nvGrpSpPr>
        <p:grpSpPr>
          <a:xfrm>
            <a:off x="5875385" y="1073977"/>
            <a:ext cx="4471092" cy="5607683"/>
            <a:chOff x="4295997" y="-957241"/>
            <a:chExt cx="5961458" cy="747690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41852AB-886A-472E-8A3F-B6100A7D94E4}"/>
                </a:ext>
              </a:extLst>
            </p:cNvPr>
            <p:cNvSpPr/>
            <p:nvPr/>
          </p:nvSpPr>
          <p:spPr>
            <a:xfrm>
              <a:off x="7395760" y="-883062"/>
              <a:ext cx="2861695" cy="3939845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1F0A97A-FAFE-4B1F-A92C-31D20778ED1B}"/>
                </a:ext>
              </a:extLst>
            </p:cNvPr>
            <p:cNvSpPr/>
            <p:nvPr/>
          </p:nvSpPr>
          <p:spPr>
            <a:xfrm>
              <a:off x="4295997" y="-957241"/>
              <a:ext cx="3041267" cy="3851170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83444AB3-B085-4330-BEEE-EF4624AFD8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6" t="2216" r="27940"/>
            <a:stretch/>
          </p:blipFill>
          <p:spPr>
            <a:xfrm rot="5400000">
              <a:off x="6151632" y="2836627"/>
              <a:ext cx="2710294" cy="3008741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1B0F9A-EAFF-4F67-83E0-566E1208E983}"/>
                </a:ext>
              </a:extLst>
            </p:cNvPr>
            <p:cNvSpPr txBox="1"/>
            <p:nvPr/>
          </p:nvSpPr>
          <p:spPr>
            <a:xfrm>
              <a:off x="6174043" y="5788066"/>
              <a:ext cx="27401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1C1D1E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NIR Dye-Sensitized Solar Cells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A1D6CD8-1C48-4A8E-82DA-A8628266AC48}"/>
                </a:ext>
              </a:extLst>
            </p:cNvPr>
            <p:cNvSpPr txBox="1"/>
            <p:nvPr/>
          </p:nvSpPr>
          <p:spPr>
            <a:xfrm>
              <a:off x="6785154" y="6150335"/>
              <a:ext cx="1517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err="1">
                  <a:solidFill>
                    <a:srgbClr val="FF0000"/>
                  </a:solidFill>
                </a:rPr>
                <a:t>Filling</a:t>
              </a:r>
              <a:r>
                <a:rPr lang="fr-FR" sz="1200" dirty="0">
                  <a:solidFill>
                    <a:srgbClr val="FF0000"/>
                  </a:solidFill>
                </a:rPr>
                <a:t> the gap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89DC9E1C-0B7D-4285-B936-36B9996B15C3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6B4499F-FD9F-4276-987A-F95CF32381B5}"/>
              </a:ext>
            </a:extLst>
          </p:cNvPr>
          <p:cNvSpPr txBox="1"/>
          <p:nvPr/>
        </p:nvSpPr>
        <p:spPr>
          <a:xfrm>
            <a:off x="1846921" y="705697"/>
            <a:ext cx="4450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err="1"/>
              <a:t>Only</a:t>
            </a:r>
            <a:r>
              <a:rPr lang="fr-FR" sz="1050" b="1" dirty="0"/>
              <a:t> </a:t>
            </a:r>
            <a:r>
              <a:rPr lang="fr-FR" sz="1050" b="1" dirty="0" err="1"/>
              <a:t>molecular-based</a:t>
            </a:r>
            <a:r>
              <a:rPr lang="fr-FR" sz="1050" b="1" dirty="0"/>
              <a:t> </a:t>
            </a:r>
            <a:r>
              <a:rPr lang="fr-FR" sz="1050" b="1" dirty="0" err="1"/>
              <a:t>devices</a:t>
            </a:r>
            <a:r>
              <a:rPr lang="fr-FR" sz="1050" b="1" dirty="0"/>
              <a:t> can </a:t>
            </a:r>
            <a:r>
              <a:rPr lang="fr-FR" sz="1050" b="1" dirty="0" err="1"/>
              <a:t>afford</a:t>
            </a:r>
            <a:r>
              <a:rPr lang="fr-FR" sz="1050" b="1" dirty="0"/>
              <a:t> </a:t>
            </a:r>
            <a:r>
              <a:rPr lang="fr-FR" sz="1050" b="1" dirty="0" err="1"/>
              <a:t>selective</a:t>
            </a:r>
            <a:r>
              <a:rPr lang="fr-FR" sz="1050" b="1" dirty="0"/>
              <a:t> NIR-conversion</a:t>
            </a:r>
            <a:endParaRPr lang="en-GB" sz="105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04EC075-579F-423C-B4A9-55C8AA31FECF}"/>
              </a:ext>
            </a:extLst>
          </p:cNvPr>
          <p:cNvSpPr txBox="1"/>
          <p:nvPr/>
        </p:nvSpPr>
        <p:spPr>
          <a:xfrm>
            <a:off x="1567545" y="6645203"/>
            <a:ext cx="38508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F. Grifoni, </a:t>
            </a:r>
            <a:r>
              <a:rPr lang="en-GB" sz="800" i="1" dirty="0"/>
              <a:t>et al. Adv. Energy Mater.</a:t>
            </a:r>
            <a:r>
              <a:rPr lang="en-GB" sz="800" dirty="0"/>
              <a:t> </a:t>
            </a:r>
            <a:r>
              <a:rPr lang="en-GB" sz="800" b="1" dirty="0"/>
              <a:t>2021</a:t>
            </a:r>
            <a:r>
              <a:rPr lang="en-GB" sz="800" dirty="0"/>
              <a:t>.</a:t>
            </a:r>
            <a:endParaRPr lang="fr-FR" sz="8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6741EB7-47B9-42A2-B17F-790C27C5F3C0}"/>
              </a:ext>
            </a:extLst>
          </p:cNvPr>
          <p:cNvSpPr txBox="1"/>
          <p:nvPr/>
        </p:nvSpPr>
        <p:spPr>
          <a:xfrm>
            <a:off x="3074484" y="1101539"/>
            <a:ext cx="25683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50% </a:t>
            </a:r>
            <a:r>
              <a:rPr lang="fr-FR" sz="1100" b="1" dirty="0" err="1"/>
              <a:t>solar</a:t>
            </a:r>
            <a:r>
              <a:rPr lang="fr-FR" sz="1100" b="1" dirty="0"/>
              <a:t> irradiance </a:t>
            </a:r>
            <a:r>
              <a:rPr lang="fr-FR" sz="1100" b="1" dirty="0" err="1"/>
              <a:t>falls</a:t>
            </a:r>
            <a:r>
              <a:rPr lang="fr-FR" sz="1100" b="1" dirty="0"/>
              <a:t> in the NIR</a:t>
            </a:r>
            <a:endParaRPr lang="en-GB" sz="1100" b="1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DC07650-1401-9CC6-1E1B-CF96915BC318}"/>
              </a:ext>
            </a:extLst>
          </p:cNvPr>
          <p:cNvGrpSpPr/>
          <p:nvPr/>
        </p:nvGrpSpPr>
        <p:grpSpPr>
          <a:xfrm>
            <a:off x="1627901" y="3801128"/>
            <a:ext cx="4044183" cy="2853661"/>
            <a:chOff x="103900" y="3801127"/>
            <a:chExt cx="4044183" cy="285366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380162A-C2DF-42C8-DC0B-B95AB9BDAB79}"/>
                </a:ext>
              </a:extLst>
            </p:cNvPr>
            <p:cNvSpPr/>
            <p:nvPr/>
          </p:nvSpPr>
          <p:spPr>
            <a:xfrm>
              <a:off x="103900" y="3993557"/>
              <a:ext cx="3857146" cy="2661231"/>
            </a:xfrm>
            <a:prstGeom prst="rect">
              <a:avLst/>
            </a:prstGeom>
            <a:noFill/>
            <a:ln>
              <a:solidFill>
                <a:srgbClr val="95A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8407A5A-3874-058E-61A0-7D64EE14BD9C}"/>
                </a:ext>
              </a:extLst>
            </p:cNvPr>
            <p:cNvSpPr txBox="1"/>
            <p:nvPr/>
          </p:nvSpPr>
          <p:spPr>
            <a:xfrm>
              <a:off x="1032897" y="3801127"/>
              <a:ext cx="1416753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95A8CE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Figures of </a:t>
              </a:r>
              <a:r>
                <a:rPr lang="fr-FR" dirty="0" err="1"/>
                <a:t>merit</a:t>
              </a:r>
              <a:endParaRPr lang="en-GB" dirty="0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2EB81C6-1131-1A86-D1AF-408B307E2A94}"/>
                </a:ext>
              </a:extLst>
            </p:cNvPr>
            <p:cNvGrpSpPr/>
            <p:nvPr/>
          </p:nvGrpSpPr>
          <p:grpSpPr>
            <a:xfrm>
              <a:off x="317144" y="4138167"/>
              <a:ext cx="3830939" cy="2267139"/>
              <a:chOff x="638685" y="4100261"/>
              <a:chExt cx="5107917" cy="30228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C9974C85-4871-F8D9-56D2-A78129AB104D}"/>
                      </a:ext>
                    </a:extLst>
                  </p:cNvPr>
                  <p:cNvSpPr/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FR" sz="1200" b="1" dirty="0" err="1">
                        <a:ea typeface="Times New Roman" panose="02020603050405020304" pitchFamily="18" charset="0"/>
                      </a:rPr>
                      <a:t>A</a:t>
                    </a:r>
                    <a:r>
                      <a:rPr lang="fr-FR" sz="1200" dirty="0" err="1">
                        <a:ea typeface="Times New Roman" panose="02020603050405020304" pitchFamily="18" charset="0"/>
                      </a:rPr>
                      <a:t>varage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V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isible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T</a:t>
                    </a:r>
                    <a:r>
                      <a:rPr lang="fr-FR" sz="1200" dirty="0">
                        <a:ea typeface="Times New Roman" panose="02020603050405020304" pitchFamily="18" charset="0"/>
                      </a:rPr>
                      <a:t>ransmittance</a:t>
                    </a:r>
                    <a:r>
                      <a:rPr lang="fr-FR" sz="1200" b="1" dirty="0">
                        <a:ea typeface="Times New Roman" panose="02020603050405020304" pitchFamily="18" charset="0"/>
                      </a:rPr>
                      <a:t> </a:t>
                    </a:r>
                    <a:r>
                      <a:rPr lang="fr-FR" sz="1600" b="1" dirty="0">
                        <a:ea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sz="16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sz="16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𝑺</m:t>
                                </m:r>
                                <m:d>
                                  <m:dPr>
                                    <m:ctrlPr>
                                      <a:rPr lang="en-GB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𝝀</m:t>
                                    </m:r>
                                  </m:e>
                                </m:d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𝒅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𝝀</m:t>
                                </m:r>
                                <m:r>
                                  <a:rPr lang="fr-FR" sz="16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nary>
                          </m:den>
                        </m:f>
                      </m:oMath>
                    </a14:m>
                    <a:endParaRPr lang="en-GB" sz="1600" b="1" dirty="0"/>
                  </a:p>
                </p:txBody>
              </p:sp>
            </mc:Choice>
            <mc:Fallback xmlns=""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C9974C85-4871-F8D9-56D2-A78129AB104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4524" y="4100261"/>
                    <a:ext cx="5102078" cy="73541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59" t="-57778" b="-88889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EDAC70B2-EA48-0BD5-8959-4A5A16AAF533}"/>
                  </a:ext>
                </a:extLst>
              </p:cNvPr>
              <p:cNvGrpSpPr/>
              <p:nvPr/>
            </p:nvGrpSpPr>
            <p:grpSpPr>
              <a:xfrm>
                <a:off x="638685" y="5576629"/>
                <a:ext cx="4800005" cy="1546480"/>
                <a:chOff x="663852" y="5576629"/>
                <a:chExt cx="4800005" cy="1546480"/>
              </a:xfrm>
            </p:grpSpPr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CAE6AEBE-BA77-BF87-7F42-52250F671FE5}"/>
                    </a:ext>
                  </a:extLst>
                </p:cNvPr>
                <p:cNvGrpSpPr/>
                <p:nvPr/>
              </p:nvGrpSpPr>
              <p:grpSpPr>
                <a:xfrm>
                  <a:off x="3183123" y="5576629"/>
                  <a:ext cx="2280734" cy="1546480"/>
                  <a:chOff x="4216161" y="1241194"/>
                  <a:chExt cx="6264116" cy="4258879"/>
                </a:xfrm>
              </p:grpSpPr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id="{295948F8-F0B8-E3FF-B191-595AD2484266}"/>
                      </a:ext>
                    </a:extLst>
                  </p:cNvPr>
                  <p:cNvGrpSpPr/>
                  <p:nvPr/>
                </p:nvGrpSpPr>
                <p:grpSpPr>
                  <a:xfrm>
                    <a:off x="4216161" y="1241194"/>
                    <a:ext cx="6264116" cy="2968361"/>
                    <a:chOff x="4216161" y="1241194"/>
                    <a:chExt cx="6264116" cy="2968361"/>
                  </a:xfrm>
                </p:grpSpPr>
                <p:pic>
                  <p:nvPicPr>
                    <p:cNvPr id="106" name="Picture 105">
                      <a:extLst>
                        <a:ext uri="{FF2B5EF4-FFF2-40B4-BE49-F238E27FC236}">
                          <a16:creationId xmlns:a16="http://schemas.microsoft.com/office/drawing/2014/main" id="{048C4340-280C-15B1-80D6-8BFFC77AD8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216161" y="1241194"/>
                      <a:ext cx="3102909" cy="296327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Picture 106">
                      <a:extLst>
                        <a:ext uri="{FF2B5EF4-FFF2-40B4-BE49-F238E27FC236}">
                          <a16:creationId xmlns:a16="http://schemas.microsoft.com/office/drawing/2014/main" id="{5C8AAB34-39FF-8E1A-9DFE-F2A6D2A190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837473B0-CC2E-450A-ABE3-18F120FF3D39}">
                          <a1611:picAttrSrcUrl xmlns:a1611="http://schemas.microsoft.com/office/drawing/2016/11/main" r:id="rId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377356" y="1246276"/>
                      <a:ext cx="3102921" cy="2963279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04" name="TextBox 15">
                    <a:extLst>
                      <a:ext uri="{FF2B5EF4-FFF2-40B4-BE49-F238E27FC236}">
                        <a16:creationId xmlns:a16="http://schemas.microsoft.com/office/drawing/2014/main" id="{9B4B7B8B-F822-8150-5923-F91854B42EDB}"/>
                      </a:ext>
                    </a:extLst>
                  </p:cNvPr>
                  <p:cNvSpPr txBox="1"/>
                  <p:nvPr/>
                </p:nvSpPr>
                <p:spPr>
                  <a:xfrm>
                    <a:off x="7752163" y="4003237"/>
                    <a:ext cx="2353322" cy="14968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High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TextBox 17">
                    <a:extLst>
                      <a:ext uri="{FF2B5EF4-FFF2-40B4-BE49-F238E27FC236}">
                        <a16:creationId xmlns:a16="http://schemas.microsoft.com/office/drawing/2014/main" id="{B9746D96-8891-7923-2B3C-FA94373C4AB2}"/>
                      </a:ext>
                    </a:extLst>
                  </p:cNvPr>
                  <p:cNvSpPr txBox="1"/>
                  <p:nvPr/>
                </p:nvSpPr>
                <p:spPr>
                  <a:xfrm>
                    <a:off x="4666399" y="3983998"/>
                    <a:ext cx="2353318" cy="9323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600"/>
                      </a:spcAft>
                    </a:pPr>
                    <a:r>
                      <a:rPr lang="fr-FR" sz="1000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Low CRI</a:t>
                    </a:r>
                    <a:endParaRPr lang="en-GB" sz="1000" dirty="0">
                      <a:latin typeface="Calibri" panose="020F050202020403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FC780CC-1A8B-45DE-4A2A-9BA49E599C21}"/>
                    </a:ext>
                  </a:extLst>
                </p:cNvPr>
                <p:cNvSpPr txBox="1"/>
                <p:nvPr/>
              </p:nvSpPr>
              <p:spPr>
                <a:xfrm>
                  <a:off x="663852" y="5847429"/>
                  <a:ext cx="2289515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b="1" dirty="0" err="1"/>
                    <a:t>C</a:t>
                  </a:r>
                  <a:r>
                    <a:rPr lang="fr-FR" sz="1200" dirty="0" err="1"/>
                    <a:t>olor</a:t>
                  </a:r>
                  <a:r>
                    <a:rPr lang="fr-FR" sz="1200" dirty="0"/>
                    <a:t> </a:t>
                  </a:r>
                  <a:r>
                    <a:rPr lang="fr-FR" sz="1200" b="1" dirty="0" err="1"/>
                    <a:t>R</a:t>
                  </a:r>
                  <a:r>
                    <a:rPr lang="fr-FR" sz="1200" dirty="0" err="1"/>
                    <a:t>enderind</a:t>
                  </a:r>
                  <a:r>
                    <a:rPr lang="fr-FR" sz="1200" dirty="0"/>
                    <a:t> </a:t>
                  </a:r>
                  <a:r>
                    <a:rPr lang="fr-FR" sz="1200" b="1" dirty="0"/>
                    <a:t>I</a:t>
                  </a:r>
                  <a:r>
                    <a:rPr lang="fr-FR" sz="1200" dirty="0"/>
                    <a:t>ndex</a:t>
                  </a:r>
                  <a:endParaRPr lang="en-GB" sz="1200" dirty="0"/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26B4FFCD-AD2A-385C-84A2-E9BF459B79BA}"/>
                    </a:ext>
                  </a:extLst>
                </p:cNvPr>
                <p:cNvSpPr txBox="1"/>
                <p:nvPr/>
              </p:nvSpPr>
              <p:spPr>
                <a:xfrm>
                  <a:off x="669691" y="6114640"/>
                  <a:ext cx="230661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50" b="1" dirty="0"/>
                    <a:t>CRI&gt;90 excellent </a:t>
                  </a:r>
                  <a:r>
                    <a:rPr lang="fr-FR" sz="1050" b="1" dirty="0" err="1"/>
                    <a:t>quality</a:t>
                  </a:r>
                  <a:endParaRPr lang="en-GB" sz="1050" b="1" dirty="0"/>
                </a:p>
              </p:txBody>
            </p:sp>
          </p:grp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6007C38-994A-A7E5-4B80-ACA647C4210F}"/>
                </a:ext>
              </a:extLst>
            </p:cNvPr>
            <p:cNvSpPr txBox="1"/>
            <p:nvPr/>
          </p:nvSpPr>
          <p:spPr>
            <a:xfrm>
              <a:off x="252608" y="6273803"/>
              <a:ext cx="3227710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/>
                <a:t>x,y</a:t>
              </a:r>
              <a:r>
                <a:rPr lang="fr-FR" sz="1200" b="1" dirty="0"/>
                <a:t> </a:t>
              </a:r>
              <a:r>
                <a:rPr lang="fr-FR" sz="1200" b="1" dirty="0" err="1"/>
                <a:t>coordinates</a:t>
              </a:r>
              <a:r>
                <a:rPr lang="fr-FR" sz="1200" b="1" dirty="0"/>
                <a:t> </a:t>
              </a:r>
              <a:r>
                <a:rPr lang="fr-FR" sz="1200" dirty="0"/>
                <a:t>in</a:t>
              </a:r>
              <a:r>
                <a:rPr lang="fr-FR" sz="1200" b="1" dirty="0"/>
                <a:t> CIE 1931  </a:t>
              </a:r>
              <a:endParaRPr lang="en-GB" sz="1200" b="1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F24A4DC-B8DA-EC2C-686A-242722B8C382}"/>
                </a:ext>
              </a:extLst>
            </p:cNvPr>
            <p:cNvSpPr txBox="1"/>
            <p:nvPr/>
          </p:nvSpPr>
          <p:spPr>
            <a:xfrm>
              <a:off x="317597" y="4748163"/>
              <a:ext cx="2956259" cy="28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/>
                <a:t>L</a:t>
              </a:r>
              <a:r>
                <a:rPr lang="fr-FR" sz="1200" dirty="0"/>
                <a:t>ight </a:t>
              </a:r>
              <a:r>
                <a:rPr lang="fr-FR" sz="1200" b="1" dirty="0" err="1"/>
                <a:t>U</a:t>
              </a:r>
              <a:r>
                <a:rPr lang="fr-FR" sz="1200" dirty="0" err="1"/>
                <a:t>tilization</a:t>
              </a:r>
              <a:r>
                <a:rPr lang="fr-FR" sz="1200" dirty="0"/>
                <a:t> </a:t>
              </a:r>
              <a:r>
                <a:rPr lang="fr-FR" sz="1200" b="1" dirty="0" err="1"/>
                <a:t>E</a:t>
              </a:r>
              <a:r>
                <a:rPr lang="fr-FR" sz="1200" dirty="0" err="1"/>
                <a:t>fficency</a:t>
              </a:r>
              <a:r>
                <a:rPr lang="fr-FR" sz="1200" dirty="0"/>
                <a:t> </a:t>
              </a:r>
              <a:r>
                <a:rPr lang="fr-FR" sz="1250" b="1" dirty="0"/>
                <a:t>= PCE x AVT</a:t>
              </a:r>
              <a:r>
                <a:rPr lang="fr-FR" sz="1250" dirty="0"/>
                <a:t> </a:t>
              </a:r>
              <a:endParaRPr lang="en-GB" sz="1250" dirty="0"/>
            </a:p>
          </p:txBody>
        </p:sp>
      </p:grpSp>
      <p:sp>
        <p:nvSpPr>
          <p:cNvPr id="3" name="TextBox 17">
            <a:extLst>
              <a:ext uri="{FF2B5EF4-FFF2-40B4-BE49-F238E27FC236}">
                <a16:creationId xmlns:a16="http://schemas.microsoft.com/office/drawing/2014/main" id="{5870F978-C13C-507C-BA01-5D0208F5A48E}"/>
              </a:ext>
            </a:extLst>
          </p:cNvPr>
          <p:cNvSpPr txBox="1"/>
          <p:nvPr/>
        </p:nvSpPr>
        <p:spPr>
          <a:xfrm>
            <a:off x="3340396" y="110981"/>
            <a:ext cx="600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Wavelenght</a:t>
            </a:r>
            <a:r>
              <a:rPr lang="fr-FR" sz="2000" b="1" dirty="0"/>
              <a:t> </a:t>
            </a:r>
            <a:r>
              <a:rPr lang="fr-FR" sz="2000" b="1" dirty="0" err="1"/>
              <a:t>selective</a:t>
            </a:r>
            <a:r>
              <a:rPr lang="fr-FR" sz="2000" b="1" dirty="0"/>
              <a:t> transparent Photovoltaics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76628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9DC9E1C-0B7D-4285-B936-36B9996B15C3}"/>
              </a:ext>
            </a:extLst>
          </p:cNvPr>
          <p:cNvSpPr/>
          <p:nvPr/>
        </p:nvSpPr>
        <p:spPr>
          <a:xfrm>
            <a:off x="1714350" y="552016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5870F978-C13C-507C-BA01-5D0208F5A48E}"/>
              </a:ext>
            </a:extLst>
          </p:cNvPr>
          <p:cNvSpPr txBox="1"/>
          <p:nvPr/>
        </p:nvSpPr>
        <p:spPr>
          <a:xfrm>
            <a:off x="4648937" y="65316"/>
            <a:ext cx="3403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Dye-Sensitized</a:t>
            </a:r>
            <a:r>
              <a:rPr lang="fr-FR" sz="2000" b="1" dirty="0"/>
              <a:t> Solar </a:t>
            </a:r>
            <a:r>
              <a:rPr lang="fr-FR" sz="2000" b="1" dirty="0" err="1"/>
              <a:t>Cells</a:t>
            </a:r>
            <a:endParaRPr lang="en-GB" sz="2000" b="1" dirty="0"/>
          </a:p>
        </p:txBody>
      </p:sp>
      <p:sp>
        <p:nvSpPr>
          <p:cNvPr id="2" name="Rettangolo 39">
            <a:extLst>
              <a:ext uri="{FF2B5EF4-FFF2-40B4-BE49-F238E27FC236}">
                <a16:creationId xmlns:a16="http://schemas.microsoft.com/office/drawing/2014/main" id="{73E737F7-A2A3-149F-6EBB-A2322F66538E}"/>
              </a:ext>
            </a:extLst>
          </p:cNvPr>
          <p:cNvSpPr/>
          <p:nvPr/>
        </p:nvSpPr>
        <p:spPr bwMode="auto">
          <a:xfrm>
            <a:off x="2101046" y="1044729"/>
            <a:ext cx="3583189" cy="1715914"/>
          </a:xfrm>
          <a:prstGeom prst="rect">
            <a:avLst/>
          </a:prstGeom>
        </p:spPr>
        <p:txBody>
          <a:bodyPr wrap="square" bIns="36000">
            <a:spAutoFit/>
          </a:bodyPr>
          <a:lstStyle/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Simple preparation procedure</a:t>
            </a:r>
          </a:p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Low production cost</a:t>
            </a:r>
          </a:p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Work with weak/diffuse light</a:t>
            </a:r>
          </a:p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Efficiency 14% outdoor, &gt;30% indoor</a:t>
            </a:r>
          </a:p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Transparency, flexibility, …</a:t>
            </a:r>
          </a:p>
          <a:p>
            <a:pPr marL="285750" indent="-285750" algn="just" latinLnBrk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b="1" dirty="0">
                <a:effectLst>
                  <a:innerShdw blurRad="114300">
                    <a:prstClr val="black"/>
                  </a:innerShdw>
                </a:effectLst>
                <a:latin typeface="Calibri "/>
                <a:ea typeface="ＭＳ Ｐゴシック" pitchFamily="34" charset="-128"/>
                <a:cs typeface="Arial" charset="0"/>
              </a:rPr>
              <a:t>Material recyclability</a:t>
            </a:r>
          </a:p>
        </p:txBody>
      </p:sp>
      <p:pic>
        <p:nvPicPr>
          <p:cNvPr id="4" name="Picture 4" descr="Risultati immagini per dye sensitized solar cell">
            <a:extLst>
              <a:ext uri="{FF2B5EF4-FFF2-40B4-BE49-F238E27FC236}">
                <a16:creationId xmlns:a16="http://schemas.microsoft.com/office/drawing/2014/main" id="{754FFA0F-04FF-7068-70AB-27B4C888C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11726" t="18295" r="10010" b="13405"/>
          <a:stretch>
            <a:fillRect/>
          </a:stretch>
        </p:blipFill>
        <p:spPr bwMode="auto">
          <a:xfrm>
            <a:off x="6592072" y="3477238"/>
            <a:ext cx="1808184" cy="1175899"/>
          </a:xfrm>
          <a:prstGeom prst="rect">
            <a:avLst/>
          </a:prstGeom>
          <a:noFill/>
          <a:effectLst>
            <a:outerShdw blurRad="292100" dist="127000" dir="2700000" algn="ctr" rotWithShape="0">
              <a:schemeClr val="tx1">
                <a:lumMod val="85000"/>
                <a:lumOff val="15000"/>
                <a:alpha val="65000"/>
              </a:schemeClr>
            </a:outerShdw>
          </a:effectLst>
        </p:spPr>
      </p:pic>
      <p:pic>
        <p:nvPicPr>
          <p:cNvPr id="5" name="Picture 2" descr="http://www.thesolarspark.co.uk/wp-content/uploads/2013/02/DSSCs.jpg">
            <a:extLst>
              <a:ext uri="{FF2B5EF4-FFF2-40B4-BE49-F238E27FC236}">
                <a16:creationId xmlns:a16="http://schemas.microsoft.com/office/drawing/2014/main" id="{528C6ADD-8FBA-32F1-73DD-CF721D54C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5031" r="11002"/>
          <a:stretch>
            <a:fillRect/>
          </a:stretch>
        </p:blipFill>
        <p:spPr bwMode="auto">
          <a:xfrm>
            <a:off x="1787519" y="3331318"/>
            <a:ext cx="2668509" cy="1022279"/>
          </a:xfrm>
          <a:prstGeom prst="rect">
            <a:avLst/>
          </a:prstGeom>
          <a:noFill/>
          <a:effectLst>
            <a:outerShdw blurRad="292100" dist="127000" dir="2700000" algn="ctr" rotWithShape="0">
              <a:schemeClr val="tx1">
                <a:lumMod val="85000"/>
                <a:lumOff val="15000"/>
                <a:alpha val="65000"/>
              </a:schemeClr>
            </a:outerShdw>
          </a:effectLst>
        </p:spPr>
      </p:pic>
      <p:pic>
        <p:nvPicPr>
          <p:cNvPr id="7" name="Picture 4" descr="http://www.qualenergia.it/sites/default/files/articolo-img/dye_sensitized_solar_cell_fotovoltaico_organico_0.jpg?1374678135">
            <a:extLst>
              <a:ext uri="{FF2B5EF4-FFF2-40B4-BE49-F238E27FC236}">
                <a16:creationId xmlns:a16="http://schemas.microsoft.com/office/drawing/2014/main" id="{BBA6C43F-B8E4-72D6-D8A5-BDE3EDDEA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4079" r="6192"/>
          <a:stretch>
            <a:fillRect/>
          </a:stretch>
        </p:blipFill>
        <p:spPr bwMode="auto">
          <a:xfrm>
            <a:off x="4734346" y="3327345"/>
            <a:ext cx="1433662" cy="1307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 descr="Risultati immagini per dye-sensitized solar cell application">
            <a:extLst>
              <a:ext uri="{FF2B5EF4-FFF2-40B4-BE49-F238E27FC236}">
                <a16:creationId xmlns:a16="http://schemas.microsoft.com/office/drawing/2014/main" id="{182C12FF-1C52-3EB1-5EE8-ED10108DD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713" y="4847848"/>
            <a:ext cx="2704243" cy="1514376"/>
          </a:xfrm>
          <a:prstGeom prst="rect">
            <a:avLst/>
          </a:prstGeom>
          <a:noFill/>
          <a:effectLst>
            <a:outerShdw blurRad="292100" dist="1270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 descr="Immagine che contiene cielo, edificio, esterni, torre&#10;&#10;Descrizione generata con affidabilità molto elevata">
            <a:extLst>
              <a:ext uri="{FF2B5EF4-FFF2-40B4-BE49-F238E27FC236}">
                <a16:creationId xmlns:a16="http://schemas.microsoft.com/office/drawing/2014/main" id="{63CAFA81-F3EA-E3DA-D08C-6022001FF1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r="4801" b="16793"/>
          <a:stretch/>
        </p:blipFill>
        <p:spPr>
          <a:xfrm>
            <a:off x="1801806" y="4587782"/>
            <a:ext cx="2082291" cy="1794184"/>
          </a:xfrm>
          <a:prstGeom prst="rect">
            <a:avLst/>
          </a:prstGeom>
        </p:spPr>
      </p:pic>
      <p:pic>
        <p:nvPicPr>
          <p:cNvPr id="11" name="Picture 12" descr="http://www.technologyreview.com/sites/default/files/legacy/g24_x220.jpg">
            <a:extLst>
              <a:ext uri="{FF2B5EF4-FFF2-40B4-BE49-F238E27FC236}">
                <a16:creationId xmlns:a16="http://schemas.microsoft.com/office/drawing/2014/main" id="{52E961D3-2B55-FE91-978D-946454646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833" y="3327344"/>
            <a:ext cx="1230662" cy="144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7FFE3E56-8AC7-69F0-0007-5B0729BE5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346" y="4909528"/>
            <a:ext cx="2414038" cy="1452696"/>
          </a:xfrm>
          <a:prstGeom prst="rect">
            <a:avLst/>
          </a:prstGeom>
          <a:noFill/>
          <a:effectLst>
            <a:outerShdw blurRad="292100" dist="1270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dvanced research trends in dye-sensitized solar cells - Journal of  Materials Chemistry A (RSC Publishing) DOI:10.1039/D1TA00690H">
            <a:extLst>
              <a:ext uri="{FF2B5EF4-FFF2-40B4-BE49-F238E27FC236}">
                <a16:creationId xmlns:a16="http://schemas.microsoft.com/office/drawing/2014/main" id="{643DA124-86AF-E03B-CE29-444B77003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25" y="830202"/>
            <a:ext cx="4311831" cy="234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997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/>
        </p:nvSpPr>
        <p:spPr>
          <a:xfrm>
            <a:off x="10549740" y="6607068"/>
            <a:ext cx="1706293" cy="282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it-IT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Grant agreement 826013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/>
          <p:nvPr/>
        </p:nvSpPr>
        <p:spPr>
          <a:xfrm>
            <a:off x="10955763" y="6499346"/>
            <a:ext cx="98616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it-IT" sz="800" b="0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SC3-RES-2-2018</a:t>
            </a:r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3"/>
          <p:cNvPicPr preferRelativeResize="0"/>
          <p:nvPr/>
        </p:nvPicPr>
        <p:blipFill rotWithShape="1">
          <a:blip r:embed="rId3">
            <a:alphaModFix/>
          </a:blip>
          <a:srcRect l="50486"/>
          <a:stretch/>
        </p:blipFill>
        <p:spPr>
          <a:xfrm>
            <a:off x="4105910" y="2531744"/>
            <a:ext cx="3449204" cy="25059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p3"/>
          <p:cNvGrpSpPr/>
          <p:nvPr/>
        </p:nvGrpSpPr>
        <p:grpSpPr>
          <a:xfrm>
            <a:off x="7424075" y="1708795"/>
            <a:ext cx="4872852" cy="3433296"/>
            <a:chOff x="7425115" y="1776481"/>
            <a:chExt cx="4872852" cy="3433296"/>
          </a:xfrm>
        </p:grpSpPr>
        <p:sp>
          <p:nvSpPr>
            <p:cNvPr id="115" name="Google Shape;115;p3"/>
            <p:cNvSpPr/>
            <p:nvPr/>
          </p:nvSpPr>
          <p:spPr>
            <a:xfrm rot="-5400000">
              <a:off x="7682516" y="3109947"/>
              <a:ext cx="291840" cy="80664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C00000"/>
            </a:solidFill>
            <a:ln w="12700" cap="flat" cmpd="sng">
              <a:solidFill>
                <a:srgbClr val="517E3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3"/>
            <p:cNvSpPr txBox="1"/>
            <p:nvPr/>
          </p:nvSpPr>
          <p:spPr>
            <a:xfrm>
              <a:off x="7509653" y="3116008"/>
              <a:ext cx="938738" cy="3754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it-IT" sz="1800" b="1" i="0" u="none" strike="noStrike" cap="none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NIR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17" name="Google Shape;117;p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243791" y="2123884"/>
              <a:ext cx="3453605" cy="21353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Google Shape;118;p3"/>
            <p:cNvSpPr txBox="1"/>
            <p:nvPr/>
          </p:nvSpPr>
          <p:spPr>
            <a:xfrm>
              <a:off x="8197431" y="1776481"/>
              <a:ext cx="4100536" cy="5062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it-IT" sz="2000" b="1" i="1" u="sng" strike="noStrike" cap="none">
                  <a:solidFill>
                    <a:srgbClr val="C00000"/>
                  </a:solidFill>
                  <a:latin typeface="Corbel"/>
                  <a:ea typeface="Corbel"/>
                  <a:cs typeface="Corbel"/>
                  <a:sym typeface="Corbel"/>
                </a:rPr>
                <a:t>NIR-dye-sensitized solar cells</a:t>
              </a:r>
              <a:endParaRPr sz="2000" b="1" i="1" u="sng" strike="noStrike" cap="none">
                <a:solidFill>
                  <a:srgbClr val="C00000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19" name="Google Shape;119;p3"/>
            <p:cNvSpPr txBox="1"/>
            <p:nvPr/>
          </p:nvSpPr>
          <p:spPr>
            <a:xfrm>
              <a:off x="8128274" y="4255670"/>
              <a:ext cx="4100536" cy="9541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1" u="none" strike="noStrike" cap="none">
                  <a:solidFill>
                    <a:srgbClr val="0C0C0C"/>
                  </a:solidFill>
                  <a:latin typeface="Corbel"/>
                  <a:ea typeface="Corbel"/>
                  <a:cs typeface="Corbel"/>
                  <a:sym typeface="Corbel"/>
                </a:rPr>
                <a:t>Development of NIR dyes (&gt; 700 nm)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1" u="none" strike="noStrike" cap="none">
                  <a:solidFill>
                    <a:srgbClr val="0C0C0C"/>
                  </a:solidFill>
                  <a:latin typeface="Corbel"/>
                  <a:ea typeface="Corbel"/>
                  <a:cs typeface="Corbel"/>
                  <a:sym typeface="Corbel"/>
                </a:rPr>
                <a:t>Development of transparent redox mediator</a:t>
              </a:r>
              <a:endParaRPr sz="1400" b="1" i="1" u="none" strike="noStrike" cap="none">
                <a:solidFill>
                  <a:srgbClr val="0C0C0C"/>
                </a:solidFill>
                <a:latin typeface="Corbel"/>
                <a:ea typeface="Corbel"/>
                <a:cs typeface="Corbel"/>
                <a:sym typeface="Corbe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1" u="none" strike="noStrike" cap="none">
                  <a:solidFill>
                    <a:srgbClr val="0C0C0C"/>
                  </a:solidFill>
                  <a:latin typeface="Corbel"/>
                  <a:ea typeface="Corbel"/>
                  <a:cs typeface="Corbel"/>
                  <a:sym typeface="Corbel"/>
                </a:rPr>
                <a:t>Development of transparent back-contact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it-IT" sz="1400" b="1" i="1" u="sng" strike="noStrike" cap="none">
                  <a:solidFill>
                    <a:srgbClr val="C00000"/>
                  </a:solidFill>
                  <a:latin typeface="Corbel"/>
                  <a:ea typeface="Corbel"/>
                  <a:cs typeface="Corbel"/>
                  <a:sym typeface="Corbel"/>
                </a:rPr>
                <a:t>Objectives 75 % AVT – 8 % PCE 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" name="Google Shape;120;p3"/>
          <p:cNvSpPr/>
          <p:nvPr/>
        </p:nvSpPr>
        <p:spPr>
          <a:xfrm rot="-5400000">
            <a:off x="5953775" y="-734562"/>
            <a:ext cx="291993" cy="11733521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8036852" y="5608972"/>
            <a:ext cx="319581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1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Achieving 55% AVT - 14% PCE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"/>
          <p:cNvSpPr/>
          <p:nvPr/>
        </p:nvSpPr>
        <p:spPr>
          <a:xfrm>
            <a:off x="3997953" y="5419550"/>
            <a:ext cx="3705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1" u="sng" strike="noStrike" cap="none">
                <a:solidFill>
                  <a:srgbClr val="548135"/>
                </a:solidFill>
                <a:latin typeface="Corbel"/>
                <a:ea typeface="Corbel"/>
                <a:cs typeface="Corbel"/>
                <a:sym typeface="Corbel"/>
              </a:rPr>
              <a:t>4 terminal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1" u="sng" strike="noStrike" cap="none">
                <a:solidFill>
                  <a:srgbClr val="548135"/>
                </a:solidFill>
                <a:latin typeface="Corbel"/>
                <a:ea typeface="Corbel"/>
                <a:cs typeface="Corbel"/>
                <a:sym typeface="Corbel"/>
              </a:rPr>
              <a:t>Tandem cells and modules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1" u="none" strike="noStrike" cap="none">
              <a:solidFill>
                <a:srgbClr val="548135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3" name="Google Shape;12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3849" y="2303192"/>
            <a:ext cx="2979026" cy="178741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3"/>
          <p:cNvSpPr txBox="1"/>
          <p:nvPr/>
        </p:nvSpPr>
        <p:spPr>
          <a:xfrm>
            <a:off x="-97384" y="1811246"/>
            <a:ext cx="4100536" cy="506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1" u="sng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UV-perovskite solar cells</a:t>
            </a:r>
            <a:endParaRPr sz="2000" b="1" i="1" u="sng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5" name="Google Shape;125;p3"/>
          <p:cNvSpPr/>
          <p:nvPr/>
        </p:nvSpPr>
        <p:spPr>
          <a:xfrm rot="5400000">
            <a:off x="3685930" y="3001681"/>
            <a:ext cx="323100" cy="8583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 txBox="1"/>
          <p:nvPr/>
        </p:nvSpPr>
        <p:spPr>
          <a:xfrm>
            <a:off x="3625992" y="3020972"/>
            <a:ext cx="9387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UV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"/>
          <p:cNvSpPr txBox="1"/>
          <p:nvPr/>
        </p:nvSpPr>
        <p:spPr>
          <a:xfrm>
            <a:off x="-97384" y="4215935"/>
            <a:ext cx="41004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1" i="1" u="none" strike="noStrike" cap="none">
                <a:solidFill>
                  <a:srgbClr val="0C0C0C"/>
                </a:solidFill>
                <a:latin typeface="Corbel"/>
                <a:ea typeface="Corbel"/>
                <a:cs typeface="Corbel"/>
                <a:sym typeface="Corbel"/>
              </a:rPr>
              <a:t>Development of UV perovskite absorber (&lt; 450 nm)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1" i="1" u="none" strike="noStrike" cap="none">
                <a:solidFill>
                  <a:srgbClr val="0C0C0C"/>
                </a:solidFill>
                <a:latin typeface="Corbel"/>
                <a:ea typeface="Corbel"/>
                <a:cs typeface="Corbel"/>
                <a:sym typeface="Corbel"/>
              </a:rPr>
              <a:t>Development of transparent HTM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1" i="1" u="none" strike="noStrike" cap="none">
                <a:solidFill>
                  <a:srgbClr val="0C0C0C"/>
                </a:solidFill>
                <a:latin typeface="Corbel"/>
                <a:ea typeface="Corbel"/>
                <a:cs typeface="Corbel"/>
                <a:sym typeface="Corbel"/>
              </a:rPr>
              <a:t>Development of transparent contacts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1" i="1" u="sng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Objectives 75 % AVT - 6 % PCE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3"/>
          <p:cNvSpPr txBox="1"/>
          <p:nvPr/>
        </p:nvSpPr>
        <p:spPr>
          <a:xfrm>
            <a:off x="4564692" y="-59041"/>
            <a:ext cx="629995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it-IT" sz="22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IMPRESSIVE Project 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3"/>
          <p:cNvSpPr txBox="1"/>
          <p:nvPr/>
        </p:nvSpPr>
        <p:spPr>
          <a:xfrm>
            <a:off x="7748245" y="6530124"/>
            <a:ext cx="324866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courtesy of Frederic Sauvage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>
                <a:solidFill>
                  <a:srgbClr val="888888"/>
                </a:solidFill>
              </a:rPr>
              <a:t>8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1871259" y="207822"/>
            <a:ext cx="8375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3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19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Ground-breaking tandem of </a:t>
            </a:r>
            <a:r>
              <a:rPr lang="it-IT" sz="19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</a:t>
            </a:r>
            <a:r>
              <a:rPr lang="it-IT" sz="19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9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dye-sensitized</a:t>
            </a:r>
            <a:r>
              <a:rPr lang="it-IT" sz="19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perovskite solar </a:t>
            </a:r>
            <a:r>
              <a:rPr lang="it-IT" sz="19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cells</a:t>
            </a:r>
            <a:endParaRPr sz="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Coordinator: Prof. </a:t>
            </a: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SAUVAGE (</a:t>
            </a:r>
            <a:r>
              <a:rPr lang="it-IT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Director </a:t>
            </a:r>
            <a:r>
              <a:rPr lang="it-IT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</a:t>
            </a: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CNRS) 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0" y="6391700"/>
            <a:ext cx="36645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https://impressive-h2020.eu </a:t>
            </a:r>
            <a:endParaRPr sz="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3"/>
          <p:cNvPicPr preferRelativeResize="0"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4711316" y="1186251"/>
            <a:ext cx="2430674" cy="7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62580" y="6390950"/>
            <a:ext cx="4053096" cy="365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40">
            <a:extLst>
              <a:ext uri="{FF2B5EF4-FFF2-40B4-BE49-F238E27FC236}">
                <a16:creationId xmlns:a16="http://schemas.microsoft.com/office/drawing/2014/main" id="{2B0D14AC-50F2-DEE5-B7D2-C47B947F1037}"/>
              </a:ext>
            </a:extLst>
          </p:cNvPr>
          <p:cNvSpPr/>
          <p:nvPr/>
        </p:nvSpPr>
        <p:spPr>
          <a:xfrm>
            <a:off x="1714350" y="618691"/>
            <a:ext cx="8763303" cy="34289"/>
          </a:xfrm>
          <a:prstGeom prst="rect">
            <a:avLst/>
          </a:prstGeom>
          <a:gradFill flip="none" rotWithShape="1">
            <a:gsLst>
              <a:gs pos="1000">
                <a:srgbClr val="003399">
                  <a:alpha val="63000"/>
                </a:srgb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97359" y="676702"/>
            <a:ext cx="4467728" cy="407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7"/>
          <p:cNvPicPr preferRelativeResize="0"/>
          <p:nvPr/>
        </p:nvPicPr>
        <p:blipFill rotWithShape="1">
          <a:blip r:embed="rId4">
            <a:alphaModFix/>
          </a:blip>
          <a:srcRect l="14215" t="28062" r="15056" b="19078"/>
          <a:stretch/>
        </p:blipFill>
        <p:spPr>
          <a:xfrm>
            <a:off x="49554" y="209530"/>
            <a:ext cx="6808037" cy="317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7"/>
          <p:cNvSpPr txBox="1"/>
          <p:nvPr/>
        </p:nvSpPr>
        <p:spPr>
          <a:xfrm>
            <a:off x="7970534" y="6105839"/>
            <a:ext cx="412343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https://doi.org/10.1002/aenm.202101598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>
                <a:solidFill>
                  <a:srgbClr val="888888"/>
                </a:solidFill>
              </a:rPr>
              <a:t>9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95" name="Google Shape;195;p7"/>
          <p:cNvSpPr/>
          <p:nvPr/>
        </p:nvSpPr>
        <p:spPr>
          <a:xfrm>
            <a:off x="1746013" y="4717059"/>
            <a:ext cx="5870944" cy="185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electrodes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redox </a:t>
            </a:r>
            <a:r>
              <a:rPr lang="it-IT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couples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it-IT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NIR-</a:t>
            </a:r>
            <a:r>
              <a:rPr lang="it-IT" sz="20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selective</a:t>
            </a:r>
            <a:r>
              <a:rPr lang="it-IT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dyes</a:t>
            </a:r>
            <a:endParaRPr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6" name="Google Shape;196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47016" y="3088711"/>
            <a:ext cx="1943189" cy="130007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7"/>
          <p:cNvSpPr txBox="1"/>
          <p:nvPr/>
        </p:nvSpPr>
        <p:spPr>
          <a:xfrm>
            <a:off x="578656" y="3824222"/>
            <a:ext cx="495537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1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1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Development on NIR </a:t>
            </a:r>
            <a:r>
              <a:rPr lang="it-IT" sz="2000" b="1" i="1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cell</a:t>
            </a:r>
            <a:r>
              <a:rPr lang="it-IT" sz="20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: DSSC </a:t>
            </a:r>
            <a:r>
              <a:rPr lang="it-IT" sz="20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cell</a:t>
            </a:r>
            <a:r>
              <a:rPr lang="it-IT" sz="20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with AVT ≥ 75% </a:t>
            </a:r>
            <a:r>
              <a:rPr lang="it-IT" sz="20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resulting</a:t>
            </a:r>
            <a:r>
              <a:rPr lang="it-IT" sz="20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in a high PCE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1578</Words>
  <Application>Microsoft Office PowerPoint</Application>
  <PresentationFormat>Widescreen</PresentationFormat>
  <Paragraphs>324</Paragraphs>
  <Slides>21</Slides>
  <Notes>11</Notes>
  <HiddenSlides>1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21</vt:i4>
      </vt:variant>
    </vt:vector>
  </HeadingPairs>
  <TitlesOfParts>
    <vt:vector size="34" baseType="lpstr">
      <vt:lpstr>Arial</vt:lpstr>
      <vt:lpstr>Calibri</vt:lpstr>
      <vt:lpstr>Calibri </vt:lpstr>
      <vt:lpstr>Helvetica Neue</vt:lpstr>
      <vt:lpstr>Cambria Math</vt:lpstr>
      <vt:lpstr>Noto Sans Symbols</vt:lpstr>
      <vt:lpstr>Calibri Light</vt:lpstr>
      <vt:lpstr>Corbel</vt:lpstr>
      <vt:lpstr>Office Theme</vt:lpstr>
      <vt:lpstr>Origin95.Graph</vt:lpstr>
      <vt:lpstr>CS ChemDraw Drawing</vt:lpstr>
      <vt:lpstr>Graph</vt:lpstr>
      <vt:lpstr>Origin Graph</vt:lpstr>
      <vt:lpstr>Toward transparent and colorless  Dye-Sensitized Solar Cells for non-intrusive BIPV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Some conclusions and more perspectives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Some conclusions and more perspectives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transparent and colorless  Dye-Sensitized Solar Cells for non-intrusive BIPV</dc:title>
  <dc:creator>Juliette Soudon</dc:creator>
  <cp:lastModifiedBy>Simone Galliano</cp:lastModifiedBy>
  <cp:revision>4</cp:revision>
  <dcterms:created xsi:type="dcterms:W3CDTF">2020-10-12T09:39:01Z</dcterms:created>
  <dcterms:modified xsi:type="dcterms:W3CDTF">2023-09-13T16:50:35Z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0x01010079BCDDB4392D6046A69F1B87BA9F752D</vt:lpwstr>
  </property>
</Properties>
</file>