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slideshow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78" r:id="rId2"/>
    <p:sldId id="256" r:id="rId3"/>
    <p:sldId id="257" r:id="rId4"/>
    <p:sldId id="264" r:id="rId5"/>
    <p:sldId id="271" r:id="rId6"/>
    <p:sldId id="266" r:id="rId7"/>
    <p:sldId id="272" r:id="rId8"/>
    <p:sldId id="270" r:id="rId9"/>
    <p:sldId id="265" r:id="rId10"/>
    <p:sldId id="263" r:id="rId11"/>
    <p:sldId id="277" r:id="rId12"/>
    <p:sldId id="273" r:id="rId13"/>
    <p:sldId id="274" r:id="rId14"/>
    <p:sldId id="275" r:id="rId15"/>
    <p:sldId id="267" r:id="rId16"/>
    <p:sldId id="268" r:id="rId17"/>
    <p:sldId id="269" r:id="rId18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90DC94"/>
    <a:srgbClr val="A2E6A2"/>
    <a:srgbClr val="9FE1A1"/>
    <a:srgbClr val="76D478"/>
    <a:srgbClr val="33CC33"/>
    <a:srgbClr val="00FF00"/>
    <a:srgbClr val="60CF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4DEE29-9C49-40DA-932E-606523E6A3F9}" type="datetimeFigureOut">
              <a:rPr lang="it-IT" smtClean="0"/>
              <a:t>28/04/2017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59886A-EBF2-4DC1-8EEB-564CB8A0C1B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824701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9651C-BC9D-4527-ACD8-6AFECAF93EAA}" type="datetime1">
              <a:rPr lang="it-IT" smtClean="0"/>
              <a:t>28/04/2017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Extending the live chat reference service at the University of Turin - a case study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2EDF5-DCA1-485F-9BFA-477A97D4B5A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250679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BE678-5F9B-405F-8280-F3D0CF864C21}" type="datetime1">
              <a:rPr lang="it-IT" smtClean="0"/>
              <a:t>28/04/2017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Extending the live chat reference service at the University of Turin - a case study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2EDF5-DCA1-485F-9BFA-477A97D4B5A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490944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234F7-FBE5-446B-9F48-90E1A7FA3F6F}" type="datetime1">
              <a:rPr lang="it-IT" smtClean="0"/>
              <a:t>28/04/2017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Extending the live chat reference service at the University of Turin - a case study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2EDF5-DCA1-485F-9BFA-477A97D4B5A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731450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5E86A-2AF8-4ABA-8E74-997785B7CB17}" type="datetime1">
              <a:rPr lang="it-IT" smtClean="0"/>
              <a:t>28/04/2017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Extending the live chat reference service at the University of Turin - a case study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2EDF5-DCA1-485F-9BFA-477A97D4B5A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84063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018EE-5E61-4369-9527-77680C6D66AB}" type="datetime1">
              <a:rPr lang="it-IT" smtClean="0"/>
              <a:t>28/04/2017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Extending the live chat reference service at the University of Turin - a case study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2EDF5-DCA1-485F-9BFA-477A97D4B5A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506347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36236-97C5-4F49-8276-50156454047E}" type="datetime1">
              <a:rPr lang="it-IT" smtClean="0"/>
              <a:t>28/04/2017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Extending the live chat reference service at the University of Turin - a case study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2EDF5-DCA1-485F-9BFA-477A97D4B5A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926005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C37E3-6BD2-4BB2-B714-62CA742EDD82}" type="datetime1">
              <a:rPr lang="it-IT" smtClean="0"/>
              <a:t>28/04/2017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Extending the live chat reference service at the University of Turin - a case study</a:t>
            </a:r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2EDF5-DCA1-485F-9BFA-477A97D4B5A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119583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E6DAC-80A1-4606-9EC2-18A504211FFD}" type="datetime1">
              <a:rPr lang="it-IT" smtClean="0"/>
              <a:t>28/04/2017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Extending the live chat reference service at the University of Turin - a case study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2EDF5-DCA1-485F-9BFA-477A97D4B5A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329403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CA814-7F87-4846-B95F-B45EE7EB73C2}" type="datetime1">
              <a:rPr lang="it-IT" smtClean="0"/>
              <a:t>28/04/2017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Extending the live chat reference service at the University of Turin - a case study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2EDF5-DCA1-485F-9BFA-477A97D4B5A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04381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64F95-20C9-45ED-A141-1C1337C39EC5}" type="datetime1">
              <a:rPr lang="it-IT" smtClean="0"/>
              <a:t>28/04/2017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Extending the live chat reference service at the University of Turin - a case study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2EDF5-DCA1-485F-9BFA-477A97D4B5A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963086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F21BA-6F14-45B3-B655-8A36C38CA458}" type="datetime1">
              <a:rPr lang="it-IT" smtClean="0"/>
              <a:t>28/04/2017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Extending the live chat reference service at the University of Turin - a case study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2EDF5-DCA1-485F-9BFA-477A97D4B5A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145385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97B79B-6E93-4D5A-9FD5-C3C1BFF0D99C}" type="datetime1">
              <a:rPr lang="it-IT" smtClean="0"/>
              <a:t>28/04/2017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Extending the live chat reference service at the University of Turin - a case study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A2EDF5-DCA1-485F-9BFA-477A97D4B5A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60692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448073"/>
            <a:ext cx="8229600" cy="3773015"/>
          </a:xfrm>
        </p:spPr>
        <p:txBody>
          <a:bodyPr/>
          <a:lstStyle/>
          <a:p>
            <a:pPr marL="0" indent="0" algn="ctr">
              <a:buNone/>
            </a:pPr>
            <a:r>
              <a:rPr lang="it-IT" dirty="0" smtClean="0"/>
              <a:t>Università degli Studi di Torino</a:t>
            </a:r>
          </a:p>
          <a:p>
            <a:pPr marL="0" indent="0" algn="ctr">
              <a:buNone/>
            </a:pPr>
            <a:endParaRPr lang="it-IT" sz="1000" dirty="0" smtClean="0"/>
          </a:p>
          <a:p>
            <a:pPr marL="0" indent="0" algn="ctr">
              <a:buNone/>
            </a:pPr>
            <a:r>
              <a:rPr lang="it-IT" dirty="0" smtClean="0"/>
              <a:t>Ufficio Servizi Bibliografici Digitali</a:t>
            </a:r>
          </a:p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r>
              <a:rPr lang="it-IT" sz="4000" dirty="0" smtClean="0"/>
              <a:t>Maria Vittoria </a:t>
            </a:r>
            <a:r>
              <a:rPr lang="it-IT" sz="4000" dirty="0" err="1" smtClean="0"/>
              <a:t>Muzzupapa</a:t>
            </a:r>
            <a:endParaRPr lang="it-IT" sz="4000" dirty="0" smtClean="0"/>
          </a:p>
          <a:p>
            <a:pPr marL="0" indent="0">
              <a:buNone/>
            </a:pPr>
            <a:r>
              <a:rPr lang="it-IT" sz="4000" dirty="0" smtClean="0"/>
              <a:t>Marco Stefano </a:t>
            </a:r>
            <a:r>
              <a:rPr lang="it-IT" sz="4000" dirty="0" err="1" smtClean="0"/>
              <a:t>Tomatis</a:t>
            </a:r>
            <a:endParaRPr lang="it-IT" sz="4000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971600" y="4725144"/>
            <a:ext cx="7200800" cy="1440160"/>
          </a:xfrm>
        </p:spPr>
        <p:txBody>
          <a:bodyPr/>
          <a:lstStyle/>
          <a:p>
            <a:r>
              <a:rPr lang="en-US" sz="3200" b="1" dirty="0" smtClean="0">
                <a:solidFill>
                  <a:srgbClr val="C00000"/>
                </a:solidFill>
              </a:rPr>
              <a:t>Extending the live chat reference service at the University of Turin - a case study</a:t>
            </a:r>
            <a:endParaRPr lang="it-IT" sz="3200" b="1" dirty="0">
              <a:solidFill>
                <a:srgbClr val="C00000"/>
              </a:solidFill>
            </a:endParaRPr>
          </a:p>
        </p:txBody>
      </p:sp>
      <p:grpSp>
        <p:nvGrpSpPr>
          <p:cNvPr id="5" name="Gruppo 4"/>
          <p:cNvGrpSpPr/>
          <p:nvPr/>
        </p:nvGrpSpPr>
        <p:grpSpPr>
          <a:xfrm>
            <a:off x="323528" y="836712"/>
            <a:ext cx="8352929" cy="648072"/>
            <a:chOff x="169614" y="6273315"/>
            <a:chExt cx="8830375" cy="395565"/>
          </a:xfrm>
        </p:grpSpPr>
        <p:pic>
          <p:nvPicPr>
            <p:cNvPr id="7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90404" y="6273315"/>
              <a:ext cx="709585" cy="3955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3" descr="\\NEO-NAUTILUS\drive\servizi\sito - pagina Facebook\immagini\logo_sba_originale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9614" y="6309320"/>
              <a:ext cx="989611" cy="3235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64152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5400" b="1" dirty="0">
                <a:solidFill>
                  <a:srgbClr val="C00000"/>
                </a:solidFill>
              </a:rPr>
              <a:t>WHICH FILTERS?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lvl="0" indent="0" algn="just">
              <a:buNone/>
            </a:pPr>
            <a:r>
              <a:rPr lang="it-IT" dirty="0" err="1" smtClean="0">
                <a:solidFill>
                  <a:prstClr val="black"/>
                </a:solidFill>
              </a:rPr>
              <a:t>Semantic</a:t>
            </a:r>
            <a:r>
              <a:rPr lang="it-IT" dirty="0" smtClean="0">
                <a:solidFill>
                  <a:prstClr val="black"/>
                </a:solidFill>
              </a:rPr>
              <a:t> </a:t>
            </a:r>
            <a:r>
              <a:rPr lang="it-IT" dirty="0" err="1">
                <a:solidFill>
                  <a:prstClr val="black"/>
                </a:solidFill>
              </a:rPr>
              <a:t>criteria</a:t>
            </a:r>
            <a:r>
              <a:rPr lang="it-IT" dirty="0">
                <a:solidFill>
                  <a:prstClr val="black"/>
                </a:solidFill>
              </a:rPr>
              <a:t>:</a:t>
            </a:r>
          </a:p>
          <a:p>
            <a:pPr marL="0" lvl="0" indent="0" algn="just">
              <a:buNone/>
            </a:pPr>
            <a:r>
              <a:rPr lang="it-IT" dirty="0" err="1">
                <a:solidFill>
                  <a:prstClr val="black"/>
                </a:solidFill>
              </a:rPr>
              <a:t>Keywords</a:t>
            </a:r>
            <a:r>
              <a:rPr lang="it-IT" dirty="0">
                <a:solidFill>
                  <a:prstClr val="black"/>
                </a:solidFill>
              </a:rPr>
              <a:t> </a:t>
            </a:r>
            <a:r>
              <a:rPr lang="it-IT" dirty="0" err="1" smtClean="0">
                <a:solidFill>
                  <a:prstClr val="black"/>
                </a:solidFill>
              </a:rPr>
              <a:t>expressing</a:t>
            </a:r>
            <a:r>
              <a:rPr lang="it-IT" dirty="0" smtClean="0">
                <a:solidFill>
                  <a:prstClr val="black"/>
                </a:solidFill>
              </a:rPr>
              <a:t> </a:t>
            </a:r>
            <a:r>
              <a:rPr lang="it-IT" dirty="0" err="1" smtClean="0">
                <a:solidFill>
                  <a:prstClr val="black"/>
                </a:solidFill>
              </a:rPr>
              <a:t>specific</a:t>
            </a:r>
            <a:r>
              <a:rPr lang="it-IT" dirty="0" smtClean="0">
                <a:solidFill>
                  <a:prstClr val="black"/>
                </a:solidFill>
              </a:rPr>
              <a:t> </a:t>
            </a:r>
            <a:r>
              <a:rPr lang="it-IT" dirty="0" err="1" smtClean="0">
                <a:solidFill>
                  <a:prstClr val="black"/>
                </a:solidFill>
              </a:rPr>
              <a:t>psychology</a:t>
            </a:r>
            <a:r>
              <a:rPr lang="it-IT" dirty="0" smtClean="0">
                <a:solidFill>
                  <a:prstClr val="black"/>
                </a:solidFill>
              </a:rPr>
              <a:t> </a:t>
            </a:r>
            <a:r>
              <a:rPr lang="it-IT" dirty="0" err="1" smtClean="0">
                <a:solidFill>
                  <a:prstClr val="black"/>
                </a:solidFill>
              </a:rPr>
              <a:t>subjects</a:t>
            </a:r>
            <a:endParaRPr lang="it-IT" dirty="0" smtClean="0">
              <a:solidFill>
                <a:prstClr val="black"/>
              </a:solidFill>
            </a:endParaRPr>
          </a:p>
          <a:p>
            <a:pPr marL="0" indent="0" algn="just">
              <a:buNone/>
            </a:pPr>
            <a:endParaRPr lang="it-IT" dirty="0" smtClean="0"/>
          </a:p>
          <a:p>
            <a:pPr marL="0" indent="0" algn="just">
              <a:buNone/>
            </a:pPr>
            <a:r>
              <a:rPr lang="it-IT" dirty="0" smtClean="0"/>
              <a:t>e.g</a:t>
            </a:r>
            <a:r>
              <a:rPr lang="it-IT" dirty="0"/>
              <a:t>.:</a:t>
            </a:r>
          </a:p>
          <a:p>
            <a:pPr algn="just"/>
            <a:r>
              <a:rPr lang="en-US" dirty="0"/>
              <a:t>“</a:t>
            </a:r>
            <a:r>
              <a:rPr lang="it-IT" dirty="0" smtClean="0"/>
              <a:t>Disturbo</a:t>
            </a:r>
            <a:r>
              <a:rPr lang="en-US" dirty="0" smtClean="0"/>
              <a:t>”</a:t>
            </a:r>
            <a:r>
              <a:rPr lang="it-IT" dirty="0" smtClean="0"/>
              <a:t> (</a:t>
            </a:r>
            <a:r>
              <a:rPr lang="it-IT" dirty="0" err="1" smtClean="0"/>
              <a:t>disturbance</a:t>
            </a:r>
            <a:r>
              <a:rPr lang="it-IT" dirty="0" smtClean="0"/>
              <a:t>)</a:t>
            </a:r>
          </a:p>
          <a:p>
            <a:pPr algn="just"/>
            <a:r>
              <a:rPr lang="en-US" dirty="0"/>
              <a:t>“</a:t>
            </a:r>
            <a:r>
              <a:rPr lang="it-IT" dirty="0" smtClean="0"/>
              <a:t>Apprendimento</a:t>
            </a:r>
            <a:r>
              <a:rPr lang="en-US" dirty="0" smtClean="0"/>
              <a:t>”</a:t>
            </a:r>
            <a:r>
              <a:rPr lang="it-IT" dirty="0" smtClean="0"/>
              <a:t> (</a:t>
            </a:r>
            <a:r>
              <a:rPr lang="it-IT" dirty="0" err="1" smtClean="0"/>
              <a:t>learning</a:t>
            </a:r>
            <a:r>
              <a:rPr lang="it-IT" dirty="0" smtClean="0"/>
              <a:t>)</a:t>
            </a:r>
          </a:p>
          <a:p>
            <a:pPr algn="just"/>
            <a:r>
              <a:rPr lang="en-US" dirty="0"/>
              <a:t>“</a:t>
            </a:r>
            <a:r>
              <a:rPr lang="it-IT" dirty="0" err="1" smtClean="0"/>
              <a:t>Disorder</a:t>
            </a:r>
            <a:r>
              <a:rPr lang="en-US" dirty="0" smtClean="0"/>
              <a:t>”</a:t>
            </a:r>
            <a:endParaRPr lang="it-IT" dirty="0" smtClean="0"/>
          </a:p>
          <a:p>
            <a:pPr algn="just"/>
            <a:endParaRPr lang="it-IT" dirty="0" smtClean="0"/>
          </a:p>
        </p:txBody>
      </p:sp>
      <p:grpSp>
        <p:nvGrpSpPr>
          <p:cNvPr id="7" name="Gruppo 6"/>
          <p:cNvGrpSpPr/>
          <p:nvPr/>
        </p:nvGrpSpPr>
        <p:grpSpPr>
          <a:xfrm>
            <a:off x="169615" y="6165304"/>
            <a:ext cx="8830373" cy="576064"/>
            <a:chOff x="169615" y="6165304"/>
            <a:chExt cx="8830373" cy="576064"/>
          </a:xfrm>
        </p:grpSpPr>
        <p:sp>
          <p:nvSpPr>
            <p:cNvPr id="8" name="Segnaposto piè di pagina 7"/>
            <p:cNvSpPr txBox="1">
              <a:spLocks/>
            </p:cNvSpPr>
            <p:nvPr/>
          </p:nvSpPr>
          <p:spPr>
            <a:xfrm>
              <a:off x="899593" y="6165304"/>
              <a:ext cx="7848872" cy="576064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it-IT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1800" b="1" dirty="0" smtClean="0">
                  <a:solidFill>
                    <a:srgbClr val="C00000"/>
                  </a:solidFill>
                </a:rPr>
                <a:t>Extending the live chat reference service</a:t>
              </a:r>
              <a:r>
                <a:rPr lang="en-US" sz="1800" b="1" dirty="0" smtClean="0">
                  <a:solidFill>
                    <a:prstClr val="black">
                      <a:tint val="75000"/>
                    </a:prstClr>
                  </a:solidFill>
                </a:rPr>
                <a:t> at the University of Turin - a case study</a:t>
              </a:r>
              <a:endParaRPr lang="it-IT" sz="1800" dirty="0">
                <a:solidFill>
                  <a:prstClr val="black">
                    <a:tint val="75000"/>
                  </a:prstClr>
                </a:solidFill>
              </a:endParaRPr>
            </a:p>
          </p:txBody>
        </p:sp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04423" y="6273315"/>
              <a:ext cx="395565" cy="3955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3" descr="\\NEO-NAUTILUS\drive\servizi\sito - pagina Facebook\immagini\logo_sba_originale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9615" y="6309320"/>
              <a:ext cx="729977" cy="3235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97231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5400" b="1" dirty="0" smtClean="0">
                <a:solidFill>
                  <a:srgbClr val="C00000"/>
                </a:solidFill>
              </a:rPr>
              <a:t>QUALITATIVE APPROACH</a:t>
            </a:r>
            <a:endParaRPr lang="it-IT" sz="5400" b="1" dirty="0">
              <a:solidFill>
                <a:srgbClr val="C0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844825"/>
            <a:ext cx="8229600" cy="374441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it-IT" dirty="0" err="1"/>
              <a:t>Usage</a:t>
            </a:r>
            <a:r>
              <a:rPr lang="it-IT" dirty="0"/>
              <a:t> of READ Scale to </a:t>
            </a:r>
            <a:r>
              <a:rPr lang="it-IT" dirty="0" err="1"/>
              <a:t>define</a:t>
            </a:r>
            <a:r>
              <a:rPr lang="it-IT" dirty="0"/>
              <a:t> a set of </a:t>
            </a:r>
            <a:r>
              <a:rPr lang="it-IT" dirty="0" err="1" smtClean="0"/>
              <a:t>tagging</a:t>
            </a:r>
            <a:r>
              <a:rPr lang="it-IT" dirty="0" smtClean="0"/>
              <a:t> </a:t>
            </a:r>
            <a:r>
              <a:rPr lang="it-IT" dirty="0" err="1" smtClean="0"/>
              <a:t>codes</a:t>
            </a:r>
            <a:r>
              <a:rPr lang="it-IT" dirty="0" smtClean="0"/>
              <a:t> to:</a:t>
            </a:r>
          </a:p>
          <a:p>
            <a:pPr marL="0" indent="0" algn="just">
              <a:buNone/>
            </a:pPr>
            <a:endParaRPr lang="it-IT" dirty="0"/>
          </a:p>
          <a:p>
            <a:pPr marL="0" indent="0" algn="just">
              <a:buNone/>
            </a:pPr>
            <a:r>
              <a:rPr lang="it-IT" dirty="0" err="1" smtClean="0"/>
              <a:t>Perform</a:t>
            </a:r>
            <a:r>
              <a:rPr lang="it-IT" dirty="0" smtClean="0"/>
              <a:t> </a:t>
            </a:r>
            <a:r>
              <a:rPr lang="it-IT" dirty="0" err="1" smtClean="0"/>
              <a:t>further</a:t>
            </a:r>
            <a:r>
              <a:rPr lang="it-IT" dirty="0" smtClean="0"/>
              <a:t> </a:t>
            </a:r>
            <a:r>
              <a:rPr lang="it-IT" b="1" dirty="0" err="1" smtClean="0"/>
              <a:t>manual</a:t>
            </a:r>
            <a:r>
              <a:rPr lang="it-IT" b="1" dirty="0" smtClean="0"/>
              <a:t> </a:t>
            </a:r>
            <a:r>
              <a:rPr lang="it-IT" b="1" dirty="0" err="1" smtClean="0"/>
              <a:t>analysis</a:t>
            </a:r>
            <a:r>
              <a:rPr lang="it-IT" dirty="0" smtClean="0"/>
              <a:t> to </a:t>
            </a:r>
            <a:r>
              <a:rPr lang="it-IT" dirty="0" err="1" smtClean="0"/>
              <a:t>identify</a:t>
            </a:r>
            <a:r>
              <a:rPr lang="it-IT" dirty="0" smtClean="0"/>
              <a:t> the </a:t>
            </a:r>
            <a:r>
              <a:rPr lang="it-IT" b="1" dirty="0" err="1" smtClean="0"/>
              <a:t>different</a:t>
            </a:r>
            <a:r>
              <a:rPr lang="it-IT" b="1" dirty="0" smtClean="0"/>
              <a:t> </a:t>
            </a:r>
            <a:r>
              <a:rPr lang="it-IT" b="1" dirty="0" err="1" smtClean="0"/>
              <a:t>skills</a:t>
            </a:r>
            <a:r>
              <a:rPr lang="it-IT" dirty="0" smtClean="0"/>
              <a:t> the </a:t>
            </a:r>
            <a:r>
              <a:rPr lang="it-IT" dirty="0" err="1" smtClean="0"/>
              <a:t>reference</a:t>
            </a:r>
            <a:r>
              <a:rPr lang="it-IT" dirty="0" smtClean="0"/>
              <a:t> </a:t>
            </a:r>
            <a:r>
              <a:rPr lang="it-IT" dirty="0" err="1" smtClean="0"/>
              <a:t>librarian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</a:t>
            </a:r>
            <a:r>
              <a:rPr lang="it-IT" dirty="0" err="1" smtClean="0"/>
              <a:t>asked</a:t>
            </a:r>
            <a:r>
              <a:rPr lang="it-IT" dirty="0" smtClean="0"/>
              <a:t> to </a:t>
            </a:r>
            <a:r>
              <a:rPr lang="it-IT" dirty="0" err="1" smtClean="0"/>
              <a:t>exercise</a:t>
            </a:r>
            <a:r>
              <a:rPr lang="it-IT" dirty="0" smtClean="0"/>
              <a:t> to </a:t>
            </a:r>
            <a:r>
              <a:rPr lang="it-IT" dirty="0" err="1" smtClean="0"/>
              <a:t>reply</a:t>
            </a:r>
            <a:r>
              <a:rPr lang="it-IT" dirty="0" smtClean="0"/>
              <a:t> patron </a:t>
            </a:r>
            <a:r>
              <a:rPr lang="it-IT" dirty="0" err="1" smtClean="0"/>
              <a:t>requests</a:t>
            </a:r>
            <a:endParaRPr lang="it-IT" dirty="0" smtClean="0"/>
          </a:p>
        </p:txBody>
      </p:sp>
      <p:grpSp>
        <p:nvGrpSpPr>
          <p:cNvPr id="7" name="Gruppo 6"/>
          <p:cNvGrpSpPr/>
          <p:nvPr/>
        </p:nvGrpSpPr>
        <p:grpSpPr>
          <a:xfrm>
            <a:off x="169615" y="6165304"/>
            <a:ext cx="8830373" cy="576064"/>
            <a:chOff x="169615" y="6165304"/>
            <a:chExt cx="8830373" cy="576064"/>
          </a:xfrm>
        </p:grpSpPr>
        <p:sp>
          <p:nvSpPr>
            <p:cNvPr id="8" name="Segnaposto piè di pagina 7"/>
            <p:cNvSpPr txBox="1">
              <a:spLocks/>
            </p:cNvSpPr>
            <p:nvPr/>
          </p:nvSpPr>
          <p:spPr>
            <a:xfrm>
              <a:off x="899593" y="6165304"/>
              <a:ext cx="7848872" cy="576064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it-IT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1800" b="1" dirty="0" smtClean="0">
                  <a:solidFill>
                    <a:srgbClr val="C00000"/>
                  </a:solidFill>
                </a:rPr>
                <a:t>Extending the live chat reference service</a:t>
              </a:r>
              <a:r>
                <a:rPr lang="en-US" sz="1800" b="1" dirty="0" smtClean="0">
                  <a:solidFill>
                    <a:prstClr val="black">
                      <a:tint val="75000"/>
                    </a:prstClr>
                  </a:solidFill>
                </a:rPr>
                <a:t> at the University of Turin - a case study</a:t>
              </a:r>
              <a:endParaRPr lang="it-IT" sz="1800" dirty="0">
                <a:solidFill>
                  <a:prstClr val="black">
                    <a:tint val="75000"/>
                  </a:prstClr>
                </a:solidFill>
              </a:endParaRPr>
            </a:p>
          </p:txBody>
        </p:sp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04423" y="6273315"/>
              <a:ext cx="395565" cy="3955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3" descr="\\NEO-NAUTILUS\drive\servizi\sito - pagina Facebook\immagini\logo_sba_originale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9615" y="6309320"/>
              <a:ext cx="729977" cy="3235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464920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sz="5400" b="1" dirty="0" smtClean="0">
                <a:solidFill>
                  <a:srgbClr val="C00000"/>
                </a:solidFill>
              </a:rPr>
              <a:t>METHODOLOGICAL APPROACH</a:t>
            </a:r>
            <a:endParaRPr lang="it-IT" sz="5400" b="1" dirty="0">
              <a:solidFill>
                <a:srgbClr val="C0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3284984"/>
            <a:ext cx="8229600" cy="2304256"/>
          </a:xfrm>
        </p:spPr>
        <p:txBody>
          <a:bodyPr>
            <a:normAutofit/>
          </a:bodyPr>
          <a:lstStyle/>
          <a:p>
            <a:pPr algn="just"/>
            <a:r>
              <a:rPr lang="it-IT" sz="4000" dirty="0" smtClean="0"/>
              <a:t>Save </a:t>
            </a:r>
            <a:r>
              <a:rPr lang="it-IT" sz="4000" dirty="0" err="1" smtClean="0"/>
              <a:t>all</a:t>
            </a:r>
            <a:r>
              <a:rPr lang="it-IT" sz="4000" dirty="0" smtClean="0"/>
              <a:t> chat sessions in CSV format log </a:t>
            </a:r>
            <a:r>
              <a:rPr lang="it-IT" sz="4000" dirty="0" err="1" smtClean="0"/>
              <a:t>files</a:t>
            </a:r>
            <a:endParaRPr lang="it-IT" sz="4000" dirty="0" smtClean="0"/>
          </a:p>
          <a:p>
            <a:pPr algn="just"/>
            <a:r>
              <a:rPr lang="it-IT" sz="4000" dirty="0" smtClean="0"/>
              <a:t>Merge </a:t>
            </a:r>
            <a:r>
              <a:rPr lang="it-IT" sz="4000" dirty="0" err="1" smtClean="0"/>
              <a:t>all</a:t>
            </a:r>
            <a:r>
              <a:rPr lang="it-IT" sz="4000" dirty="0" smtClean="0"/>
              <a:t> chat </a:t>
            </a:r>
            <a:r>
              <a:rPr lang="it-IT" sz="4000" dirty="0" err="1" smtClean="0"/>
              <a:t>logs</a:t>
            </a:r>
            <a:r>
              <a:rPr lang="it-IT" sz="4000" dirty="0" smtClean="0"/>
              <a:t> </a:t>
            </a:r>
            <a:r>
              <a:rPr lang="it-IT" sz="4000" dirty="0" err="1" smtClean="0"/>
              <a:t>into</a:t>
            </a:r>
            <a:r>
              <a:rPr lang="it-IT" sz="4000" dirty="0" smtClean="0"/>
              <a:t> a single file</a:t>
            </a:r>
          </a:p>
          <a:p>
            <a:pPr marL="0" indent="0" algn="just">
              <a:buNone/>
            </a:pPr>
            <a:endParaRPr lang="it-IT" dirty="0" smtClean="0"/>
          </a:p>
          <a:p>
            <a:pPr algn="just"/>
            <a:endParaRPr lang="it-IT" dirty="0" smtClean="0"/>
          </a:p>
        </p:txBody>
      </p:sp>
      <p:sp>
        <p:nvSpPr>
          <p:cNvPr id="7" name="Segnaposto contenuto 2"/>
          <p:cNvSpPr txBox="1">
            <a:spLocks/>
          </p:cNvSpPr>
          <p:nvPr/>
        </p:nvSpPr>
        <p:spPr>
          <a:xfrm>
            <a:off x="457200" y="1700808"/>
            <a:ext cx="8229600" cy="10081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it-IT" sz="4000" dirty="0" smtClean="0">
                <a:solidFill>
                  <a:prstClr val="black"/>
                </a:solidFill>
              </a:rPr>
              <a:t>Preliminary </a:t>
            </a:r>
            <a:r>
              <a:rPr lang="it-IT" sz="4000" dirty="0" err="1" smtClean="0">
                <a:solidFill>
                  <a:prstClr val="black"/>
                </a:solidFill>
              </a:rPr>
              <a:t>steps</a:t>
            </a:r>
            <a:r>
              <a:rPr lang="it-IT" sz="4000" dirty="0" smtClean="0">
                <a:solidFill>
                  <a:prstClr val="black"/>
                </a:solidFill>
              </a:rPr>
              <a:t>:</a:t>
            </a:r>
            <a:endParaRPr lang="it-IT" dirty="0" smtClean="0"/>
          </a:p>
        </p:txBody>
      </p:sp>
      <p:grpSp>
        <p:nvGrpSpPr>
          <p:cNvPr id="8" name="Gruppo 7"/>
          <p:cNvGrpSpPr/>
          <p:nvPr/>
        </p:nvGrpSpPr>
        <p:grpSpPr>
          <a:xfrm>
            <a:off x="169615" y="6165304"/>
            <a:ext cx="8830373" cy="576064"/>
            <a:chOff x="169615" y="6165304"/>
            <a:chExt cx="8830373" cy="576064"/>
          </a:xfrm>
        </p:grpSpPr>
        <p:sp>
          <p:nvSpPr>
            <p:cNvPr id="9" name="Segnaposto piè di pagina 7"/>
            <p:cNvSpPr txBox="1">
              <a:spLocks/>
            </p:cNvSpPr>
            <p:nvPr/>
          </p:nvSpPr>
          <p:spPr>
            <a:xfrm>
              <a:off x="899593" y="6165304"/>
              <a:ext cx="7848872" cy="576064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it-IT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1800" b="1" dirty="0" smtClean="0">
                  <a:solidFill>
                    <a:srgbClr val="C00000"/>
                  </a:solidFill>
                </a:rPr>
                <a:t>Extending the live chat reference service</a:t>
              </a:r>
              <a:r>
                <a:rPr lang="en-US" sz="1800" b="1" dirty="0" smtClean="0">
                  <a:solidFill>
                    <a:prstClr val="black">
                      <a:tint val="75000"/>
                    </a:prstClr>
                  </a:solidFill>
                </a:rPr>
                <a:t> at the University of Turin - a case study</a:t>
              </a:r>
              <a:endParaRPr lang="it-IT" sz="1800" dirty="0">
                <a:solidFill>
                  <a:prstClr val="black">
                    <a:tint val="75000"/>
                  </a:prstClr>
                </a:solidFill>
              </a:endParaRPr>
            </a:p>
          </p:txBody>
        </p:sp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04423" y="6273315"/>
              <a:ext cx="395565" cy="3955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" name="Picture 3" descr="\\NEO-NAUTILUS\drive\servizi\sito - pagina Facebook\immagini\logo_sba_originale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9615" y="6309320"/>
              <a:ext cx="729977" cy="3235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08188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sz="5400" b="1" dirty="0" smtClean="0">
                <a:solidFill>
                  <a:srgbClr val="C00000"/>
                </a:solidFill>
              </a:rPr>
              <a:t>METHODOLOGICAL APPROACH</a:t>
            </a:r>
            <a:endParaRPr lang="it-IT" sz="5400" b="1" dirty="0">
              <a:solidFill>
                <a:srgbClr val="C0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5365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4000" dirty="0" smtClean="0"/>
              <a:t>Design of scripts for:</a:t>
            </a:r>
            <a:endParaRPr lang="it-IT" sz="4000" dirty="0"/>
          </a:p>
          <a:p>
            <a:pPr marL="0" indent="0" algn="just">
              <a:buNone/>
            </a:pPr>
            <a:endParaRPr lang="it-IT" sz="1000" dirty="0" smtClean="0"/>
          </a:p>
          <a:p>
            <a:pPr algn="just"/>
            <a:r>
              <a:rPr lang="it-IT" sz="4000" dirty="0" err="1" smtClean="0"/>
              <a:t>Removing</a:t>
            </a:r>
            <a:r>
              <a:rPr lang="it-IT" sz="4000" dirty="0" smtClean="0"/>
              <a:t> </a:t>
            </a:r>
            <a:r>
              <a:rPr lang="it-IT" sz="4000" dirty="0" err="1" smtClean="0"/>
              <a:t>administrative</a:t>
            </a:r>
            <a:r>
              <a:rPr lang="it-IT" sz="4000" dirty="0" smtClean="0"/>
              <a:t> and non-</a:t>
            </a:r>
            <a:r>
              <a:rPr lang="it-IT" sz="4000" dirty="0" err="1" smtClean="0"/>
              <a:t>pertinent</a:t>
            </a:r>
            <a:r>
              <a:rPr lang="it-IT" sz="4000" dirty="0" smtClean="0"/>
              <a:t> information</a:t>
            </a:r>
          </a:p>
          <a:p>
            <a:pPr algn="just"/>
            <a:r>
              <a:rPr lang="en-US" sz="4000" dirty="0" smtClean="0"/>
              <a:t>Delimiting each </a:t>
            </a:r>
            <a:r>
              <a:rPr lang="en-US" sz="4000" dirty="0"/>
              <a:t>chat </a:t>
            </a:r>
            <a:r>
              <a:rPr lang="en-US" sz="4000" dirty="0" smtClean="0"/>
              <a:t>exchange via XML tags </a:t>
            </a:r>
            <a:r>
              <a:rPr lang="en-US" sz="4000" dirty="0"/>
              <a:t>“&lt;chat&gt;…&lt;/chat</a:t>
            </a:r>
            <a:r>
              <a:rPr lang="en-US" sz="4000" dirty="0" smtClean="0"/>
              <a:t>&gt;”</a:t>
            </a:r>
          </a:p>
          <a:p>
            <a:pPr algn="just"/>
            <a:r>
              <a:rPr lang="it-IT" sz="4000" dirty="0" err="1" smtClean="0"/>
              <a:t>Tokenize</a:t>
            </a:r>
            <a:r>
              <a:rPr lang="it-IT" sz="4000" dirty="0" smtClean="0"/>
              <a:t> the </a:t>
            </a:r>
            <a:r>
              <a:rPr lang="it-IT" sz="4000" dirty="0" err="1" smtClean="0"/>
              <a:t>entire</a:t>
            </a:r>
            <a:r>
              <a:rPr lang="it-IT" sz="4000" dirty="0" smtClean="0"/>
              <a:t> log file</a:t>
            </a:r>
          </a:p>
          <a:p>
            <a:pPr marL="0" indent="0" algn="just">
              <a:buNone/>
            </a:pPr>
            <a:endParaRPr lang="it-IT" dirty="0" smtClean="0"/>
          </a:p>
          <a:p>
            <a:pPr algn="just"/>
            <a:endParaRPr lang="it-IT" dirty="0" smtClean="0"/>
          </a:p>
        </p:txBody>
      </p:sp>
      <p:grpSp>
        <p:nvGrpSpPr>
          <p:cNvPr id="7" name="Gruppo 6"/>
          <p:cNvGrpSpPr/>
          <p:nvPr/>
        </p:nvGrpSpPr>
        <p:grpSpPr>
          <a:xfrm>
            <a:off x="169615" y="6165304"/>
            <a:ext cx="8830373" cy="576064"/>
            <a:chOff x="169615" y="6165304"/>
            <a:chExt cx="8830373" cy="576064"/>
          </a:xfrm>
        </p:grpSpPr>
        <p:sp>
          <p:nvSpPr>
            <p:cNvPr id="8" name="Segnaposto piè di pagina 7"/>
            <p:cNvSpPr txBox="1">
              <a:spLocks/>
            </p:cNvSpPr>
            <p:nvPr/>
          </p:nvSpPr>
          <p:spPr>
            <a:xfrm>
              <a:off x="899593" y="6165304"/>
              <a:ext cx="7848872" cy="576064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it-IT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1800" b="1" dirty="0" smtClean="0">
                  <a:solidFill>
                    <a:srgbClr val="C00000"/>
                  </a:solidFill>
                </a:rPr>
                <a:t>Extending the live chat reference service</a:t>
              </a:r>
              <a:r>
                <a:rPr lang="en-US" sz="1800" b="1" dirty="0" smtClean="0">
                  <a:solidFill>
                    <a:prstClr val="black">
                      <a:tint val="75000"/>
                    </a:prstClr>
                  </a:solidFill>
                </a:rPr>
                <a:t> at the University of Turin - a case study</a:t>
              </a:r>
              <a:endParaRPr lang="it-IT" sz="1800" dirty="0">
                <a:solidFill>
                  <a:prstClr val="black">
                    <a:tint val="75000"/>
                  </a:prstClr>
                </a:solidFill>
              </a:endParaRPr>
            </a:p>
          </p:txBody>
        </p:sp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04423" y="6273315"/>
              <a:ext cx="395565" cy="3955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3" descr="\\NEO-NAUTILUS\drive\servizi\sito - pagina Facebook\immagini\logo_sba_originale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9615" y="6309320"/>
              <a:ext cx="729977" cy="3235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322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346646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it-IT" sz="5400" b="1" dirty="0" smtClean="0">
                <a:solidFill>
                  <a:srgbClr val="C00000"/>
                </a:solidFill>
              </a:rPr>
              <a:t>TEXT MINING</a:t>
            </a:r>
            <a:endParaRPr lang="it-IT" sz="5400" b="1" dirty="0">
              <a:solidFill>
                <a:srgbClr val="C0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392488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endParaRPr lang="it-IT" sz="4000" dirty="0" smtClean="0"/>
          </a:p>
          <a:p>
            <a:pPr marL="0" indent="0" algn="ctr">
              <a:buNone/>
            </a:pPr>
            <a:r>
              <a:rPr lang="it-IT" sz="5800" dirty="0"/>
              <a:t>Design </a:t>
            </a:r>
            <a:r>
              <a:rPr lang="it-IT" sz="5800" b="1" dirty="0" smtClean="0"/>
              <a:t>Regular </a:t>
            </a:r>
            <a:r>
              <a:rPr lang="it-IT" sz="5800" b="1" dirty="0" err="1" smtClean="0"/>
              <a:t>Expressions</a:t>
            </a:r>
            <a:endParaRPr lang="it-IT" sz="5800" dirty="0" smtClean="0"/>
          </a:p>
          <a:p>
            <a:pPr marL="0" indent="0" algn="ctr">
              <a:buNone/>
            </a:pPr>
            <a:r>
              <a:rPr lang="it-IT" sz="3400" dirty="0" err="1" smtClean="0"/>
              <a:t>into</a:t>
            </a:r>
            <a:endParaRPr lang="it-IT" sz="3400" dirty="0" smtClean="0"/>
          </a:p>
          <a:p>
            <a:pPr marL="0" indent="0" algn="ctr">
              <a:buNone/>
            </a:pPr>
            <a:r>
              <a:rPr lang="it-IT" sz="5100" b="1" dirty="0" smtClean="0"/>
              <a:t>GAWK</a:t>
            </a:r>
            <a:r>
              <a:rPr lang="it-IT" sz="5100" dirty="0" smtClean="0"/>
              <a:t> scripts</a:t>
            </a:r>
          </a:p>
          <a:p>
            <a:pPr marL="0" indent="0" algn="ctr">
              <a:buNone/>
            </a:pPr>
            <a:r>
              <a:rPr lang="it-IT" sz="3400" dirty="0" smtClean="0"/>
              <a:t>for</a:t>
            </a:r>
          </a:p>
          <a:p>
            <a:pPr marL="0" indent="0" algn="ctr">
              <a:buNone/>
            </a:pPr>
            <a:r>
              <a:rPr lang="it-IT" sz="5100" dirty="0" err="1" smtClean="0"/>
              <a:t>using</a:t>
            </a:r>
            <a:r>
              <a:rPr lang="it-IT" sz="5100" dirty="0" smtClean="0"/>
              <a:t> </a:t>
            </a:r>
            <a:r>
              <a:rPr lang="it-IT" sz="5100" b="1" dirty="0" smtClean="0"/>
              <a:t>Pattern </a:t>
            </a:r>
            <a:r>
              <a:rPr lang="it-IT" sz="5100" b="1" dirty="0" err="1" smtClean="0"/>
              <a:t>Matching</a:t>
            </a:r>
            <a:r>
              <a:rPr lang="it-IT" sz="5100" dirty="0" smtClean="0"/>
              <a:t> </a:t>
            </a:r>
            <a:r>
              <a:rPr lang="it-IT" sz="5100" dirty="0" err="1" smtClean="0"/>
              <a:t>facility</a:t>
            </a:r>
            <a:endParaRPr lang="it-IT" sz="5100" dirty="0" smtClean="0"/>
          </a:p>
          <a:p>
            <a:pPr marL="0" indent="0" algn="ctr">
              <a:buNone/>
            </a:pPr>
            <a:r>
              <a:rPr lang="it-IT" sz="3400" dirty="0" smtClean="0"/>
              <a:t>to</a:t>
            </a:r>
          </a:p>
          <a:p>
            <a:pPr marL="0" indent="0" algn="ctr">
              <a:buNone/>
            </a:pPr>
            <a:r>
              <a:rPr lang="it-IT" sz="5100" b="1" dirty="0" err="1" smtClean="0"/>
              <a:t>Retrieve</a:t>
            </a:r>
            <a:r>
              <a:rPr lang="it-IT" sz="5100" b="1" dirty="0" smtClean="0"/>
              <a:t> </a:t>
            </a:r>
            <a:r>
              <a:rPr lang="it-IT" sz="5100" dirty="0" err="1" smtClean="0"/>
              <a:t>all</a:t>
            </a:r>
            <a:r>
              <a:rPr lang="it-IT" sz="5100" dirty="0" smtClean="0"/>
              <a:t> the</a:t>
            </a:r>
            <a:r>
              <a:rPr lang="it-IT" sz="5100" b="1" dirty="0" smtClean="0"/>
              <a:t> chat </a:t>
            </a:r>
            <a:r>
              <a:rPr lang="it-IT" sz="5100" b="1" dirty="0" err="1" smtClean="0"/>
              <a:t>exchanges</a:t>
            </a:r>
            <a:r>
              <a:rPr lang="it-IT" sz="5100" dirty="0" smtClean="0"/>
              <a:t> </a:t>
            </a:r>
            <a:r>
              <a:rPr lang="it-IT" sz="5100" dirty="0" err="1" smtClean="0"/>
              <a:t>responding</a:t>
            </a:r>
            <a:r>
              <a:rPr lang="it-IT" sz="5100" dirty="0" smtClean="0"/>
              <a:t> to </a:t>
            </a:r>
            <a:r>
              <a:rPr lang="it-IT" sz="5100" dirty="0" err="1" smtClean="0"/>
              <a:t>our</a:t>
            </a:r>
            <a:r>
              <a:rPr lang="it-IT" sz="5100" dirty="0" smtClean="0"/>
              <a:t> </a:t>
            </a:r>
            <a:r>
              <a:rPr lang="it-IT" sz="5100" dirty="0" err="1" smtClean="0"/>
              <a:t>selection</a:t>
            </a:r>
            <a:r>
              <a:rPr lang="it-IT" sz="5100" dirty="0" smtClean="0"/>
              <a:t> </a:t>
            </a:r>
            <a:r>
              <a:rPr lang="it-IT" sz="5100" dirty="0" err="1" smtClean="0"/>
              <a:t>criteria</a:t>
            </a:r>
            <a:r>
              <a:rPr lang="it-IT" sz="5100" dirty="0" smtClean="0"/>
              <a:t> - </a:t>
            </a:r>
            <a:r>
              <a:rPr lang="it-IT" sz="5100" b="1" dirty="0" err="1" smtClean="0"/>
              <a:t>keywords</a:t>
            </a:r>
            <a:endParaRPr lang="it-IT" sz="5100" b="1" dirty="0" smtClean="0"/>
          </a:p>
          <a:p>
            <a:pPr marL="0" indent="0" algn="just">
              <a:buNone/>
            </a:pPr>
            <a:endParaRPr lang="it-IT" dirty="0" smtClean="0"/>
          </a:p>
        </p:txBody>
      </p:sp>
      <p:grpSp>
        <p:nvGrpSpPr>
          <p:cNvPr id="7" name="Gruppo 6"/>
          <p:cNvGrpSpPr/>
          <p:nvPr/>
        </p:nvGrpSpPr>
        <p:grpSpPr>
          <a:xfrm>
            <a:off x="169615" y="6165304"/>
            <a:ext cx="8830373" cy="576064"/>
            <a:chOff x="169615" y="6165304"/>
            <a:chExt cx="8830373" cy="576064"/>
          </a:xfrm>
        </p:grpSpPr>
        <p:sp>
          <p:nvSpPr>
            <p:cNvPr id="8" name="Segnaposto piè di pagina 7"/>
            <p:cNvSpPr txBox="1">
              <a:spLocks/>
            </p:cNvSpPr>
            <p:nvPr/>
          </p:nvSpPr>
          <p:spPr>
            <a:xfrm>
              <a:off x="899593" y="6165304"/>
              <a:ext cx="7848872" cy="576064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it-IT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1800" b="1" dirty="0" smtClean="0">
                  <a:solidFill>
                    <a:srgbClr val="C00000"/>
                  </a:solidFill>
                </a:rPr>
                <a:t>Extending the live chat reference service</a:t>
              </a:r>
              <a:r>
                <a:rPr lang="en-US" sz="1800" b="1" dirty="0" smtClean="0">
                  <a:solidFill>
                    <a:prstClr val="black">
                      <a:tint val="75000"/>
                    </a:prstClr>
                  </a:solidFill>
                </a:rPr>
                <a:t> at the University of Turin - a case study</a:t>
              </a:r>
              <a:endParaRPr lang="it-IT" sz="1800" dirty="0">
                <a:solidFill>
                  <a:prstClr val="black">
                    <a:tint val="75000"/>
                  </a:prstClr>
                </a:solidFill>
              </a:endParaRPr>
            </a:p>
          </p:txBody>
        </p:sp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04423" y="6273315"/>
              <a:ext cx="395565" cy="3955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3" descr="\\NEO-NAUTILUS\drive\servizi\sito - pagina Facebook\immagini\logo_sba_originale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9615" y="6309320"/>
              <a:ext cx="729977" cy="3235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632599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75245"/>
            <a:ext cx="8928992" cy="5141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" name="Gruppo 2"/>
          <p:cNvGrpSpPr/>
          <p:nvPr/>
        </p:nvGrpSpPr>
        <p:grpSpPr>
          <a:xfrm>
            <a:off x="169615" y="6165304"/>
            <a:ext cx="8830373" cy="576064"/>
            <a:chOff x="169615" y="6165304"/>
            <a:chExt cx="8830373" cy="576064"/>
          </a:xfrm>
        </p:grpSpPr>
        <p:sp>
          <p:nvSpPr>
            <p:cNvPr id="5" name="Segnaposto piè di pagina 7"/>
            <p:cNvSpPr txBox="1">
              <a:spLocks/>
            </p:cNvSpPr>
            <p:nvPr/>
          </p:nvSpPr>
          <p:spPr>
            <a:xfrm>
              <a:off x="899593" y="6165304"/>
              <a:ext cx="7848872" cy="576064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it-IT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1800" b="1" dirty="0" smtClean="0">
                  <a:solidFill>
                    <a:srgbClr val="C00000"/>
                  </a:solidFill>
                </a:rPr>
                <a:t>Extending the live chat reference service</a:t>
              </a:r>
              <a:r>
                <a:rPr lang="en-US" sz="1800" b="1" dirty="0" smtClean="0">
                  <a:solidFill>
                    <a:prstClr val="black">
                      <a:tint val="75000"/>
                    </a:prstClr>
                  </a:solidFill>
                </a:rPr>
                <a:t> at the University of Turin - a case study</a:t>
              </a:r>
              <a:endParaRPr lang="it-IT" sz="1800" dirty="0">
                <a:solidFill>
                  <a:prstClr val="black">
                    <a:tint val="75000"/>
                  </a:prstClr>
                </a:solidFill>
              </a:endParaRPr>
            </a:p>
          </p:txBody>
        </p:sp>
        <p:pic>
          <p:nvPicPr>
            <p:cNvPr id="6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04423" y="6273315"/>
              <a:ext cx="395565" cy="3955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" name="Picture 3" descr="\\NEO-NAUTILUS\drive\servizi\sito - pagina Facebook\immagini\logo_sba_originale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9615" y="6309320"/>
              <a:ext cx="729977" cy="3235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620089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53" y="260648"/>
            <a:ext cx="8884243" cy="5616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7" name="Gruppo 6"/>
          <p:cNvGrpSpPr/>
          <p:nvPr/>
        </p:nvGrpSpPr>
        <p:grpSpPr>
          <a:xfrm>
            <a:off x="169615" y="6165304"/>
            <a:ext cx="8830373" cy="576064"/>
            <a:chOff x="169615" y="6165304"/>
            <a:chExt cx="8830373" cy="576064"/>
          </a:xfrm>
        </p:grpSpPr>
        <p:sp>
          <p:nvSpPr>
            <p:cNvPr id="8" name="Segnaposto piè di pagina 7"/>
            <p:cNvSpPr txBox="1">
              <a:spLocks/>
            </p:cNvSpPr>
            <p:nvPr/>
          </p:nvSpPr>
          <p:spPr>
            <a:xfrm>
              <a:off x="899593" y="6165304"/>
              <a:ext cx="7848872" cy="576064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it-IT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1800" b="1" dirty="0" smtClean="0">
                  <a:solidFill>
                    <a:srgbClr val="C00000"/>
                  </a:solidFill>
                </a:rPr>
                <a:t>Extending the live chat reference service</a:t>
              </a:r>
              <a:r>
                <a:rPr lang="en-US" sz="1800" b="1" dirty="0" smtClean="0">
                  <a:solidFill>
                    <a:prstClr val="black">
                      <a:tint val="75000"/>
                    </a:prstClr>
                  </a:solidFill>
                </a:rPr>
                <a:t> at the University of Turin - a case study</a:t>
              </a:r>
              <a:endParaRPr lang="it-IT" sz="1800" dirty="0">
                <a:solidFill>
                  <a:prstClr val="black">
                    <a:tint val="75000"/>
                  </a:prstClr>
                </a:solidFill>
              </a:endParaRPr>
            </a:p>
          </p:txBody>
        </p:sp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04423" y="6273315"/>
              <a:ext cx="395565" cy="3955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3" descr="\\NEO-NAUTILUS\drive\servizi\sito - pagina Facebook\immagini\logo_sba_originale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9615" y="6309320"/>
              <a:ext cx="729977" cy="3235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00746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04663"/>
            <a:ext cx="8966325" cy="4968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7" name="Gruppo 6"/>
          <p:cNvGrpSpPr/>
          <p:nvPr/>
        </p:nvGrpSpPr>
        <p:grpSpPr>
          <a:xfrm>
            <a:off x="169615" y="6165304"/>
            <a:ext cx="8830373" cy="576064"/>
            <a:chOff x="169615" y="6165304"/>
            <a:chExt cx="8830373" cy="576064"/>
          </a:xfrm>
        </p:grpSpPr>
        <p:sp>
          <p:nvSpPr>
            <p:cNvPr id="8" name="Segnaposto piè di pagina 7"/>
            <p:cNvSpPr txBox="1">
              <a:spLocks/>
            </p:cNvSpPr>
            <p:nvPr/>
          </p:nvSpPr>
          <p:spPr>
            <a:xfrm>
              <a:off x="899593" y="6165304"/>
              <a:ext cx="7848872" cy="576064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it-IT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1800" b="1" dirty="0" smtClean="0">
                  <a:solidFill>
                    <a:srgbClr val="C00000"/>
                  </a:solidFill>
                </a:rPr>
                <a:t>Extending the live chat reference service</a:t>
              </a:r>
              <a:r>
                <a:rPr lang="en-US" sz="1800" b="1" dirty="0" smtClean="0">
                  <a:solidFill>
                    <a:prstClr val="black">
                      <a:tint val="75000"/>
                    </a:prstClr>
                  </a:solidFill>
                </a:rPr>
                <a:t> at the University of Turin - a case study</a:t>
              </a:r>
              <a:endParaRPr lang="it-IT" sz="1800" dirty="0">
                <a:solidFill>
                  <a:prstClr val="black">
                    <a:tint val="75000"/>
                  </a:prstClr>
                </a:solidFill>
              </a:endParaRPr>
            </a:p>
          </p:txBody>
        </p:sp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04423" y="6273315"/>
              <a:ext cx="395565" cy="3955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3" descr="\\NEO-NAUTILUS\drive\servizi\sito - pagina Facebook\immagini\logo_sba_originale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9615" y="6309320"/>
              <a:ext cx="729977" cy="3235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00746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457200" y="197768"/>
            <a:ext cx="8229600" cy="1143000"/>
          </a:xfrm>
        </p:spPr>
        <p:txBody>
          <a:bodyPr anchor="ctr">
            <a:normAutofit fontScale="90000"/>
          </a:bodyPr>
          <a:lstStyle/>
          <a:p>
            <a:r>
              <a:rPr lang="en-US" sz="3600" b="1" dirty="0" smtClean="0"/>
              <a:t/>
            </a:r>
            <a:br>
              <a:rPr lang="en-US" sz="3600" b="1" dirty="0" smtClean="0"/>
            </a:br>
            <a:r>
              <a:rPr lang="en-US" sz="3600" b="1" dirty="0"/>
              <a:t/>
            </a:r>
            <a:br>
              <a:rPr lang="en-US" sz="3600" b="1" dirty="0"/>
            </a:br>
            <a:r>
              <a:rPr lang="it-IT" sz="6000" b="1" dirty="0" smtClean="0">
                <a:solidFill>
                  <a:srgbClr val="C00000"/>
                </a:solidFill>
              </a:rPr>
              <a:t>PREMISES</a:t>
            </a:r>
            <a:r>
              <a:rPr lang="it-IT" dirty="0"/>
              <a:t/>
            </a:r>
            <a:br>
              <a:rPr lang="it-IT" dirty="0"/>
            </a:br>
            <a:endParaRPr lang="it-IT" dirty="0"/>
          </a:p>
        </p:txBody>
      </p:sp>
      <p:sp>
        <p:nvSpPr>
          <p:cNvPr id="7" name="Segnaposto contenuto 6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205063"/>
          </a:xfrm>
        </p:spPr>
        <p:txBody>
          <a:bodyPr>
            <a:normAutofit fontScale="92500"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it-IT" dirty="0" smtClean="0"/>
              <a:t>2014 - </a:t>
            </a:r>
            <a:r>
              <a:rPr lang="it-IT" dirty="0" err="1" smtClean="0"/>
              <a:t>UniTO</a:t>
            </a:r>
            <a:r>
              <a:rPr lang="it-IT" dirty="0" smtClean="0"/>
              <a:t> </a:t>
            </a:r>
            <a:r>
              <a:rPr lang="it-IT" dirty="0" err="1" smtClean="0"/>
              <a:t>started</a:t>
            </a:r>
            <a:r>
              <a:rPr lang="it-IT" dirty="0" smtClean="0"/>
              <a:t> the </a:t>
            </a:r>
            <a:r>
              <a:rPr lang="it-IT" dirty="0"/>
              <a:t>service </a:t>
            </a:r>
            <a:r>
              <a:rPr lang="en-US" dirty="0" smtClean="0"/>
              <a:t>“</a:t>
            </a:r>
            <a:r>
              <a:rPr lang="it-IT" i="1" dirty="0" smtClean="0"/>
              <a:t>TUTTO</a:t>
            </a:r>
            <a:r>
              <a:rPr lang="en-US" dirty="0" smtClean="0"/>
              <a:t>” with a</a:t>
            </a:r>
            <a:r>
              <a:rPr lang="it-IT" dirty="0" smtClean="0"/>
              <a:t> </a:t>
            </a:r>
            <a:r>
              <a:rPr lang="it-IT" dirty="0"/>
              <a:t>live chat </a:t>
            </a:r>
            <a:r>
              <a:rPr lang="it-IT" dirty="0" err="1" smtClean="0"/>
              <a:t>reference</a:t>
            </a:r>
            <a:r>
              <a:rPr lang="it-IT" dirty="0" smtClean="0"/>
              <a:t> </a:t>
            </a:r>
            <a:r>
              <a:rPr lang="it-IT" dirty="0" err="1" smtClean="0"/>
              <a:t>integrated</a:t>
            </a:r>
            <a:r>
              <a:rPr lang="it-IT" dirty="0" smtClean="0"/>
              <a:t> in </a:t>
            </a:r>
            <a:r>
              <a:rPr lang="it-IT" dirty="0" err="1" smtClean="0"/>
              <a:t>it</a:t>
            </a:r>
            <a:endParaRPr lang="it-IT" dirty="0" smtClean="0"/>
          </a:p>
          <a:p>
            <a:pPr marL="514350" indent="-514350" algn="just">
              <a:buFont typeface="+mj-lt"/>
              <a:buAutoNum type="arabicPeriod"/>
            </a:pPr>
            <a:r>
              <a:rPr lang="it-IT" dirty="0" err="1" smtClean="0"/>
              <a:t>Patrons</a:t>
            </a:r>
            <a:r>
              <a:rPr lang="it-IT" dirty="0" smtClean="0"/>
              <a:t> </a:t>
            </a:r>
            <a:r>
              <a:rPr lang="it-IT" dirty="0" err="1" smtClean="0"/>
              <a:t>asked</a:t>
            </a:r>
            <a:r>
              <a:rPr lang="it-IT" dirty="0" smtClean="0"/>
              <a:t> for </a:t>
            </a:r>
            <a:r>
              <a:rPr lang="it-IT" dirty="0" err="1" smtClean="0"/>
              <a:t>virtual</a:t>
            </a:r>
            <a:r>
              <a:rPr lang="it-IT" dirty="0" smtClean="0"/>
              <a:t> </a:t>
            </a:r>
            <a:r>
              <a:rPr lang="it-IT" dirty="0" err="1" smtClean="0"/>
              <a:t>reference</a:t>
            </a:r>
            <a:r>
              <a:rPr lang="it-IT" dirty="0" smtClean="0"/>
              <a:t> to exploit the </a:t>
            </a:r>
            <a:r>
              <a:rPr lang="it-IT" dirty="0" err="1" smtClean="0"/>
              <a:t>UniTo</a:t>
            </a:r>
            <a:r>
              <a:rPr lang="it-IT" dirty="0" smtClean="0"/>
              <a:t> </a:t>
            </a:r>
            <a:r>
              <a:rPr lang="it-IT" dirty="0" err="1" smtClean="0"/>
              <a:t>library</a:t>
            </a:r>
            <a:r>
              <a:rPr lang="it-IT" dirty="0" smtClean="0"/>
              <a:t> </a:t>
            </a:r>
            <a:r>
              <a:rPr lang="it-IT" dirty="0" err="1" smtClean="0"/>
              <a:t>services</a:t>
            </a:r>
            <a:r>
              <a:rPr lang="it-IT" dirty="0" smtClean="0"/>
              <a:t> for </a:t>
            </a:r>
            <a:r>
              <a:rPr lang="it-IT" dirty="0" err="1" smtClean="0"/>
              <a:t>bibliographic</a:t>
            </a:r>
            <a:r>
              <a:rPr lang="it-IT" dirty="0" smtClean="0"/>
              <a:t> </a:t>
            </a:r>
            <a:r>
              <a:rPr lang="it-IT" dirty="0" err="1" smtClean="0"/>
              <a:t>research</a:t>
            </a:r>
            <a:endParaRPr lang="it-IT" dirty="0" smtClean="0"/>
          </a:p>
          <a:p>
            <a:pPr marL="514350" indent="-514350" algn="just">
              <a:buFont typeface="+mj-lt"/>
              <a:buAutoNum type="arabicPeriod"/>
            </a:pPr>
            <a:r>
              <a:rPr lang="it-IT" dirty="0" smtClean="0"/>
              <a:t>Analysis of chat </a:t>
            </a:r>
            <a:r>
              <a:rPr lang="it-IT" dirty="0" err="1" smtClean="0"/>
              <a:t>logs</a:t>
            </a:r>
            <a:r>
              <a:rPr lang="it-IT" dirty="0" smtClean="0"/>
              <a:t> from 2014 to 2016 </a:t>
            </a:r>
            <a:r>
              <a:rPr lang="it-IT" dirty="0" err="1" smtClean="0"/>
              <a:t>was</a:t>
            </a:r>
            <a:r>
              <a:rPr lang="it-IT" dirty="0" smtClean="0"/>
              <a:t> </a:t>
            </a:r>
            <a:r>
              <a:rPr lang="it-IT" dirty="0" err="1" smtClean="0"/>
              <a:t>carried</a:t>
            </a:r>
            <a:r>
              <a:rPr lang="it-IT" dirty="0" smtClean="0"/>
              <a:t> out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it-IT" dirty="0" err="1" smtClean="0"/>
              <a:t>Automatic</a:t>
            </a:r>
            <a:r>
              <a:rPr lang="it-IT" dirty="0" smtClean="0"/>
              <a:t> editing of FAQ for the </a:t>
            </a:r>
            <a:r>
              <a:rPr lang="it-IT" dirty="0" err="1" smtClean="0"/>
              <a:t>UniTO</a:t>
            </a:r>
            <a:r>
              <a:rPr lang="it-IT" dirty="0" smtClean="0"/>
              <a:t> Library System</a:t>
            </a:r>
            <a:endParaRPr lang="it-IT" dirty="0"/>
          </a:p>
        </p:txBody>
      </p:sp>
      <p:grpSp>
        <p:nvGrpSpPr>
          <p:cNvPr id="6" name="Gruppo 5"/>
          <p:cNvGrpSpPr/>
          <p:nvPr/>
        </p:nvGrpSpPr>
        <p:grpSpPr>
          <a:xfrm>
            <a:off x="169615" y="6165304"/>
            <a:ext cx="8830373" cy="576064"/>
            <a:chOff x="169615" y="6165304"/>
            <a:chExt cx="8830373" cy="576064"/>
          </a:xfrm>
        </p:grpSpPr>
        <p:sp>
          <p:nvSpPr>
            <p:cNvPr id="9" name="Segnaposto piè di pagina 7"/>
            <p:cNvSpPr txBox="1">
              <a:spLocks/>
            </p:cNvSpPr>
            <p:nvPr/>
          </p:nvSpPr>
          <p:spPr>
            <a:xfrm>
              <a:off x="899593" y="6165304"/>
              <a:ext cx="7848872" cy="576064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it-IT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1800" b="1" dirty="0" smtClean="0">
                  <a:solidFill>
                    <a:srgbClr val="C00000"/>
                  </a:solidFill>
                </a:rPr>
                <a:t>Extending the live chat reference service</a:t>
              </a:r>
              <a:r>
                <a:rPr lang="en-US" sz="1800" b="1" dirty="0" smtClean="0">
                  <a:solidFill>
                    <a:prstClr val="black">
                      <a:tint val="75000"/>
                    </a:prstClr>
                  </a:solidFill>
                </a:rPr>
                <a:t> at the University of Turin - a case study</a:t>
              </a:r>
              <a:endParaRPr lang="it-IT" sz="1800" dirty="0">
                <a:solidFill>
                  <a:prstClr val="black">
                    <a:tint val="75000"/>
                  </a:prstClr>
                </a:solidFill>
              </a:endParaRPr>
            </a:p>
          </p:txBody>
        </p:sp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04423" y="6273315"/>
              <a:ext cx="395565" cy="3955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" name="Picture 3" descr="\\NEO-NAUTILUS\drive\servizi\sito - pagina Facebook\immagini\logo_sba_originale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9615" y="6309320"/>
              <a:ext cx="729977" cy="3235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994535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5400" b="1" dirty="0" smtClean="0">
                <a:solidFill>
                  <a:srgbClr val="C00000"/>
                </a:solidFill>
              </a:rPr>
              <a:t>AIM OF THE PROJECT</a:t>
            </a:r>
            <a:endParaRPr lang="it-IT" sz="5400" b="1" dirty="0">
              <a:solidFill>
                <a:srgbClr val="C0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374441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dirty="0" smtClean="0"/>
              <a:t>Respond to the question:</a:t>
            </a:r>
          </a:p>
          <a:p>
            <a:pPr marL="0" indent="0" algn="just">
              <a:buNone/>
            </a:pPr>
            <a:endParaRPr lang="en-US" dirty="0" smtClean="0"/>
          </a:p>
          <a:p>
            <a:pPr marL="0" indent="0" algn="just">
              <a:buNone/>
            </a:pPr>
            <a:r>
              <a:rPr lang="en-US" dirty="0" smtClean="0"/>
              <a:t>Is </a:t>
            </a:r>
            <a:r>
              <a:rPr lang="en-US" dirty="0"/>
              <a:t>the amount of live chat </a:t>
            </a:r>
            <a:r>
              <a:rPr lang="en-US" dirty="0" smtClean="0"/>
              <a:t>exchanges addressed </a:t>
            </a:r>
            <a:r>
              <a:rPr lang="en-US" dirty="0"/>
              <a:t>to </a:t>
            </a:r>
            <a:r>
              <a:rPr lang="en-US" dirty="0" smtClean="0"/>
              <a:t>the </a:t>
            </a:r>
            <a:r>
              <a:rPr lang="en-US" dirty="0" err="1" smtClean="0"/>
              <a:t>UniTo</a:t>
            </a:r>
            <a:r>
              <a:rPr lang="en-US" dirty="0" smtClean="0"/>
              <a:t> </a:t>
            </a:r>
            <a:r>
              <a:rPr lang="en-US" dirty="0"/>
              <a:t>psychology library F. </a:t>
            </a:r>
            <a:r>
              <a:rPr lang="en-US" dirty="0" err="1"/>
              <a:t>Kiesow</a:t>
            </a:r>
            <a:r>
              <a:rPr lang="en-US" dirty="0"/>
              <a:t> so consistent to require the activation of a dedicated chat instance on the </a:t>
            </a:r>
            <a:r>
              <a:rPr lang="en-US" dirty="0" err="1" smtClean="0"/>
              <a:t>Kiesow</a:t>
            </a:r>
            <a:r>
              <a:rPr lang="en-US" dirty="0" smtClean="0"/>
              <a:t> library </a:t>
            </a:r>
            <a:r>
              <a:rPr lang="en-US" dirty="0"/>
              <a:t>website?</a:t>
            </a:r>
            <a:endParaRPr lang="it-IT" dirty="0"/>
          </a:p>
        </p:txBody>
      </p:sp>
      <p:grpSp>
        <p:nvGrpSpPr>
          <p:cNvPr id="7" name="Gruppo 6"/>
          <p:cNvGrpSpPr/>
          <p:nvPr/>
        </p:nvGrpSpPr>
        <p:grpSpPr>
          <a:xfrm>
            <a:off x="169615" y="6165304"/>
            <a:ext cx="8830373" cy="576064"/>
            <a:chOff x="169615" y="6165304"/>
            <a:chExt cx="8830373" cy="576064"/>
          </a:xfrm>
        </p:grpSpPr>
        <p:sp>
          <p:nvSpPr>
            <p:cNvPr id="8" name="Segnaposto piè di pagina 7"/>
            <p:cNvSpPr txBox="1">
              <a:spLocks/>
            </p:cNvSpPr>
            <p:nvPr/>
          </p:nvSpPr>
          <p:spPr>
            <a:xfrm>
              <a:off x="899593" y="6165304"/>
              <a:ext cx="7848872" cy="576064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it-IT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1800" b="1" dirty="0" smtClean="0">
                  <a:solidFill>
                    <a:srgbClr val="C00000"/>
                  </a:solidFill>
                </a:rPr>
                <a:t>Extending the live chat reference service</a:t>
              </a:r>
              <a:r>
                <a:rPr lang="en-US" sz="1800" b="1" dirty="0" smtClean="0">
                  <a:solidFill>
                    <a:prstClr val="black">
                      <a:tint val="75000"/>
                    </a:prstClr>
                  </a:solidFill>
                </a:rPr>
                <a:t> at the University of Turin - a case study</a:t>
              </a:r>
              <a:endParaRPr lang="it-IT" sz="1800" dirty="0">
                <a:solidFill>
                  <a:prstClr val="black">
                    <a:tint val="75000"/>
                  </a:prstClr>
                </a:solidFill>
              </a:endParaRPr>
            </a:p>
          </p:txBody>
        </p:sp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04423" y="6273315"/>
              <a:ext cx="395565" cy="3955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3" descr="\\NEO-NAUTILUS\drive\servizi\sito - pagina Facebook\immagini\logo_sba_originale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9615" y="6309320"/>
              <a:ext cx="729977" cy="3235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444888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5400" b="1" dirty="0" smtClean="0">
                <a:solidFill>
                  <a:srgbClr val="C00000"/>
                </a:solidFill>
              </a:rPr>
              <a:t>OPERATING CONTEXT</a:t>
            </a:r>
            <a:endParaRPr lang="it-IT" sz="5400" b="1" dirty="0">
              <a:solidFill>
                <a:srgbClr val="C0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2204865"/>
            <a:ext cx="8229600" cy="2016223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it-IT" sz="3600" dirty="0" smtClean="0"/>
              <a:t>The </a:t>
            </a:r>
            <a:r>
              <a:rPr lang="it-IT" sz="3600" dirty="0" err="1" smtClean="0"/>
              <a:t>Psychology</a:t>
            </a:r>
            <a:r>
              <a:rPr lang="it-IT" sz="3600" dirty="0" smtClean="0"/>
              <a:t> </a:t>
            </a:r>
            <a:r>
              <a:rPr lang="it-IT" sz="3600" dirty="0" err="1" smtClean="0"/>
              <a:t>library</a:t>
            </a:r>
            <a:r>
              <a:rPr lang="it-IT" sz="3600" dirty="0" smtClean="0"/>
              <a:t> </a:t>
            </a:r>
            <a:r>
              <a:rPr lang="it-IT" sz="3600" i="1" dirty="0" err="1" smtClean="0"/>
              <a:t>Kiesow</a:t>
            </a:r>
            <a:r>
              <a:rPr lang="it-IT" sz="3600" dirty="0" smtClean="0"/>
              <a:t> </a:t>
            </a:r>
            <a:r>
              <a:rPr lang="it-IT" sz="3600" dirty="0" err="1" smtClean="0"/>
              <a:t>is</a:t>
            </a:r>
            <a:r>
              <a:rPr lang="it-IT" sz="3600" dirty="0" smtClean="0"/>
              <a:t> part of the </a:t>
            </a:r>
            <a:r>
              <a:rPr lang="it-IT" sz="3600" dirty="0" err="1" smtClean="0"/>
              <a:t>University</a:t>
            </a:r>
            <a:r>
              <a:rPr lang="it-IT" sz="3600" dirty="0" smtClean="0"/>
              <a:t> of </a:t>
            </a:r>
            <a:r>
              <a:rPr lang="it-IT" sz="3600" dirty="0" err="1" smtClean="0"/>
              <a:t>Turin</a:t>
            </a:r>
            <a:r>
              <a:rPr lang="it-IT" sz="3600" dirty="0" smtClean="0"/>
              <a:t> </a:t>
            </a:r>
            <a:r>
              <a:rPr lang="en-US" sz="3600" dirty="0"/>
              <a:t>“</a:t>
            </a:r>
            <a:r>
              <a:rPr lang="it-IT" sz="3600" i="1" dirty="0" smtClean="0"/>
              <a:t>Polo delle Biblioteche Scientifiche</a:t>
            </a:r>
            <a:r>
              <a:rPr lang="en-US" sz="3600" dirty="0" smtClean="0"/>
              <a:t>”</a:t>
            </a:r>
            <a:r>
              <a:rPr lang="it-IT" sz="3600" dirty="0" smtClean="0"/>
              <a:t> (</a:t>
            </a:r>
            <a:r>
              <a:rPr lang="it-IT" sz="3600" dirty="0" err="1" smtClean="0"/>
              <a:t>scientific</a:t>
            </a:r>
            <a:r>
              <a:rPr lang="it-IT" sz="3600" dirty="0" smtClean="0"/>
              <a:t> </a:t>
            </a:r>
            <a:r>
              <a:rPr lang="it-IT" sz="3600" dirty="0" err="1" smtClean="0"/>
              <a:t>library</a:t>
            </a:r>
            <a:r>
              <a:rPr lang="it-IT" sz="3600" dirty="0" smtClean="0"/>
              <a:t> </a:t>
            </a:r>
            <a:r>
              <a:rPr lang="it-IT" sz="3600" dirty="0" err="1" smtClean="0"/>
              <a:t>group</a:t>
            </a:r>
            <a:r>
              <a:rPr lang="it-IT" sz="3600" dirty="0" smtClean="0"/>
              <a:t>)</a:t>
            </a:r>
          </a:p>
          <a:p>
            <a:pPr marL="0" indent="0" algn="just">
              <a:buNone/>
            </a:pPr>
            <a:endParaRPr lang="it-IT" sz="3600" dirty="0" smtClean="0"/>
          </a:p>
        </p:txBody>
      </p:sp>
      <p:grpSp>
        <p:nvGrpSpPr>
          <p:cNvPr id="7" name="Gruppo 6"/>
          <p:cNvGrpSpPr/>
          <p:nvPr/>
        </p:nvGrpSpPr>
        <p:grpSpPr>
          <a:xfrm>
            <a:off x="169615" y="6165304"/>
            <a:ext cx="8830373" cy="576064"/>
            <a:chOff x="169615" y="6165304"/>
            <a:chExt cx="8830373" cy="576064"/>
          </a:xfrm>
        </p:grpSpPr>
        <p:sp>
          <p:nvSpPr>
            <p:cNvPr id="8" name="Segnaposto piè di pagina 7"/>
            <p:cNvSpPr txBox="1">
              <a:spLocks/>
            </p:cNvSpPr>
            <p:nvPr/>
          </p:nvSpPr>
          <p:spPr>
            <a:xfrm>
              <a:off x="899593" y="6165304"/>
              <a:ext cx="7848872" cy="576064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it-IT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1800" b="1" dirty="0" smtClean="0">
                  <a:solidFill>
                    <a:srgbClr val="C00000"/>
                  </a:solidFill>
                </a:rPr>
                <a:t>Extending the live chat reference service</a:t>
              </a:r>
              <a:r>
                <a:rPr lang="en-US" sz="1800" b="1" dirty="0" smtClean="0">
                  <a:solidFill>
                    <a:prstClr val="black">
                      <a:tint val="75000"/>
                    </a:prstClr>
                  </a:solidFill>
                </a:rPr>
                <a:t> at the University of Turin - a case study</a:t>
              </a:r>
              <a:endParaRPr lang="it-IT" sz="1800" dirty="0">
                <a:solidFill>
                  <a:prstClr val="black">
                    <a:tint val="75000"/>
                  </a:prstClr>
                </a:solidFill>
              </a:endParaRPr>
            </a:p>
          </p:txBody>
        </p:sp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04423" y="6273315"/>
              <a:ext cx="395565" cy="3955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3" descr="\\NEO-NAUTILUS\drive\servizi\sito - pagina Facebook\immagini\logo_sba_originale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9615" y="6309320"/>
              <a:ext cx="729977" cy="3235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97231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44624"/>
            <a:ext cx="8229600" cy="1143000"/>
          </a:xfrm>
        </p:spPr>
        <p:txBody>
          <a:bodyPr>
            <a:normAutofit/>
          </a:bodyPr>
          <a:lstStyle/>
          <a:p>
            <a:r>
              <a:rPr lang="it-IT" sz="5400" b="1" dirty="0" smtClean="0">
                <a:solidFill>
                  <a:srgbClr val="C00000"/>
                </a:solidFill>
              </a:rPr>
              <a:t>OPERATING CONTEXT</a:t>
            </a:r>
            <a:endParaRPr lang="it-IT" sz="5400" b="1" dirty="0">
              <a:solidFill>
                <a:srgbClr val="C0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26173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it-IT" sz="3900" i="1" dirty="0"/>
              <a:t>Polo delle Biblioteche </a:t>
            </a:r>
            <a:r>
              <a:rPr lang="it-IT" sz="3900" i="1" dirty="0" smtClean="0"/>
              <a:t>Scientifiche:</a:t>
            </a:r>
          </a:p>
          <a:p>
            <a:pPr marL="0" indent="0" algn="just">
              <a:buNone/>
            </a:pPr>
            <a:endParaRPr lang="en-US" sz="1200" dirty="0" smtClean="0"/>
          </a:p>
          <a:p>
            <a:pPr marL="0" indent="0" algn="just">
              <a:buNone/>
            </a:pPr>
            <a:r>
              <a:rPr lang="en-US" dirty="0" smtClean="0"/>
              <a:t>Human Movement Science</a:t>
            </a:r>
            <a:endParaRPr lang="en-US" dirty="0"/>
          </a:p>
          <a:p>
            <a:pPr marL="0" indent="0" algn="just">
              <a:buNone/>
            </a:pPr>
            <a:r>
              <a:rPr lang="en-US" dirty="0" smtClean="0"/>
              <a:t>Chemistry (</a:t>
            </a:r>
            <a:r>
              <a:rPr lang="en-US" i="1" dirty="0" smtClean="0"/>
              <a:t>Ponzio</a:t>
            </a:r>
            <a:r>
              <a:rPr lang="en-US" dirty="0" smtClean="0"/>
              <a:t>)</a:t>
            </a:r>
            <a:endParaRPr lang="en-US" dirty="0"/>
          </a:p>
          <a:p>
            <a:pPr marL="0" indent="0" algn="just">
              <a:buNone/>
            </a:pPr>
            <a:r>
              <a:rPr lang="en-US" dirty="0"/>
              <a:t>Earth </a:t>
            </a:r>
            <a:r>
              <a:rPr lang="en-US" dirty="0" smtClean="0"/>
              <a:t>Science (</a:t>
            </a:r>
            <a:r>
              <a:rPr lang="en-US" i="1" dirty="0" smtClean="0"/>
              <a:t>Spezia </a:t>
            </a:r>
            <a:r>
              <a:rPr lang="en-US" dirty="0" smtClean="0"/>
              <a:t>and</a:t>
            </a:r>
            <a:r>
              <a:rPr lang="en-US" i="1" dirty="0" smtClean="0"/>
              <a:t> </a:t>
            </a:r>
            <a:r>
              <a:rPr lang="en-US" i="1" dirty="0" err="1" smtClean="0"/>
              <a:t>Malaroda</a:t>
            </a:r>
            <a:r>
              <a:rPr lang="en-US" dirty="0" smtClean="0"/>
              <a:t>)</a:t>
            </a:r>
            <a:endParaRPr lang="en-US" dirty="0"/>
          </a:p>
          <a:p>
            <a:pPr marL="0" indent="0" algn="just">
              <a:buNone/>
            </a:pPr>
            <a:r>
              <a:rPr lang="en-US" dirty="0"/>
              <a:t>Informatics</a:t>
            </a:r>
          </a:p>
          <a:p>
            <a:pPr marL="0" indent="0" algn="just">
              <a:buNone/>
            </a:pPr>
            <a:r>
              <a:rPr lang="en-US" dirty="0"/>
              <a:t>Physics</a:t>
            </a:r>
          </a:p>
          <a:p>
            <a:pPr marL="0" indent="0" algn="just">
              <a:buNone/>
            </a:pPr>
            <a:r>
              <a:rPr lang="en-US" dirty="0" smtClean="0"/>
              <a:t>Mathematics (</a:t>
            </a:r>
            <a:r>
              <a:rPr lang="en-US" i="1" dirty="0" err="1" smtClean="0"/>
              <a:t>Peano</a:t>
            </a:r>
            <a:r>
              <a:rPr lang="en-US" dirty="0" smtClean="0"/>
              <a:t>)</a:t>
            </a:r>
            <a:endParaRPr lang="en-US" dirty="0"/>
          </a:p>
          <a:p>
            <a:pPr marL="0" indent="0" algn="just">
              <a:buNone/>
            </a:pPr>
            <a:r>
              <a:rPr lang="en-US" dirty="0" smtClean="0"/>
              <a:t>Pharmacy (</a:t>
            </a:r>
            <a:r>
              <a:rPr lang="en-US" i="1" dirty="0" err="1" smtClean="0"/>
              <a:t>Guareschi</a:t>
            </a:r>
            <a:r>
              <a:rPr lang="en-US" dirty="0" smtClean="0"/>
              <a:t>)</a:t>
            </a:r>
            <a:endParaRPr lang="en-US" dirty="0"/>
          </a:p>
          <a:p>
            <a:pPr marL="0" indent="0" algn="just">
              <a:buNone/>
            </a:pPr>
            <a:r>
              <a:rPr lang="en-US" dirty="0"/>
              <a:t>Biology</a:t>
            </a:r>
          </a:p>
          <a:p>
            <a:pPr marL="0" indent="0" algn="just">
              <a:buNone/>
            </a:pPr>
            <a:r>
              <a:rPr lang="en-US" dirty="0" smtClean="0"/>
              <a:t>Psychology (</a:t>
            </a:r>
            <a:r>
              <a:rPr lang="en-US" i="1" dirty="0" err="1" smtClean="0"/>
              <a:t>Kiesow</a:t>
            </a:r>
            <a:r>
              <a:rPr lang="en-US" dirty="0" smtClean="0"/>
              <a:t>)</a:t>
            </a:r>
            <a:endParaRPr lang="it-IT" dirty="0" smtClean="0"/>
          </a:p>
        </p:txBody>
      </p:sp>
      <p:grpSp>
        <p:nvGrpSpPr>
          <p:cNvPr id="7" name="Gruppo 6"/>
          <p:cNvGrpSpPr/>
          <p:nvPr/>
        </p:nvGrpSpPr>
        <p:grpSpPr>
          <a:xfrm>
            <a:off x="169615" y="6165304"/>
            <a:ext cx="8830373" cy="576064"/>
            <a:chOff x="169615" y="6165304"/>
            <a:chExt cx="8830373" cy="576064"/>
          </a:xfrm>
        </p:grpSpPr>
        <p:sp>
          <p:nvSpPr>
            <p:cNvPr id="8" name="Segnaposto piè di pagina 7"/>
            <p:cNvSpPr txBox="1">
              <a:spLocks/>
            </p:cNvSpPr>
            <p:nvPr/>
          </p:nvSpPr>
          <p:spPr>
            <a:xfrm>
              <a:off x="899593" y="6165304"/>
              <a:ext cx="7848872" cy="576064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it-IT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1800" b="1" dirty="0" smtClean="0">
                  <a:solidFill>
                    <a:srgbClr val="C00000"/>
                  </a:solidFill>
                </a:rPr>
                <a:t>Extending the live chat reference service</a:t>
              </a:r>
              <a:r>
                <a:rPr lang="en-US" sz="1800" b="1" dirty="0" smtClean="0">
                  <a:solidFill>
                    <a:prstClr val="black">
                      <a:tint val="75000"/>
                    </a:prstClr>
                  </a:solidFill>
                </a:rPr>
                <a:t> at the University of Turin - a case study</a:t>
              </a:r>
              <a:endParaRPr lang="it-IT" sz="1800" dirty="0">
                <a:solidFill>
                  <a:prstClr val="black">
                    <a:tint val="75000"/>
                  </a:prstClr>
                </a:solidFill>
              </a:endParaRPr>
            </a:p>
          </p:txBody>
        </p:sp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04423" y="6273315"/>
              <a:ext cx="395565" cy="3955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3" descr="\\NEO-NAUTILUS\drive\servizi\sito - pagina Facebook\immagini\logo_sba_originale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9615" y="6309320"/>
              <a:ext cx="729977" cy="3235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680076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5400" b="1" dirty="0" smtClean="0">
                <a:solidFill>
                  <a:srgbClr val="C00000"/>
                </a:solidFill>
              </a:rPr>
              <a:t>CONTENT ANALYSIS</a:t>
            </a:r>
            <a:endParaRPr lang="it-IT" sz="5400" b="1" dirty="0">
              <a:solidFill>
                <a:srgbClr val="C0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60466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it-IT" dirty="0" smtClean="0"/>
              <a:t>How </a:t>
            </a:r>
            <a:r>
              <a:rPr lang="it-IT" dirty="0" err="1" smtClean="0"/>
              <a:t>could</a:t>
            </a:r>
            <a:r>
              <a:rPr lang="it-IT" dirty="0" smtClean="0"/>
              <a:t> </a:t>
            </a:r>
            <a:r>
              <a:rPr lang="it-IT" dirty="0" err="1" smtClean="0"/>
              <a:t>we</a:t>
            </a:r>
            <a:r>
              <a:rPr lang="it-IT" dirty="0" smtClean="0"/>
              <a:t> </a:t>
            </a:r>
            <a:r>
              <a:rPr lang="it-IT" dirty="0" err="1" smtClean="0"/>
              <a:t>answer</a:t>
            </a:r>
            <a:r>
              <a:rPr lang="it-IT" dirty="0" smtClean="0"/>
              <a:t> the </a:t>
            </a:r>
            <a:r>
              <a:rPr lang="it-IT" dirty="0" err="1" smtClean="0"/>
              <a:t>project</a:t>
            </a:r>
            <a:r>
              <a:rPr lang="it-IT" dirty="0" smtClean="0"/>
              <a:t> </a:t>
            </a:r>
            <a:r>
              <a:rPr lang="it-IT" dirty="0" err="1" smtClean="0"/>
              <a:t>question</a:t>
            </a:r>
            <a:r>
              <a:rPr lang="it-IT" dirty="0" smtClean="0"/>
              <a:t>?</a:t>
            </a:r>
          </a:p>
        </p:txBody>
      </p:sp>
      <p:sp>
        <p:nvSpPr>
          <p:cNvPr id="4" name="Rettangolo 3"/>
          <p:cNvSpPr/>
          <p:nvPr/>
        </p:nvSpPr>
        <p:spPr>
          <a:xfrm>
            <a:off x="467543" y="2321004"/>
            <a:ext cx="770649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sz="3200" dirty="0" smtClean="0"/>
              <a:t>Analysis </a:t>
            </a:r>
            <a:r>
              <a:rPr lang="it-IT" sz="3200" dirty="0"/>
              <a:t>of </a:t>
            </a:r>
            <a:r>
              <a:rPr lang="it-IT" sz="3200" dirty="0" err="1"/>
              <a:t>all</a:t>
            </a:r>
            <a:r>
              <a:rPr lang="it-IT" sz="3200" dirty="0"/>
              <a:t> the </a:t>
            </a:r>
            <a:r>
              <a:rPr lang="it-IT" sz="3200" dirty="0" err="1"/>
              <a:t>reference</a:t>
            </a:r>
            <a:r>
              <a:rPr lang="it-IT" sz="3200" dirty="0"/>
              <a:t> chat log </a:t>
            </a:r>
            <a:r>
              <a:rPr lang="it-IT" sz="3200" dirty="0" err="1"/>
              <a:t>files</a:t>
            </a:r>
            <a:r>
              <a:rPr lang="it-IT" sz="3200" dirty="0"/>
              <a:t> via text </a:t>
            </a:r>
            <a:r>
              <a:rPr lang="it-IT" sz="3200" dirty="0" err="1"/>
              <a:t>mining</a:t>
            </a:r>
            <a:r>
              <a:rPr lang="it-IT" sz="3200" dirty="0"/>
              <a:t> </a:t>
            </a:r>
            <a:r>
              <a:rPr lang="it-IT" sz="3200" dirty="0" err="1"/>
              <a:t>solutions</a:t>
            </a:r>
            <a:r>
              <a:rPr lang="it-IT" sz="3200" dirty="0" smtClean="0"/>
              <a:t>:</a:t>
            </a:r>
            <a:endParaRPr lang="it-IT" sz="3200" dirty="0"/>
          </a:p>
        </p:txBody>
      </p:sp>
      <p:sp>
        <p:nvSpPr>
          <p:cNvPr id="7" name="Rettangolo 6"/>
          <p:cNvSpPr/>
          <p:nvPr/>
        </p:nvSpPr>
        <p:spPr>
          <a:xfrm>
            <a:off x="453192" y="3573016"/>
            <a:ext cx="828092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it-IT" sz="3200" dirty="0" err="1" smtClean="0"/>
              <a:t>Automatic</a:t>
            </a:r>
            <a:r>
              <a:rPr lang="it-IT" sz="3200" dirty="0" smtClean="0"/>
              <a:t> </a:t>
            </a:r>
            <a:r>
              <a:rPr lang="it-IT" sz="3200" dirty="0" err="1"/>
              <a:t>selection</a:t>
            </a:r>
            <a:r>
              <a:rPr lang="it-IT" sz="3200" dirty="0"/>
              <a:t> of chat </a:t>
            </a:r>
            <a:r>
              <a:rPr lang="it-IT" sz="3200" dirty="0" err="1"/>
              <a:t>fragments</a:t>
            </a:r>
            <a:r>
              <a:rPr lang="it-IT" sz="3200" dirty="0"/>
              <a:t> </a:t>
            </a:r>
            <a:r>
              <a:rPr lang="it-IT" sz="3200" dirty="0" err="1"/>
              <a:t>tied</a:t>
            </a:r>
            <a:r>
              <a:rPr lang="it-IT" sz="3200" dirty="0"/>
              <a:t> to the </a:t>
            </a:r>
            <a:r>
              <a:rPr lang="it-IT" sz="3200" dirty="0" err="1"/>
              <a:t>different</a:t>
            </a:r>
            <a:r>
              <a:rPr lang="it-IT" sz="3200" dirty="0"/>
              <a:t> </a:t>
            </a:r>
            <a:r>
              <a:rPr lang="it-IT" sz="3200" dirty="0" err="1"/>
              <a:t>libraries</a:t>
            </a:r>
            <a:r>
              <a:rPr lang="it-IT" sz="3200" dirty="0"/>
              <a:t> of the Polo </a:t>
            </a:r>
            <a:r>
              <a:rPr lang="it-IT" sz="3200" dirty="0" smtClean="0"/>
              <a:t>Scientifico by </a:t>
            </a:r>
            <a:r>
              <a:rPr lang="it-IT" sz="3200" dirty="0" err="1" smtClean="0"/>
              <a:t>using</a:t>
            </a:r>
            <a:r>
              <a:rPr lang="it-IT" sz="3200" dirty="0" smtClean="0"/>
              <a:t> </a:t>
            </a:r>
            <a:r>
              <a:rPr lang="it-IT" sz="3200" dirty="0" err="1" smtClean="0"/>
              <a:t>subject-specific</a:t>
            </a:r>
            <a:r>
              <a:rPr lang="it-IT" sz="3200" dirty="0" smtClean="0"/>
              <a:t> </a:t>
            </a:r>
            <a:r>
              <a:rPr lang="it-IT" sz="3200" dirty="0" err="1" smtClean="0"/>
              <a:t>keywords</a:t>
            </a:r>
            <a:endParaRPr lang="it-IT" sz="3200" dirty="0"/>
          </a:p>
        </p:txBody>
      </p:sp>
      <p:sp>
        <p:nvSpPr>
          <p:cNvPr id="8" name="Rettangolo 7"/>
          <p:cNvSpPr/>
          <p:nvPr/>
        </p:nvSpPr>
        <p:spPr>
          <a:xfrm>
            <a:off x="467544" y="5220489"/>
            <a:ext cx="82809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it-IT" sz="3200" dirty="0" err="1" smtClean="0"/>
              <a:t>Enumeration</a:t>
            </a:r>
            <a:r>
              <a:rPr lang="it-IT" sz="3200" dirty="0" smtClean="0"/>
              <a:t> of the </a:t>
            </a:r>
            <a:r>
              <a:rPr lang="it-IT" sz="3200" dirty="0" err="1" smtClean="0"/>
              <a:t>selected</a:t>
            </a:r>
            <a:r>
              <a:rPr lang="it-IT" sz="3200" dirty="0" smtClean="0"/>
              <a:t> </a:t>
            </a:r>
            <a:r>
              <a:rPr lang="it-IT" sz="3200" dirty="0" err="1" smtClean="0"/>
              <a:t>texts</a:t>
            </a:r>
            <a:endParaRPr lang="it-IT" sz="3200" dirty="0"/>
          </a:p>
        </p:txBody>
      </p:sp>
      <p:grpSp>
        <p:nvGrpSpPr>
          <p:cNvPr id="9" name="Gruppo 8"/>
          <p:cNvGrpSpPr/>
          <p:nvPr/>
        </p:nvGrpSpPr>
        <p:grpSpPr>
          <a:xfrm>
            <a:off x="169615" y="6165304"/>
            <a:ext cx="8830373" cy="576064"/>
            <a:chOff x="169615" y="6165304"/>
            <a:chExt cx="8830373" cy="576064"/>
          </a:xfrm>
        </p:grpSpPr>
        <p:sp>
          <p:nvSpPr>
            <p:cNvPr id="10" name="Segnaposto piè di pagina 7"/>
            <p:cNvSpPr txBox="1">
              <a:spLocks/>
            </p:cNvSpPr>
            <p:nvPr/>
          </p:nvSpPr>
          <p:spPr>
            <a:xfrm>
              <a:off x="899593" y="6165304"/>
              <a:ext cx="7848872" cy="576064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it-IT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1800" b="1" dirty="0" smtClean="0">
                  <a:solidFill>
                    <a:srgbClr val="C00000"/>
                  </a:solidFill>
                </a:rPr>
                <a:t>Extending the live chat reference service</a:t>
              </a:r>
              <a:r>
                <a:rPr lang="en-US" sz="1800" b="1" dirty="0" smtClean="0">
                  <a:solidFill>
                    <a:prstClr val="black">
                      <a:tint val="75000"/>
                    </a:prstClr>
                  </a:solidFill>
                </a:rPr>
                <a:t> at the University of Turin - a case study</a:t>
              </a:r>
              <a:endParaRPr lang="it-IT" sz="1800" dirty="0">
                <a:solidFill>
                  <a:prstClr val="black">
                    <a:tint val="75000"/>
                  </a:prstClr>
                </a:solidFill>
              </a:endParaRPr>
            </a:p>
          </p:txBody>
        </p:sp>
        <p:pic>
          <p:nvPicPr>
            <p:cNvPr id="11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04423" y="6273315"/>
              <a:ext cx="395565" cy="3955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2" name="Picture 3" descr="\\NEO-NAUTILUS\drive\servizi\sito - pagina Facebook\immagini\logo_sba_originale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9615" y="6309320"/>
              <a:ext cx="729977" cy="3235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773822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5400" b="1" dirty="0" smtClean="0">
                <a:solidFill>
                  <a:srgbClr val="C00000"/>
                </a:solidFill>
              </a:rPr>
              <a:t>CONTENT ANALYSIS</a:t>
            </a:r>
            <a:endParaRPr lang="it-IT" sz="5400" b="1" dirty="0">
              <a:solidFill>
                <a:srgbClr val="C0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604663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it-IT" sz="3600" dirty="0" err="1" smtClean="0"/>
              <a:t>Next</a:t>
            </a:r>
            <a:r>
              <a:rPr lang="it-IT" sz="3600" dirty="0" smtClean="0"/>
              <a:t> </a:t>
            </a:r>
            <a:r>
              <a:rPr lang="it-IT" sz="3600" dirty="0" err="1" smtClean="0"/>
              <a:t>step</a:t>
            </a:r>
            <a:endParaRPr lang="it-IT" sz="3600" dirty="0" smtClean="0"/>
          </a:p>
        </p:txBody>
      </p:sp>
      <p:sp>
        <p:nvSpPr>
          <p:cNvPr id="7" name="Segnaposto contenuto 2"/>
          <p:cNvSpPr txBox="1">
            <a:spLocks/>
          </p:cNvSpPr>
          <p:nvPr/>
        </p:nvSpPr>
        <p:spPr>
          <a:xfrm>
            <a:off x="467544" y="3212976"/>
            <a:ext cx="8229600" cy="17281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dirty="0" err="1" smtClean="0"/>
              <a:t>Further</a:t>
            </a:r>
            <a:r>
              <a:rPr lang="it-IT" dirty="0" smtClean="0"/>
              <a:t> </a:t>
            </a:r>
            <a:r>
              <a:rPr lang="it-IT" dirty="0" err="1" smtClean="0"/>
              <a:t>selection</a:t>
            </a:r>
            <a:r>
              <a:rPr lang="it-IT" dirty="0" smtClean="0"/>
              <a:t> of </a:t>
            </a:r>
            <a:r>
              <a:rPr lang="it-IT" dirty="0" err="1" smtClean="0"/>
              <a:t>all</a:t>
            </a:r>
            <a:r>
              <a:rPr lang="it-IT" dirty="0" smtClean="0"/>
              <a:t> the </a:t>
            </a:r>
            <a:r>
              <a:rPr lang="it-IT" dirty="0" err="1" smtClean="0"/>
              <a:t>Psychology-related</a:t>
            </a:r>
            <a:r>
              <a:rPr lang="it-IT" dirty="0" smtClean="0"/>
              <a:t> chat </a:t>
            </a:r>
            <a:r>
              <a:rPr lang="it-IT" dirty="0" err="1" smtClean="0"/>
              <a:t>exchanges</a:t>
            </a:r>
            <a:r>
              <a:rPr lang="it-IT" dirty="0" smtClean="0"/>
              <a:t> by </a:t>
            </a:r>
            <a:r>
              <a:rPr lang="it-IT" b="1" dirty="0" err="1" smtClean="0"/>
              <a:t>defining</a:t>
            </a:r>
            <a:r>
              <a:rPr lang="it-IT" b="1" dirty="0" smtClean="0"/>
              <a:t> </a:t>
            </a:r>
            <a:r>
              <a:rPr lang="it-IT" dirty="0" smtClean="0"/>
              <a:t>a </a:t>
            </a:r>
            <a:r>
              <a:rPr lang="it-IT" b="1" dirty="0" smtClean="0"/>
              <a:t>new</a:t>
            </a:r>
            <a:r>
              <a:rPr lang="it-IT" dirty="0" smtClean="0"/>
              <a:t> </a:t>
            </a:r>
            <a:r>
              <a:rPr lang="it-IT" dirty="0"/>
              <a:t>set of </a:t>
            </a:r>
            <a:r>
              <a:rPr lang="it-IT" dirty="0" err="1"/>
              <a:t>useful</a:t>
            </a:r>
            <a:r>
              <a:rPr lang="it-IT" b="1" dirty="0"/>
              <a:t> </a:t>
            </a:r>
            <a:r>
              <a:rPr lang="it-IT" b="1" dirty="0" err="1" smtClean="0"/>
              <a:t>keywords</a:t>
            </a:r>
            <a:endParaRPr lang="it-IT" b="1" dirty="0"/>
          </a:p>
        </p:txBody>
      </p:sp>
      <p:sp>
        <p:nvSpPr>
          <p:cNvPr id="8" name="Segnaposto contenuto 2"/>
          <p:cNvSpPr txBox="1">
            <a:spLocks/>
          </p:cNvSpPr>
          <p:nvPr/>
        </p:nvSpPr>
        <p:spPr>
          <a:xfrm>
            <a:off x="467544" y="4365104"/>
            <a:ext cx="8229600" cy="13681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it-IT" b="1" dirty="0"/>
          </a:p>
        </p:txBody>
      </p:sp>
      <p:grpSp>
        <p:nvGrpSpPr>
          <p:cNvPr id="9" name="Gruppo 8"/>
          <p:cNvGrpSpPr/>
          <p:nvPr/>
        </p:nvGrpSpPr>
        <p:grpSpPr>
          <a:xfrm>
            <a:off x="169615" y="6165304"/>
            <a:ext cx="8830373" cy="576064"/>
            <a:chOff x="169615" y="6165304"/>
            <a:chExt cx="8830373" cy="576064"/>
          </a:xfrm>
        </p:grpSpPr>
        <p:sp>
          <p:nvSpPr>
            <p:cNvPr id="10" name="Segnaposto piè di pagina 7"/>
            <p:cNvSpPr txBox="1">
              <a:spLocks/>
            </p:cNvSpPr>
            <p:nvPr/>
          </p:nvSpPr>
          <p:spPr>
            <a:xfrm>
              <a:off x="899593" y="6165304"/>
              <a:ext cx="7848872" cy="576064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it-IT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1800" b="1" dirty="0" smtClean="0">
                  <a:solidFill>
                    <a:srgbClr val="C00000"/>
                  </a:solidFill>
                </a:rPr>
                <a:t>Extending the live chat reference service</a:t>
              </a:r>
              <a:r>
                <a:rPr lang="en-US" sz="1800" b="1" dirty="0" smtClean="0">
                  <a:solidFill>
                    <a:prstClr val="black">
                      <a:tint val="75000"/>
                    </a:prstClr>
                  </a:solidFill>
                </a:rPr>
                <a:t> at the University of Turin - a case study</a:t>
              </a:r>
              <a:endParaRPr lang="it-IT" sz="1800" dirty="0">
                <a:solidFill>
                  <a:prstClr val="black">
                    <a:tint val="75000"/>
                  </a:prstClr>
                </a:solidFill>
              </a:endParaRPr>
            </a:p>
          </p:txBody>
        </p:sp>
        <p:pic>
          <p:nvPicPr>
            <p:cNvPr id="11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04423" y="6273315"/>
              <a:ext cx="395565" cy="3955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2" name="Picture 3" descr="\\NEO-NAUTILUS\drive\servizi\sito - pagina Facebook\immagini\logo_sba_originale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9615" y="6309320"/>
              <a:ext cx="729977" cy="3235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614896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5400" b="1" dirty="0" smtClean="0">
                <a:solidFill>
                  <a:srgbClr val="C00000"/>
                </a:solidFill>
              </a:rPr>
              <a:t>WHICH FILTERS?</a:t>
            </a:r>
            <a:endParaRPr lang="it-IT" sz="5400" b="1" dirty="0">
              <a:solidFill>
                <a:srgbClr val="C0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960240"/>
            <a:ext cx="8229600" cy="1180728"/>
          </a:xfrm>
        </p:spPr>
        <p:txBody>
          <a:bodyPr/>
          <a:lstStyle/>
          <a:p>
            <a:pPr marL="0" indent="0" algn="just">
              <a:buNone/>
            </a:pPr>
            <a:r>
              <a:rPr lang="it-IT" dirty="0" err="1" smtClean="0"/>
              <a:t>Keywords</a:t>
            </a:r>
            <a:r>
              <a:rPr lang="it-IT" dirty="0" smtClean="0"/>
              <a:t> </a:t>
            </a:r>
            <a:r>
              <a:rPr lang="it-IT" dirty="0" err="1" smtClean="0"/>
              <a:t>were</a:t>
            </a:r>
            <a:r>
              <a:rPr lang="it-IT" dirty="0"/>
              <a:t> </a:t>
            </a:r>
            <a:r>
              <a:rPr lang="it-IT" dirty="0" err="1" smtClean="0"/>
              <a:t>carefully</a:t>
            </a:r>
            <a:r>
              <a:rPr lang="it-IT" dirty="0" smtClean="0"/>
              <a:t> </a:t>
            </a:r>
            <a:r>
              <a:rPr lang="it-IT" dirty="0" err="1" smtClean="0"/>
              <a:t>chosen</a:t>
            </a:r>
            <a:r>
              <a:rPr lang="it-IT" dirty="0" smtClean="0"/>
              <a:t> </a:t>
            </a:r>
            <a:r>
              <a:rPr lang="it-IT" dirty="0" err="1" smtClean="0"/>
              <a:t>according</a:t>
            </a:r>
            <a:r>
              <a:rPr lang="it-IT" dirty="0" smtClean="0"/>
              <a:t> to the </a:t>
            </a:r>
            <a:r>
              <a:rPr lang="it-IT" dirty="0" err="1" smtClean="0"/>
              <a:t>following</a:t>
            </a:r>
            <a:r>
              <a:rPr lang="it-IT" dirty="0" smtClean="0"/>
              <a:t> </a:t>
            </a:r>
            <a:r>
              <a:rPr lang="it-IT" dirty="0" err="1" smtClean="0"/>
              <a:t>criteria</a:t>
            </a:r>
            <a:r>
              <a:rPr lang="it-IT" dirty="0" smtClean="0"/>
              <a:t>:</a:t>
            </a:r>
          </a:p>
        </p:txBody>
      </p:sp>
      <p:sp>
        <p:nvSpPr>
          <p:cNvPr id="7" name="Segnaposto contenuto 2"/>
          <p:cNvSpPr txBox="1">
            <a:spLocks/>
          </p:cNvSpPr>
          <p:nvPr/>
        </p:nvSpPr>
        <p:spPr>
          <a:xfrm>
            <a:off x="467544" y="3284984"/>
            <a:ext cx="8229600" cy="223224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</a:pPr>
            <a:endParaRPr lang="it-IT" dirty="0" smtClean="0"/>
          </a:p>
          <a:p>
            <a:pPr algn="just"/>
            <a:r>
              <a:rPr lang="it-IT" dirty="0" err="1" smtClean="0"/>
              <a:t>Institutional</a:t>
            </a:r>
            <a:endParaRPr lang="it-IT" dirty="0" smtClean="0"/>
          </a:p>
          <a:p>
            <a:pPr marL="0" indent="0" algn="just">
              <a:buNone/>
            </a:pPr>
            <a:endParaRPr lang="it-IT" dirty="0" smtClean="0"/>
          </a:p>
          <a:p>
            <a:pPr algn="just"/>
            <a:r>
              <a:rPr lang="it-IT" dirty="0" err="1" smtClean="0"/>
              <a:t>Semantic</a:t>
            </a:r>
            <a:endParaRPr lang="it-IT" dirty="0" smtClean="0"/>
          </a:p>
        </p:txBody>
      </p:sp>
      <p:grpSp>
        <p:nvGrpSpPr>
          <p:cNvPr id="8" name="Gruppo 7"/>
          <p:cNvGrpSpPr/>
          <p:nvPr/>
        </p:nvGrpSpPr>
        <p:grpSpPr>
          <a:xfrm>
            <a:off x="169615" y="6165304"/>
            <a:ext cx="8830373" cy="576064"/>
            <a:chOff x="169615" y="6165304"/>
            <a:chExt cx="8830373" cy="576064"/>
          </a:xfrm>
        </p:grpSpPr>
        <p:sp>
          <p:nvSpPr>
            <p:cNvPr id="9" name="Segnaposto piè di pagina 7"/>
            <p:cNvSpPr txBox="1">
              <a:spLocks/>
            </p:cNvSpPr>
            <p:nvPr/>
          </p:nvSpPr>
          <p:spPr>
            <a:xfrm>
              <a:off x="899593" y="6165304"/>
              <a:ext cx="7848872" cy="576064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it-IT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1800" b="1" dirty="0" smtClean="0">
                  <a:solidFill>
                    <a:srgbClr val="C00000"/>
                  </a:solidFill>
                </a:rPr>
                <a:t>Extending the live chat reference service</a:t>
              </a:r>
              <a:r>
                <a:rPr lang="en-US" sz="1800" b="1" dirty="0" smtClean="0">
                  <a:solidFill>
                    <a:prstClr val="black">
                      <a:tint val="75000"/>
                    </a:prstClr>
                  </a:solidFill>
                </a:rPr>
                <a:t> at the University of Turin - a case study</a:t>
              </a:r>
              <a:endParaRPr lang="it-IT" sz="1800" dirty="0">
                <a:solidFill>
                  <a:prstClr val="black">
                    <a:tint val="75000"/>
                  </a:prstClr>
                </a:solidFill>
              </a:endParaRPr>
            </a:p>
          </p:txBody>
        </p:sp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04423" y="6273315"/>
              <a:ext cx="395565" cy="3955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" name="Picture 3" descr="\\NEO-NAUTILUS\drive\servizi\sito - pagina Facebook\immagini\logo_sba_originale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9615" y="6309320"/>
              <a:ext cx="729977" cy="3235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446885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5400" b="1" dirty="0">
                <a:solidFill>
                  <a:srgbClr val="C00000"/>
                </a:solidFill>
              </a:rPr>
              <a:t>WHICH FILTERS?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it-IT" dirty="0" err="1" smtClean="0"/>
              <a:t>Institutional</a:t>
            </a:r>
            <a:r>
              <a:rPr lang="it-IT" dirty="0" smtClean="0"/>
              <a:t> </a:t>
            </a:r>
            <a:r>
              <a:rPr lang="it-IT" dirty="0" err="1" smtClean="0"/>
              <a:t>criteria</a:t>
            </a:r>
            <a:r>
              <a:rPr lang="it-IT" dirty="0" smtClean="0"/>
              <a:t>:</a:t>
            </a:r>
          </a:p>
          <a:p>
            <a:pPr marL="0" indent="0" algn="just">
              <a:buNone/>
            </a:pPr>
            <a:r>
              <a:rPr lang="it-IT" dirty="0" err="1" smtClean="0"/>
              <a:t>Keywords</a:t>
            </a:r>
            <a:r>
              <a:rPr lang="it-IT" dirty="0" smtClean="0"/>
              <a:t> </a:t>
            </a:r>
            <a:r>
              <a:rPr lang="it-IT" dirty="0" err="1" smtClean="0"/>
              <a:t>which</a:t>
            </a:r>
            <a:r>
              <a:rPr lang="it-IT" dirty="0" smtClean="0"/>
              <a:t> </a:t>
            </a:r>
            <a:r>
              <a:rPr lang="it-IT" dirty="0" err="1" smtClean="0"/>
              <a:t>explicitly</a:t>
            </a:r>
            <a:r>
              <a:rPr lang="it-IT" dirty="0" smtClean="0"/>
              <a:t> </a:t>
            </a:r>
            <a:r>
              <a:rPr lang="it-IT" dirty="0" err="1" smtClean="0"/>
              <a:t>mention</a:t>
            </a:r>
            <a:r>
              <a:rPr lang="it-IT" dirty="0" smtClean="0"/>
              <a:t> the </a:t>
            </a:r>
            <a:r>
              <a:rPr lang="it-IT" dirty="0" err="1" smtClean="0"/>
              <a:t>University</a:t>
            </a:r>
            <a:r>
              <a:rPr lang="it-IT" dirty="0" smtClean="0"/>
              <a:t> </a:t>
            </a:r>
            <a:r>
              <a:rPr lang="it-IT" dirty="0"/>
              <a:t>of </a:t>
            </a:r>
            <a:r>
              <a:rPr lang="it-IT" dirty="0" err="1" smtClean="0"/>
              <a:t>Turin</a:t>
            </a:r>
            <a:r>
              <a:rPr lang="it-IT" dirty="0" smtClean="0"/>
              <a:t> </a:t>
            </a:r>
            <a:r>
              <a:rPr lang="it-IT" dirty="0" err="1" smtClean="0"/>
              <a:t>Psychology</a:t>
            </a:r>
            <a:r>
              <a:rPr lang="it-IT" dirty="0" smtClean="0"/>
              <a:t> </a:t>
            </a:r>
            <a:r>
              <a:rPr lang="it-IT" dirty="0" err="1" smtClean="0"/>
              <a:t>library</a:t>
            </a:r>
            <a:r>
              <a:rPr lang="it-IT" dirty="0" smtClean="0"/>
              <a:t> or </a:t>
            </a:r>
            <a:r>
              <a:rPr lang="it-IT" dirty="0" err="1" smtClean="0"/>
              <a:t>its</a:t>
            </a:r>
            <a:r>
              <a:rPr lang="it-IT" dirty="0" smtClean="0"/>
              <a:t> </a:t>
            </a:r>
            <a:r>
              <a:rPr lang="it-IT" dirty="0" err="1" smtClean="0"/>
              <a:t>resources</a:t>
            </a:r>
            <a:endParaRPr lang="it-IT" dirty="0" smtClean="0"/>
          </a:p>
          <a:p>
            <a:pPr marL="0" indent="0" algn="just">
              <a:buNone/>
            </a:pPr>
            <a:endParaRPr lang="it-IT" dirty="0" smtClean="0"/>
          </a:p>
          <a:p>
            <a:pPr marL="0" indent="0" algn="just">
              <a:buNone/>
            </a:pPr>
            <a:r>
              <a:rPr lang="it-IT" dirty="0" smtClean="0"/>
              <a:t>e.g.:</a:t>
            </a:r>
          </a:p>
          <a:p>
            <a:pPr algn="just"/>
            <a:r>
              <a:rPr lang="en-US" dirty="0"/>
              <a:t>“</a:t>
            </a:r>
            <a:r>
              <a:rPr lang="it-IT" dirty="0" err="1" smtClean="0"/>
              <a:t>Kiesow</a:t>
            </a:r>
            <a:r>
              <a:rPr lang="en-US" dirty="0" smtClean="0"/>
              <a:t>”</a:t>
            </a:r>
            <a:endParaRPr lang="it-IT" dirty="0" smtClean="0"/>
          </a:p>
          <a:p>
            <a:pPr algn="just"/>
            <a:r>
              <a:rPr lang="en-US" dirty="0"/>
              <a:t>“</a:t>
            </a:r>
            <a:r>
              <a:rPr lang="it-IT" dirty="0" err="1" smtClean="0"/>
              <a:t>PsycArticles</a:t>
            </a:r>
            <a:r>
              <a:rPr lang="en-US" dirty="0" smtClean="0"/>
              <a:t>”</a:t>
            </a:r>
            <a:endParaRPr lang="it-IT" dirty="0" smtClean="0"/>
          </a:p>
          <a:p>
            <a:pPr algn="just"/>
            <a:r>
              <a:rPr lang="en-US" dirty="0"/>
              <a:t>“</a:t>
            </a:r>
            <a:r>
              <a:rPr lang="it-IT" dirty="0" err="1" smtClean="0"/>
              <a:t>PsycInfo</a:t>
            </a:r>
            <a:r>
              <a:rPr lang="en-US" dirty="0" smtClean="0"/>
              <a:t>”</a:t>
            </a:r>
            <a:endParaRPr lang="it-IT" dirty="0" smtClean="0"/>
          </a:p>
        </p:txBody>
      </p:sp>
      <p:grpSp>
        <p:nvGrpSpPr>
          <p:cNvPr id="7" name="Gruppo 6"/>
          <p:cNvGrpSpPr/>
          <p:nvPr/>
        </p:nvGrpSpPr>
        <p:grpSpPr>
          <a:xfrm>
            <a:off x="169615" y="6165304"/>
            <a:ext cx="8830373" cy="576064"/>
            <a:chOff x="169615" y="6165304"/>
            <a:chExt cx="8830373" cy="576064"/>
          </a:xfrm>
        </p:grpSpPr>
        <p:sp>
          <p:nvSpPr>
            <p:cNvPr id="8" name="Segnaposto piè di pagina 7"/>
            <p:cNvSpPr txBox="1">
              <a:spLocks/>
            </p:cNvSpPr>
            <p:nvPr/>
          </p:nvSpPr>
          <p:spPr>
            <a:xfrm>
              <a:off x="899593" y="6165304"/>
              <a:ext cx="7848872" cy="576064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it-IT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1800" b="1" dirty="0" smtClean="0">
                  <a:solidFill>
                    <a:srgbClr val="C00000"/>
                  </a:solidFill>
                </a:rPr>
                <a:t>Extending the live chat reference service</a:t>
              </a:r>
              <a:r>
                <a:rPr lang="en-US" sz="1800" b="1" dirty="0" smtClean="0">
                  <a:solidFill>
                    <a:prstClr val="black">
                      <a:tint val="75000"/>
                    </a:prstClr>
                  </a:solidFill>
                </a:rPr>
                <a:t> at the University of Turin - a case study</a:t>
              </a:r>
              <a:endParaRPr lang="it-IT" sz="1800" dirty="0">
                <a:solidFill>
                  <a:prstClr val="black">
                    <a:tint val="75000"/>
                  </a:prstClr>
                </a:solidFill>
              </a:endParaRPr>
            </a:p>
          </p:txBody>
        </p:sp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04423" y="6273315"/>
              <a:ext cx="395565" cy="3955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3" descr="\\NEO-NAUTILUS\drive\servizi\sito - pagina Facebook\immagini\logo_sba_originale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9615" y="6309320"/>
              <a:ext cx="729977" cy="3235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97231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1222</TotalTime>
  <Words>674</Words>
  <Application>Microsoft Office PowerPoint</Application>
  <PresentationFormat>Presentazione su schermo (4:3)</PresentationFormat>
  <Paragraphs>99</Paragraphs>
  <Slides>17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17</vt:i4>
      </vt:variant>
    </vt:vector>
  </HeadingPairs>
  <TitlesOfParts>
    <vt:vector size="18" baseType="lpstr">
      <vt:lpstr>Tema di Office</vt:lpstr>
      <vt:lpstr>Presentazione standard di PowerPoint</vt:lpstr>
      <vt:lpstr>  PREMISES </vt:lpstr>
      <vt:lpstr>AIM OF THE PROJECT</vt:lpstr>
      <vt:lpstr>OPERATING CONTEXT</vt:lpstr>
      <vt:lpstr>OPERATING CONTEXT</vt:lpstr>
      <vt:lpstr>CONTENT ANALYSIS</vt:lpstr>
      <vt:lpstr>CONTENT ANALYSIS</vt:lpstr>
      <vt:lpstr>WHICH FILTERS?</vt:lpstr>
      <vt:lpstr>WHICH FILTERS?</vt:lpstr>
      <vt:lpstr>WHICH FILTERS?</vt:lpstr>
      <vt:lpstr>QUALITATIVE APPROACH</vt:lpstr>
      <vt:lpstr>METHODOLOGICAL APPROACH</vt:lpstr>
      <vt:lpstr>METHODOLOGICAL APPROACH</vt:lpstr>
      <vt:lpstr>TEXT MINING</vt:lpstr>
      <vt:lpstr>Presentazione standard di PowerPoint</vt:lpstr>
      <vt:lpstr>Presentazione standard di PowerPoint</vt:lpstr>
      <vt:lpstr>Presentazione standard di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Extending the live chat reference service at the University of Turin - a case study</dc:title>
  <dc:creator>muzzupapa</dc:creator>
  <cp:lastModifiedBy>tomatis</cp:lastModifiedBy>
  <cp:revision>91</cp:revision>
  <dcterms:created xsi:type="dcterms:W3CDTF">2017-03-29T13:57:45Z</dcterms:created>
  <dcterms:modified xsi:type="dcterms:W3CDTF">2017-04-28T13:10:55Z</dcterms:modified>
</cp:coreProperties>
</file>