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880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9D48E3-4DAA-F74E-8757-18F1D6F7D0B1}" type="doc">
      <dgm:prSet loTypeId="urn:microsoft.com/office/officeart/2005/8/layout/cycle6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755EFBD-0F9E-D048-AD12-A8D496D38659}">
      <dgm:prSet phldrT="[Text]"/>
      <dgm:spPr/>
      <dgm:t>
        <a:bodyPr/>
        <a:lstStyle/>
        <a:p>
          <a:r>
            <a:rPr lang="en-GB" noProof="0" smtClean="0"/>
            <a:t>Definition of educational goals and lesson planning</a:t>
          </a:r>
          <a:endParaRPr lang="en-GB" noProof="0"/>
        </a:p>
      </dgm:t>
    </dgm:pt>
    <dgm:pt modelId="{340CF17A-4650-2744-B5A2-1F9E93FBEC87}" type="parTrans" cxnId="{96795E33-852D-9742-96FB-4884B037FC11}">
      <dgm:prSet/>
      <dgm:spPr/>
      <dgm:t>
        <a:bodyPr/>
        <a:lstStyle/>
        <a:p>
          <a:endParaRPr lang="en-GB" noProof="0"/>
        </a:p>
      </dgm:t>
    </dgm:pt>
    <dgm:pt modelId="{D6E66856-2265-9648-83D8-72216E37D539}" type="sibTrans" cxnId="{96795E33-852D-9742-96FB-4884B037FC11}">
      <dgm:prSet/>
      <dgm:spPr/>
      <dgm:t>
        <a:bodyPr/>
        <a:lstStyle/>
        <a:p>
          <a:endParaRPr lang="en-GB" noProof="0"/>
        </a:p>
      </dgm:t>
    </dgm:pt>
    <dgm:pt modelId="{0475B905-9368-1848-8E08-D95A492A505A}">
      <dgm:prSet phldrT="[Text]"/>
      <dgm:spPr/>
      <dgm:t>
        <a:bodyPr/>
        <a:lstStyle/>
        <a:p>
          <a:r>
            <a:rPr lang="en-GB" noProof="0" smtClean="0"/>
            <a:t>Research lesson implementation and observation.</a:t>
          </a:r>
          <a:endParaRPr lang="en-GB" noProof="0"/>
        </a:p>
      </dgm:t>
    </dgm:pt>
    <dgm:pt modelId="{953F0978-C018-174C-BFEB-7CDD140C6411}" type="parTrans" cxnId="{C1EBFE44-E0B8-7F4A-AC50-68DCE284065D}">
      <dgm:prSet/>
      <dgm:spPr/>
      <dgm:t>
        <a:bodyPr/>
        <a:lstStyle/>
        <a:p>
          <a:endParaRPr lang="en-GB" noProof="0"/>
        </a:p>
      </dgm:t>
    </dgm:pt>
    <dgm:pt modelId="{A1DAB3D2-7FB9-BB4C-A9C6-1981503738A6}" type="sibTrans" cxnId="{C1EBFE44-E0B8-7F4A-AC50-68DCE284065D}">
      <dgm:prSet/>
      <dgm:spPr/>
      <dgm:t>
        <a:bodyPr/>
        <a:lstStyle/>
        <a:p>
          <a:endParaRPr lang="en-GB" noProof="0"/>
        </a:p>
      </dgm:t>
    </dgm:pt>
    <dgm:pt modelId="{82447202-5212-1047-B0F0-E32885B70AAC}">
      <dgm:prSet phldrT="[Text]"/>
      <dgm:spPr/>
      <dgm:t>
        <a:bodyPr/>
        <a:lstStyle/>
        <a:p>
          <a:r>
            <a:rPr lang="en-GB" noProof="0" smtClean="0"/>
            <a:t>Reflection and discussion on the collected data</a:t>
          </a:r>
          <a:endParaRPr lang="en-GB" noProof="0"/>
        </a:p>
      </dgm:t>
    </dgm:pt>
    <dgm:pt modelId="{7A05B2A1-3671-CF43-A6C3-15162AA34599}" type="parTrans" cxnId="{F7DC165C-1743-D742-A546-D8E38E36569D}">
      <dgm:prSet/>
      <dgm:spPr/>
      <dgm:t>
        <a:bodyPr/>
        <a:lstStyle/>
        <a:p>
          <a:endParaRPr lang="en-GB" noProof="0"/>
        </a:p>
      </dgm:t>
    </dgm:pt>
    <dgm:pt modelId="{78512B82-0E0D-D240-A3D0-FCA9FD09358A}" type="sibTrans" cxnId="{F7DC165C-1743-D742-A546-D8E38E36569D}">
      <dgm:prSet/>
      <dgm:spPr/>
      <dgm:t>
        <a:bodyPr/>
        <a:lstStyle/>
        <a:p>
          <a:endParaRPr lang="en-GB" noProof="0"/>
        </a:p>
      </dgm:t>
    </dgm:pt>
    <dgm:pt modelId="{06F15105-1EA3-304C-A1DF-3EED3D53E197}">
      <dgm:prSet phldrT="[Text]"/>
      <dgm:spPr/>
      <dgm:t>
        <a:bodyPr/>
        <a:lstStyle/>
        <a:p>
          <a:r>
            <a:rPr lang="en-GB" noProof="0" smtClean="0"/>
            <a:t>Redesign</a:t>
          </a:r>
          <a:endParaRPr lang="en-GB" noProof="0"/>
        </a:p>
      </dgm:t>
    </dgm:pt>
    <dgm:pt modelId="{80F89DE6-9F83-E744-AF65-EAAAB5DE5640}" type="parTrans" cxnId="{BAD6E47E-26F7-9F46-9D9E-E7C19DBB0C41}">
      <dgm:prSet/>
      <dgm:spPr/>
      <dgm:t>
        <a:bodyPr/>
        <a:lstStyle/>
        <a:p>
          <a:endParaRPr lang="en-GB" noProof="0"/>
        </a:p>
      </dgm:t>
    </dgm:pt>
    <dgm:pt modelId="{0D33F6C4-7E14-294C-97F3-C65C1FA71406}" type="sibTrans" cxnId="{BAD6E47E-26F7-9F46-9D9E-E7C19DBB0C41}">
      <dgm:prSet/>
      <dgm:spPr/>
      <dgm:t>
        <a:bodyPr/>
        <a:lstStyle/>
        <a:p>
          <a:endParaRPr lang="en-GB" noProof="0"/>
        </a:p>
      </dgm:t>
    </dgm:pt>
    <dgm:pt modelId="{D80E144F-76D1-1749-B802-CBCACADE953C}" type="pres">
      <dgm:prSet presAssocID="{DF9D48E3-4DAA-F74E-8757-18F1D6F7D0B1}" presName="cycle" presStyleCnt="0">
        <dgm:presLayoutVars>
          <dgm:dir/>
          <dgm:resizeHandles val="exact"/>
        </dgm:presLayoutVars>
      </dgm:prSet>
      <dgm:spPr/>
    </dgm:pt>
    <dgm:pt modelId="{2E8231FA-D773-A947-BA08-085415006EEA}" type="pres">
      <dgm:prSet presAssocID="{8755EFBD-0F9E-D048-AD12-A8D496D3865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4B72CD-C286-A94C-A689-DD13FA5F7C8E}" type="pres">
      <dgm:prSet presAssocID="{8755EFBD-0F9E-D048-AD12-A8D496D38659}" presName="spNode" presStyleCnt="0"/>
      <dgm:spPr/>
    </dgm:pt>
    <dgm:pt modelId="{1A6399DB-E0C0-8E4E-B522-6B7B69A749FF}" type="pres">
      <dgm:prSet presAssocID="{D6E66856-2265-9648-83D8-72216E37D539}" presName="sibTrans" presStyleLbl="sibTrans1D1" presStyleIdx="0" presStyleCnt="4"/>
      <dgm:spPr/>
    </dgm:pt>
    <dgm:pt modelId="{2009CD9D-CD42-AE41-8FBA-39C3CA2EAB74}" type="pres">
      <dgm:prSet presAssocID="{0475B905-9368-1848-8E08-D95A492A505A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DC3B69-2272-C34A-93C0-30C498313FDF}" type="pres">
      <dgm:prSet presAssocID="{0475B905-9368-1848-8E08-D95A492A505A}" presName="spNode" presStyleCnt="0"/>
      <dgm:spPr/>
    </dgm:pt>
    <dgm:pt modelId="{EAB45E60-FCC0-1D4D-989D-2BF0DF58275D}" type="pres">
      <dgm:prSet presAssocID="{A1DAB3D2-7FB9-BB4C-A9C6-1981503738A6}" presName="sibTrans" presStyleLbl="sibTrans1D1" presStyleIdx="1" presStyleCnt="4"/>
      <dgm:spPr/>
    </dgm:pt>
    <dgm:pt modelId="{E7CF9EB6-705D-7241-93BE-C0C0E9B703C5}" type="pres">
      <dgm:prSet presAssocID="{82447202-5212-1047-B0F0-E32885B70AAC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C61849-C078-754F-83C8-7D384F444E4F}" type="pres">
      <dgm:prSet presAssocID="{82447202-5212-1047-B0F0-E32885B70AAC}" presName="spNode" presStyleCnt="0"/>
      <dgm:spPr/>
    </dgm:pt>
    <dgm:pt modelId="{EBBFCFD0-3104-AC44-84B4-8C2E9AD2414E}" type="pres">
      <dgm:prSet presAssocID="{78512B82-0E0D-D240-A3D0-FCA9FD09358A}" presName="sibTrans" presStyleLbl="sibTrans1D1" presStyleIdx="2" presStyleCnt="4"/>
      <dgm:spPr/>
    </dgm:pt>
    <dgm:pt modelId="{ACB2D3AE-69D2-6E4F-BA10-0F274B546024}" type="pres">
      <dgm:prSet presAssocID="{06F15105-1EA3-304C-A1DF-3EED3D53E197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44A7BE-AE72-9A48-9DB5-494E5858DEBA}" type="pres">
      <dgm:prSet presAssocID="{06F15105-1EA3-304C-A1DF-3EED3D53E197}" presName="spNode" presStyleCnt="0"/>
      <dgm:spPr/>
    </dgm:pt>
    <dgm:pt modelId="{5BA00767-8ACB-D54D-9BC6-907DF1BACF7F}" type="pres">
      <dgm:prSet presAssocID="{0D33F6C4-7E14-294C-97F3-C65C1FA71406}" presName="sibTrans" presStyleLbl="sibTrans1D1" presStyleIdx="3" presStyleCnt="4"/>
      <dgm:spPr/>
    </dgm:pt>
  </dgm:ptLst>
  <dgm:cxnLst>
    <dgm:cxn modelId="{96795E33-852D-9742-96FB-4884B037FC11}" srcId="{DF9D48E3-4DAA-F74E-8757-18F1D6F7D0B1}" destId="{8755EFBD-0F9E-D048-AD12-A8D496D38659}" srcOrd="0" destOrd="0" parTransId="{340CF17A-4650-2744-B5A2-1F9E93FBEC87}" sibTransId="{D6E66856-2265-9648-83D8-72216E37D539}"/>
    <dgm:cxn modelId="{CCCBC20F-3373-B447-BFA9-F59312657700}" type="presOf" srcId="{D6E66856-2265-9648-83D8-72216E37D539}" destId="{1A6399DB-E0C0-8E4E-B522-6B7B69A749FF}" srcOrd="0" destOrd="0" presId="urn:microsoft.com/office/officeart/2005/8/layout/cycle6"/>
    <dgm:cxn modelId="{7C564E55-587F-DB4C-AAB0-2A8649C83BFD}" type="presOf" srcId="{0475B905-9368-1848-8E08-D95A492A505A}" destId="{2009CD9D-CD42-AE41-8FBA-39C3CA2EAB74}" srcOrd="0" destOrd="0" presId="urn:microsoft.com/office/officeart/2005/8/layout/cycle6"/>
    <dgm:cxn modelId="{60B4CAD6-D547-B843-9F64-42BEA919E7C1}" type="presOf" srcId="{DF9D48E3-4DAA-F74E-8757-18F1D6F7D0B1}" destId="{D80E144F-76D1-1749-B802-CBCACADE953C}" srcOrd="0" destOrd="0" presId="urn:microsoft.com/office/officeart/2005/8/layout/cycle6"/>
    <dgm:cxn modelId="{09ED107C-5588-5347-BB4F-40013FC0740F}" type="presOf" srcId="{A1DAB3D2-7FB9-BB4C-A9C6-1981503738A6}" destId="{EAB45E60-FCC0-1D4D-989D-2BF0DF58275D}" srcOrd="0" destOrd="0" presId="urn:microsoft.com/office/officeart/2005/8/layout/cycle6"/>
    <dgm:cxn modelId="{78274972-9447-8640-946C-16244818DEBD}" type="presOf" srcId="{82447202-5212-1047-B0F0-E32885B70AAC}" destId="{E7CF9EB6-705D-7241-93BE-C0C0E9B703C5}" srcOrd="0" destOrd="0" presId="urn:microsoft.com/office/officeart/2005/8/layout/cycle6"/>
    <dgm:cxn modelId="{76801C52-7643-BF4A-92DD-696914724515}" type="presOf" srcId="{0D33F6C4-7E14-294C-97F3-C65C1FA71406}" destId="{5BA00767-8ACB-D54D-9BC6-907DF1BACF7F}" srcOrd="0" destOrd="0" presId="urn:microsoft.com/office/officeart/2005/8/layout/cycle6"/>
    <dgm:cxn modelId="{F7DC165C-1743-D742-A546-D8E38E36569D}" srcId="{DF9D48E3-4DAA-F74E-8757-18F1D6F7D0B1}" destId="{82447202-5212-1047-B0F0-E32885B70AAC}" srcOrd="2" destOrd="0" parTransId="{7A05B2A1-3671-CF43-A6C3-15162AA34599}" sibTransId="{78512B82-0E0D-D240-A3D0-FCA9FD09358A}"/>
    <dgm:cxn modelId="{BAD6E47E-26F7-9F46-9D9E-E7C19DBB0C41}" srcId="{DF9D48E3-4DAA-F74E-8757-18F1D6F7D0B1}" destId="{06F15105-1EA3-304C-A1DF-3EED3D53E197}" srcOrd="3" destOrd="0" parTransId="{80F89DE6-9F83-E744-AF65-EAAAB5DE5640}" sibTransId="{0D33F6C4-7E14-294C-97F3-C65C1FA71406}"/>
    <dgm:cxn modelId="{C1EBFE44-E0B8-7F4A-AC50-68DCE284065D}" srcId="{DF9D48E3-4DAA-F74E-8757-18F1D6F7D0B1}" destId="{0475B905-9368-1848-8E08-D95A492A505A}" srcOrd="1" destOrd="0" parTransId="{953F0978-C018-174C-BFEB-7CDD140C6411}" sibTransId="{A1DAB3D2-7FB9-BB4C-A9C6-1981503738A6}"/>
    <dgm:cxn modelId="{C60EBE2F-D244-6D42-92DD-8195AD663686}" type="presOf" srcId="{06F15105-1EA3-304C-A1DF-3EED3D53E197}" destId="{ACB2D3AE-69D2-6E4F-BA10-0F274B546024}" srcOrd="0" destOrd="0" presId="urn:microsoft.com/office/officeart/2005/8/layout/cycle6"/>
    <dgm:cxn modelId="{3CB93ABD-EC7B-A348-8E7C-50E5FF3A1623}" type="presOf" srcId="{78512B82-0E0D-D240-A3D0-FCA9FD09358A}" destId="{EBBFCFD0-3104-AC44-84B4-8C2E9AD2414E}" srcOrd="0" destOrd="0" presId="urn:microsoft.com/office/officeart/2005/8/layout/cycle6"/>
    <dgm:cxn modelId="{EB0FAC5E-2DD7-F447-8920-5372BB059BEE}" type="presOf" srcId="{8755EFBD-0F9E-D048-AD12-A8D496D38659}" destId="{2E8231FA-D773-A947-BA08-085415006EEA}" srcOrd="0" destOrd="0" presId="urn:microsoft.com/office/officeart/2005/8/layout/cycle6"/>
    <dgm:cxn modelId="{C5BFDC85-7239-BA4E-BFEC-BC8C9D9E11B8}" type="presParOf" srcId="{D80E144F-76D1-1749-B802-CBCACADE953C}" destId="{2E8231FA-D773-A947-BA08-085415006EEA}" srcOrd="0" destOrd="0" presId="urn:microsoft.com/office/officeart/2005/8/layout/cycle6"/>
    <dgm:cxn modelId="{15B97644-6D76-6A47-A94E-ED077C3B928C}" type="presParOf" srcId="{D80E144F-76D1-1749-B802-CBCACADE953C}" destId="{B74B72CD-C286-A94C-A689-DD13FA5F7C8E}" srcOrd="1" destOrd="0" presId="urn:microsoft.com/office/officeart/2005/8/layout/cycle6"/>
    <dgm:cxn modelId="{6201BA35-B836-1A4A-8F6C-48A5C1830185}" type="presParOf" srcId="{D80E144F-76D1-1749-B802-CBCACADE953C}" destId="{1A6399DB-E0C0-8E4E-B522-6B7B69A749FF}" srcOrd="2" destOrd="0" presId="urn:microsoft.com/office/officeart/2005/8/layout/cycle6"/>
    <dgm:cxn modelId="{3C589C07-F482-6D48-9A58-F526D4FC18E3}" type="presParOf" srcId="{D80E144F-76D1-1749-B802-CBCACADE953C}" destId="{2009CD9D-CD42-AE41-8FBA-39C3CA2EAB74}" srcOrd="3" destOrd="0" presId="urn:microsoft.com/office/officeart/2005/8/layout/cycle6"/>
    <dgm:cxn modelId="{2CD68573-B121-074F-885E-F7B81A399B5D}" type="presParOf" srcId="{D80E144F-76D1-1749-B802-CBCACADE953C}" destId="{36DC3B69-2272-C34A-93C0-30C498313FDF}" srcOrd="4" destOrd="0" presId="urn:microsoft.com/office/officeart/2005/8/layout/cycle6"/>
    <dgm:cxn modelId="{6C03C69B-6626-6443-A680-0FDB9AAB89EB}" type="presParOf" srcId="{D80E144F-76D1-1749-B802-CBCACADE953C}" destId="{EAB45E60-FCC0-1D4D-989D-2BF0DF58275D}" srcOrd="5" destOrd="0" presId="urn:microsoft.com/office/officeart/2005/8/layout/cycle6"/>
    <dgm:cxn modelId="{008A91E1-6CC3-4944-A32E-757960FCC2A2}" type="presParOf" srcId="{D80E144F-76D1-1749-B802-CBCACADE953C}" destId="{E7CF9EB6-705D-7241-93BE-C0C0E9B703C5}" srcOrd="6" destOrd="0" presId="urn:microsoft.com/office/officeart/2005/8/layout/cycle6"/>
    <dgm:cxn modelId="{3CECF93E-E4F6-3C44-8E16-253B4C224FAD}" type="presParOf" srcId="{D80E144F-76D1-1749-B802-CBCACADE953C}" destId="{FFC61849-C078-754F-83C8-7D384F444E4F}" srcOrd="7" destOrd="0" presId="urn:microsoft.com/office/officeart/2005/8/layout/cycle6"/>
    <dgm:cxn modelId="{37FF2FEA-41D2-DB4E-88EE-01797DFF3B77}" type="presParOf" srcId="{D80E144F-76D1-1749-B802-CBCACADE953C}" destId="{EBBFCFD0-3104-AC44-84B4-8C2E9AD2414E}" srcOrd="8" destOrd="0" presId="urn:microsoft.com/office/officeart/2005/8/layout/cycle6"/>
    <dgm:cxn modelId="{21206812-3B8B-D94A-900B-E0184FDA3B48}" type="presParOf" srcId="{D80E144F-76D1-1749-B802-CBCACADE953C}" destId="{ACB2D3AE-69D2-6E4F-BA10-0F274B546024}" srcOrd="9" destOrd="0" presId="urn:microsoft.com/office/officeart/2005/8/layout/cycle6"/>
    <dgm:cxn modelId="{FA63CD7A-495B-4A44-B1D6-EEB143D87640}" type="presParOf" srcId="{D80E144F-76D1-1749-B802-CBCACADE953C}" destId="{E244A7BE-AE72-9A48-9DB5-494E5858DEBA}" srcOrd="10" destOrd="0" presId="urn:microsoft.com/office/officeart/2005/8/layout/cycle6"/>
    <dgm:cxn modelId="{65B6B02B-0257-7E48-A22C-D961BAE6EF45}" type="presParOf" srcId="{D80E144F-76D1-1749-B802-CBCACADE953C}" destId="{5BA00767-8ACB-D54D-9BC6-907DF1BACF7F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8231FA-D773-A947-BA08-085415006EEA}">
      <dsp:nvSpPr>
        <dsp:cNvPr id="0" name=""/>
        <dsp:cNvSpPr/>
      </dsp:nvSpPr>
      <dsp:spPr>
        <a:xfrm>
          <a:off x="3306105" y="1624"/>
          <a:ext cx="1617389" cy="10513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noProof="0" smtClean="0"/>
            <a:t>Definition of educational goals and lesson planning</a:t>
          </a:r>
          <a:endParaRPr lang="en-GB" sz="1500" kern="1200" noProof="0"/>
        </a:p>
      </dsp:txBody>
      <dsp:txXfrm>
        <a:off x="3357425" y="52944"/>
        <a:ext cx="1514749" cy="948663"/>
      </dsp:txXfrm>
    </dsp:sp>
    <dsp:sp modelId="{1A6399DB-E0C0-8E4E-B522-6B7B69A749FF}">
      <dsp:nvSpPr>
        <dsp:cNvPr id="0" name=""/>
        <dsp:cNvSpPr/>
      </dsp:nvSpPr>
      <dsp:spPr>
        <a:xfrm>
          <a:off x="2379094" y="527276"/>
          <a:ext cx="3471410" cy="3471410"/>
        </a:xfrm>
        <a:custGeom>
          <a:avLst/>
          <a:gdLst/>
          <a:ahLst/>
          <a:cxnLst/>
          <a:rect l="0" t="0" r="0" b="0"/>
          <a:pathLst>
            <a:path>
              <a:moveTo>
                <a:pt x="2556032" y="206085"/>
              </a:moveTo>
              <a:arcTo wR="1735705" hR="1735705" stAng="17892266" swAng="262392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09CD9D-CD42-AE41-8FBA-39C3CA2EAB74}">
      <dsp:nvSpPr>
        <dsp:cNvPr id="0" name=""/>
        <dsp:cNvSpPr/>
      </dsp:nvSpPr>
      <dsp:spPr>
        <a:xfrm>
          <a:off x="5041810" y="1737329"/>
          <a:ext cx="1617389" cy="10513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noProof="0" smtClean="0"/>
            <a:t>Research lesson implementation and observation.</a:t>
          </a:r>
          <a:endParaRPr lang="en-GB" sz="1500" kern="1200" noProof="0"/>
        </a:p>
      </dsp:txBody>
      <dsp:txXfrm>
        <a:off x="5093130" y="1788649"/>
        <a:ext cx="1514749" cy="948663"/>
      </dsp:txXfrm>
    </dsp:sp>
    <dsp:sp modelId="{EAB45E60-FCC0-1D4D-989D-2BF0DF58275D}">
      <dsp:nvSpPr>
        <dsp:cNvPr id="0" name=""/>
        <dsp:cNvSpPr/>
      </dsp:nvSpPr>
      <dsp:spPr>
        <a:xfrm>
          <a:off x="2379094" y="527276"/>
          <a:ext cx="3471410" cy="3471410"/>
        </a:xfrm>
        <a:custGeom>
          <a:avLst/>
          <a:gdLst/>
          <a:ahLst/>
          <a:cxnLst/>
          <a:rect l="0" t="0" r="0" b="0"/>
          <a:pathLst>
            <a:path>
              <a:moveTo>
                <a:pt x="3385863" y="2273895"/>
              </a:moveTo>
              <a:arcTo wR="1735705" hR="1735705" stAng="1083808" swAng="262392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CF9EB6-705D-7241-93BE-C0C0E9B703C5}">
      <dsp:nvSpPr>
        <dsp:cNvPr id="0" name=""/>
        <dsp:cNvSpPr/>
      </dsp:nvSpPr>
      <dsp:spPr>
        <a:xfrm>
          <a:off x="3306105" y="3473035"/>
          <a:ext cx="1617389" cy="10513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noProof="0" smtClean="0"/>
            <a:t>Reflection and discussion on the collected data</a:t>
          </a:r>
          <a:endParaRPr lang="en-GB" sz="1500" kern="1200" noProof="0"/>
        </a:p>
      </dsp:txBody>
      <dsp:txXfrm>
        <a:off x="3357425" y="3524355"/>
        <a:ext cx="1514749" cy="948663"/>
      </dsp:txXfrm>
    </dsp:sp>
    <dsp:sp modelId="{EBBFCFD0-3104-AC44-84B4-8C2E9AD2414E}">
      <dsp:nvSpPr>
        <dsp:cNvPr id="0" name=""/>
        <dsp:cNvSpPr/>
      </dsp:nvSpPr>
      <dsp:spPr>
        <a:xfrm>
          <a:off x="2379094" y="527276"/>
          <a:ext cx="3471410" cy="3471410"/>
        </a:xfrm>
        <a:custGeom>
          <a:avLst/>
          <a:gdLst/>
          <a:ahLst/>
          <a:cxnLst/>
          <a:rect l="0" t="0" r="0" b="0"/>
          <a:pathLst>
            <a:path>
              <a:moveTo>
                <a:pt x="915378" y="3265324"/>
              </a:moveTo>
              <a:arcTo wR="1735705" hR="1735705" stAng="7092266" swAng="262392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B2D3AE-69D2-6E4F-BA10-0F274B546024}">
      <dsp:nvSpPr>
        <dsp:cNvPr id="0" name=""/>
        <dsp:cNvSpPr/>
      </dsp:nvSpPr>
      <dsp:spPr>
        <a:xfrm>
          <a:off x="1570399" y="1737329"/>
          <a:ext cx="1617389" cy="10513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noProof="0" smtClean="0"/>
            <a:t>Redesign</a:t>
          </a:r>
          <a:endParaRPr lang="en-GB" sz="1500" kern="1200" noProof="0"/>
        </a:p>
      </dsp:txBody>
      <dsp:txXfrm>
        <a:off x="1621719" y="1788649"/>
        <a:ext cx="1514749" cy="948663"/>
      </dsp:txXfrm>
    </dsp:sp>
    <dsp:sp modelId="{5BA00767-8ACB-D54D-9BC6-907DF1BACF7F}">
      <dsp:nvSpPr>
        <dsp:cNvPr id="0" name=""/>
        <dsp:cNvSpPr/>
      </dsp:nvSpPr>
      <dsp:spPr>
        <a:xfrm>
          <a:off x="2379094" y="527276"/>
          <a:ext cx="3471410" cy="3471410"/>
        </a:xfrm>
        <a:custGeom>
          <a:avLst/>
          <a:gdLst/>
          <a:ahLst/>
          <a:cxnLst/>
          <a:rect l="0" t="0" r="0" b="0"/>
          <a:pathLst>
            <a:path>
              <a:moveTo>
                <a:pt x="85546" y="1197514"/>
              </a:moveTo>
              <a:arcTo wR="1735705" hR="1735705" stAng="11883808" swAng="262392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89686-1703-0048-81A7-1D0DE95F3B51}" type="datetimeFigureOut">
              <a:rPr lang="en-US" smtClean="0"/>
              <a:t>14/07/21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33772-97B3-3448-940C-D8331CA0AC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821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89686-1703-0048-81A7-1D0DE95F3B51}" type="datetimeFigureOut">
              <a:rPr lang="en-US" smtClean="0"/>
              <a:t>14/07/21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33772-97B3-3448-940C-D8331CA0AC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457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89686-1703-0048-81A7-1D0DE95F3B51}" type="datetimeFigureOut">
              <a:rPr lang="en-US" smtClean="0"/>
              <a:t>14/07/21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33772-97B3-3448-940C-D8331CA0AC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200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89686-1703-0048-81A7-1D0DE95F3B51}" type="datetimeFigureOut">
              <a:rPr lang="en-US" smtClean="0"/>
              <a:t>14/07/21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33772-97B3-3448-940C-D8331CA0AC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552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89686-1703-0048-81A7-1D0DE95F3B51}" type="datetimeFigureOut">
              <a:rPr lang="en-US" smtClean="0"/>
              <a:t>14/07/21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33772-97B3-3448-940C-D8331CA0AC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423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89686-1703-0048-81A7-1D0DE95F3B51}" type="datetimeFigureOut">
              <a:rPr lang="en-US" smtClean="0"/>
              <a:t>14/07/21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33772-97B3-3448-940C-D8331CA0AC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477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89686-1703-0048-81A7-1D0DE95F3B51}" type="datetimeFigureOut">
              <a:rPr lang="en-US" smtClean="0"/>
              <a:t>14/07/21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33772-97B3-3448-940C-D8331CA0AC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154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89686-1703-0048-81A7-1D0DE95F3B51}" type="datetimeFigureOut">
              <a:rPr lang="en-US" smtClean="0"/>
              <a:t>14/07/21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33772-97B3-3448-940C-D8331CA0AC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465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89686-1703-0048-81A7-1D0DE95F3B51}" type="datetimeFigureOut">
              <a:rPr lang="en-US" smtClean="0"/>
              <a:t>14/07/21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33772-97B3-3448-940C-D8331CA0AC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781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89686-1703-0048-81A7-1D0DE95F3B51}" type="datetimeFigureOut">
              <a:rPr lang="en-US" smtClean="0"/>
              <a:t>14/07/21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33772-97B3-3448-940C-D8331CA0AC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614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89686-1703-0048-81A7-1D0DE95F3B51}" type="datetimeFigureOut">
              <a:rPr lang="en-US" smtClean="0"/>
              <a:t>14/07/21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33772-97B3-3448-940C-D8331CA0AC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876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C89686-1703-0048-81A7-1D0DE95F3B51}" type="datetimeFigureOut">
              <a:rPr lang="en-US" smtClean="0"/>
              <a:t>14/07/21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F33772-97B3-3448-940C-D8331CA0AC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490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93883"/>
            <a:ext cx="7772400" cy="1806567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DIDACTICAL SUITABILITY CRITERIA USED BY ITALIAN TEACHERS IN LESSON STUDIES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40200"/>
            <a:ext cx="6400800" cy="23114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Carola Manolino</a:t>
            </a:r>
            <a:r>
              <a:rPr lang="en-US" baseline="30000" dirty="0" smtClean="0"/>
              <a:t>1</a:t>
            </a:r>
            <a:endParaRPr lang="en-US" dirty="0" smtClean="0"/>
          </a:p>
          <a:p>
            <a:r>
              <a:rPr lang="en-US" dirty="0" smtClean="0"/>
              <a:t>Viviane Hummes</a:t>
            </a:r>
            <a:r>
              <a:rPr lang="en-US" baseline="30000" dirty="0" smtClean="0"/>
              <a:t>2</a:t>
            </a:r>
            <a:endParaRPr lang="en-US" dirty="0" smtClean="0"/>
          </a:p>
          <a:p>
            <a:r>
              <a:rPr lang="en-US" dirty="0" smtClean="0"/>
              <a:t>Adriana Breda</a:t>
            </a:r>
            <a:r>
              <a:rPr lang="en-US" baseline="30000" dirty="0" smtClean="0"/>
              <a:t>2</a:t>
            </a:r>
            <a:endParaRPr lang="en-US" dirty="0" smtClean="0"/>
          </a:p>
          <a:p>
            <a:r>
              <a:rPr lang="en-US" dirty="0" smtClean="0"/>
              <a:t>Alicia S</a:t>
            </a:r>
            <a:r>
              <a:rPr lang="en-US" dirty="0" smtClean="0"/>
              <a:t>ánchez</a:t>
            </a:r>
            <a:r>
              <a:rPr lang="en-US" baseline="30000" dirty="0" smtClean="0"/>
              <a:t>2</a:t>
            </a:r>
            <a:endParaRPr lang="en-US" dirty="0" smtClean="0"/>
          </a:p>
          <a:p>
            <a:r>
              <a:rPr lang="en-US" dirty="0" smtClean="0"/>
              <a:t>Vicenç Font</a:t>
            </a:r>
            <a:r>
              <a:rPr lang="en-US" baseline="30000" dirty="0" smtClean="0"/>
              <a:t>2</a:t>
            </a:r>
          </a:p>
          <a:p>
            <a:endParaRPr lang="en-US" baseline="30000" dirty="0" smtClean="0"/>
          </a:p>
          <a:p>
            <a:r>
              <a:rPr lang="it-IT" baseline="30000" dirty="0" smtClean="0"/>
              <a:t>1</a:t>
            </a:r>
            <a:r>
              <a:rPr lang="it-IT" dirty="0" smtClean="0"/>
              <a:t>Università di Torino</a:t>
            </a:r>
            <a:r>
              <a:rPr lang="en-US" dirty="0" smtClean="0"/>
              <a:t>, </a:t>
            </a:r>
            <a:r>
              <a:rPr lang="en-US" baseline="30000" dirty="0" smtClean="0"/>
              <a:t>2</a:t>
            </a:r>
            <a:r>
              <a:rPr lang="ca-ES" dirty="0" smtClean="0"/>
              <a:t>Universitat de Barcelona</a:t>
            </a:r>
            <a:endParaRPr lang="ca-ES" dirty="0"/>
          </a:p>
        </p:txBody>
      </p:sp>
      <p:pic>
        <p:nvPicPr>
          <p:cNvPr id="4" name="Picture 3" descr="Captura de pantalla 2021-07-14 a las 7.27.2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877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1300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Research Objective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35201"/>
            <a:ext cx="8229600" cy="2819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dirty="0"/>
              <a:t>A</a:t>
            </a:r>
            <a:r>
              <a:rPr lang="en-GB" dirty="0" smtClean="0"/>
              <a:t>nalyse which Didactical Suitability Criteria were implicitly used by a group of Italian Primary school teachers in their Lesson Plans, written during the documentation of a Lesson Study experiment in which they were involved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737041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Didactical </a:t>
            </a:r>
            <a:r>
              <a:rPr lang="en-US" dirty="0"/>
              <a:t>S</a:t>
            </a:r>
            <a:r>
              <a:rPr lang="en-US" dirty="0" smtClean="0"/>
              <a:t>uitability Criteria</a:t>
            </a:r>
            <a:endParaRPr lang="en-US" dirty="0"/>
          </a:p>
        </p:txBody>
      </p:sp>
      <p:pic>
        <p:nvPicPr>
          <p:cNvPr id="4" name="Content Placeholder 3" descr="Captura de pantalla 2021-07-14 a las 7.51.19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2" b="1952"/>
          <a:stretch>
            <a:fillRect/>
          </a:stretch>
        </p:blipFill>
        <p:spPr>
          <a:xfrm>
            <a:off x="457200" y="1468438"/>
            <a:ext cx="8229600" cy="4525963"/>
          </a:xfrm>
        </p:spPr>
      </p:pic>
      <p:sp>
        <p:nvSpPr>
          <p:cNvPr id="5" name="TextBox 4"/>
          <p:cNvSpPr txBox="1"/>
          <p:nvPr/>
        </p:nvSpPr>
        <p:spPr>
          <a:xfrm>
            <a:off x="3340100" y="6056868"/>
            <a:ext cx="5524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Godino</a:t>
            </a:r>
            <a:r>
              <a:rPr lang="it-IT" dirty="0" smtClean="0"/>
              <a:t>, </a:t>
            </a:r>
            <a:r>
              <a:rPr lang="it-IT" dirty="0" err="1" smtClean="0"/>
              <a:t>Batanero</a:t>
            </a:r>
            <a:r>
              <a:rPr lang="it-IT" dirty="0" smtClean="0"/>
              <a:t>, Font, </a:t>
            </a:r>
            <a:r>
              <a:rPr lang="it-IT" dirty="0" err="1" smtClean="0"/>
              <a:t>Contreras</a:t>
            </a:r>
            <a:r>
              <a:rPr lang="it-IT" dirty="0" smtClean="0"/>
              <a:t> &amp; </a:t>
            </a:r>
            <a:r>
              <a:rPr lang="it-IT" dirty="0" err="1" smtClean="0"/>
              <a:t>Wilhelmi</a:t>
            </a:r>
            <a:r>
              <a:rPr lang="it-IT" dirty="0" smtClean="0"/>
              <a:t> (2016)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19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Study in</a:t>
            </a:r>
            <a:r>
              <a:rPr lang="en-US" dirty="0" smtClean="0"/>
              <a:t> </a:t>
            </a:r>
            <a:r>
              <a:rPr lang="en-US" dirty="0" smtClean="0"/>
              <a:t>the Italian context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864489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 descr="Captura de pantalla 2021-06-30 a las 12.49.28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8993" y="3200400"/>
            <a:ext cx="1757008" cy="114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0444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dirty="0" smtClean="0"/>
              <a:t>Five primary teachers, three first grade teachers (M1, M2 and M3), a third-grade teacher (M4) and a participating-teacher.</a:t>
            </a:r>
          </a:p>
          <a:p>
            <a:pPr algn="just"/>
            <a:r>
              <a:rPr lang="en-US" dirty="0"/>
              <a:t>F</a:t>
            </a:r>
            <a:r>
              <a:rPr lang="en-US" dirty="0" smtClean="0"/>
              <a:t>irst session: LS was presented and the contents of the lesson were chosen.</a:t>
            </a:r>
          </a:p>
          <a:p>
            <a:pPr algn="just"/>
            <a:r>
              <a:rPr lang="en-US" dirty="0" smtClean="0"/>
              <a:t>Second session: training </a:t>
            </a:r>
            <a:r>
              <a:rPr lang="en-US" dirty="0"/>
              <a:t>of the group in the mathematical contents of the first set of lessons: the institutionalization of the + sign.</a:t>
            </a:r>
            <a:endParaRPr lang="es-ES_tradnl" dirty="0"/>
          </a:p>
          <a:p>
            <a:pPr algn="just"/>
            <a:r>
              <a:rPr lang="en-US" dirty="0"/>
              <a:t>T</a:t>
            </a:r>
            <a:r>
              <a:rPr lang="en-US" dirty="0" smtClean="0"/>
              <a:t>hird session: </a:t>
            </a:r>
            <a:r>
              <a:rPr lang="en-US" dirty="0"/>
              <a:t>LS cycle began.</a:t>
            </a:r>
            <a:endParaRPr lang="es-ES_tradnl" dirty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424555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pPr marL="514350" indent="-514350" algn="just">
              <a:buAutoNum type="arabicParenR"/>
            </a:pPr>
            <a:r>
              <a:rPr lang="en-US" dirty="0"/>
              <a:t>S</a:t>
            </a:r>
            <a:r>
              <a:rPr lang="en-US" dirty="0" smtClean="0"/>
              <a:t>ought </a:t>
            </a:r>
            <a:r>
              <a:rPr lang="en-US" dirty="0"/>
              <a:t>to select considerations they applied to ground the lesson they proposed in their </a:t>
            </a:r>
            <a:r>
              <a:rPr lang="en-US" dirty="0" smtClean="0"/>
              <a:t>classes.</a:t>
            </a:r>
          </a:p>
          <a:p>
            <a:pPr marL="514350" indent="-514350" algn="just">
              <a:buAutoNum type="arabicParenR"/>
            </a:pPr>
            <a:r>
              <a:rPr lang="en-US" dirty="0"/>
              <a:t>A</a:t>
            </a:r>
            <a:r>
              <a:rPr lang="en-US" dirty="0" smtClean="0"/>
              <a:t>nalyzed </a:t>
            </a:r>
            <a:r>
              <a:rPr lang="en-US" dirty="0"/>
              <a:t>whether these reflections can be considered as evidence of implicit use of some of the </a:t>
            </a:r>
            <a:r>
              <a:rPr lang="en-US" dirty="0" smtClean="0"/>
              <a:t>DSC components.</a:t>
            </a:r>
          </a:p>
          <a:p>
            <a:pPr marL="514350" indent="-514350" algn="just">
              <a:buAutoNum type="arabicParenR"/>
            </a:pPr>
            <a:r>
              <a:rPr lang="en-US" dirty="0"/>
              <a:t>T</a:t>
            </a:r>
            <a:r>
              <a:rPr lang="en-US" dirty="0" smtClean="0"/>
              <a:t>his </a:t>
            </a:r>
            <a:r>
              <a:rPr lang="en-US" dirty="0"/>
              <a:t>analysis was triangulated with an expert in the use of </a:t>
            </a:r>
            <a:r>
              <a:rPr lang="en-US" dirty="0" smtClean="0"/>
              <a:t>DSC.</a:t>
            </a:r>
          </a:p>
        </p:txBody>
      </p:sp>
    </p:spTree>
    <p:extLst>
      <p:ext uri="{BB962C8B-B14F-4D97-AF65-F5344CB8AC3E}">
        <p14:creationId xmlns:p14="http://schemas.microsoft.com/office/powerpoint/2010/main" val="12067530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and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en-US" dirty="0"/>
              <a:t>Among the participating teachers, consensus emerges on aspects that are implicitly valued as positive in a teaching-learning </a:t>
            </a:r>
            <a:r>
              <a:rPr lang="en-US" dirty="0" smtClean="0"/>
              <a:t>process.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just">
              <a:buNone/>
            </a:pPr>
            <a:r>
              <a:rPr lang="en-US" dirty="0" smtClean="0"/>
              <a:t>These </a:t>
            </a:r>
            <a:r>
              <a:rPr lang="en-US" dirty="0"/>
              <a:t>can be reinterpreted in terms of DSC’s components (Hummes, Font &amp; Breda, 2019</a:t>
            </a:r>
            <a:r>
              <a:rPr lang="en-US" dirty="0" smtClean="0"/>
              <a:t>)</a:t>
            </a:r>
            <a:r>
              <a:rPr lang="en-US" dirty="0"/>
              <a:t>: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1) Epistemic</a:t>
            </a:r>
            <a:r>
              <a:rPr lang="en-US" dirty="0"/>
              <a:t>, Cognitive and Interactional are very </a:t>
            </a:r>
            <a:r>
              <a:rPr lang="en-US" dirty="0" smtClean="0"/>
              <a:t>present.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2) Affective </a:t>
            </a:r>
            <a:r>
              <a:rPr lang="en-US" dirty="0"/>
              <a:t>and </a:t>
            </a:r>
            <a:r>
              <a:rPr lang="en-US" dirty="0" smtClean="0"/>
              <a:t>Ecological </a:t>
            </a:r>
            <a:r>
              <a:rPr lang="en-US" dirty="0" smtClean="0"/>
              <a:t>to a lesser extent.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3) Mediational </a:t>
            </a:r>
            <a:r>
              <a:rPr lang="en-US" dirty="0" smtClean="0"/>
              <a:t>sparsely.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To </a:t>
            </a:r>
            <a:r>
              <a:rPr lang="en-US" dirty="0"/>
              <a:t>elaborate mathematics teachers’ professional development programs using Lesson </a:t>
            </a:r>
            <a:r>
              <a:rPr lang="en-US" dirty="0" smtClean="0"/>
              <a:t>Study</a:t>
            </a:r>
            <a:r>
              <a:rPr lang="en-US" dirty="0"/>
              <a:t> </a:t>
            </a:r>
            <a:r>
              <a:rPr lang="en-US" dirty="0" smtClean="0"/>
              <a:t>e</a:t>
            </a:r>
            <a:r>
              <a:rPr lang="en-US" dirty="0" smtClean="0"/>
              <a:t>xtend the experimentation and to deepen the analysis based on the DSC.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The </a:t>
            </a:r>
            <a:r>
              <a:rPr lang="en-US" dirty="0"/>
              <a:t>texts </a:t>
            </a:r>
            <a:r>
              <a:rPr lang="en-US" dirty="0" smtClean="0"/>
              <a:t>are </a:t>
            </a:r>
            <a:r>
              <a:rPr lang="en-US" dirty="0"/>
              <a:t>considered to contain content </a:t>
            </a:r>
            <a:r>
              <a:rPr lang="en-US" dirty="0" smtClean="0"/>
              <a:t>that</a:t>
            </a:r>
            <a:r>
              <a:rPr lang="en-US" dirty="0"/>
              <a:t> </a:t>
            </a:r>
            <a:r>
              <a:rPr lang="en-US" dirty="0" smtClean="0"/>
              <a:t>allows to </a:t>
            </a:r>
            <a:r>
              <a:rPr lang="en-US" dirty="0"/>
              <a:t>infer the criteria that teachers consider valuable for designing, implementing and redesigning their classes.</a:t>
            </a:r>
            <a:endParaRPr lang="es-ES_tradnl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1184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 so much for your attention!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err="1" smtClean="0"/>
              <a:t>carola.manolino@unito.it</a:t>
            </a:r>
            <a:endParaRPr lang="en-US" dirty="0" smtClean="0"/>
          </a:p>
          <a:p>
            <a:r>
              <a:rPr lang="en-US" dirty="0" err="1" smtClean="0"/>
              <a:t>vhummes@ub.edu</a:t>
            </a:r>
            <a:endParaRPr lang="en-US" dirty="0" smtClean="0"/>
          </a:p>
          <a:p>
            <a:r>
              <a:rPr lang="en-US" dirty="0" err="1" smtClean="0"/>
              <a:t>adriana.breda@ub.edu</a:t>
            </a:r>
            <a:endParaRPr lang="en-US" dirty="0" smtClean="0"/>
          </a:p>
          <a:p>
            <a:r>
              <a:rPr lang="en-US" dirty="0" err="1" smtClean="0"/>
              <a:t>asanchezb@ub.edu</a:t>
            </a:r>
            <a:endParaRPr lang="en-US" dirty="0" smtClean="0"/>
          </a:p>
          <a:p>
            <a:r>
              <a:rPr lang="en-US" dirty="0" err="1" smtClean="0"/>
              <a:t>vfont@ub.edu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0056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376</Words>
  <Application>Microsoft Macintosh PowerPoint</Application>
  <PresentationFormat>On-screen Show (4:3)</PresentationFormat>
  <Paragraphs>42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DIDACTICAL SUITABILITY CRITERIA USED BY ITALIAN TEACHERS IN LESSON STUDIES</vt:lpstr>
      <vt:lpstr>Research Objective</vt:lpstr>
      <vt:lpstr>Didactical Suitability Criteria</vt:lpstr>
      <vt:lpstr>Lesson Study in the Italian context</vt:lpstr>
      <vt:lpstr>Methodology</vt:lpstr>
      <vt:lpstr>PowerPoint Presentation</vt:lpstr>
      <vt:lpstr>Results and Considerations</vt:lpstr>
      <vt:lpstr>Thank you so much for your attention!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DIDACTICAL SUITABILITY CRITERIA USED BY ITALIAN TEACHERS IN LESSON STUDIES</dc:title>
  <dc:creator>Viviane Hummes</dc:creator>
  <cp:lastModifiedBy>Viviane Hummes</cp:lastModifiedBy>
  <cp:revision>16</cp:revision>
  <dcterms:created xsi:type="dcterms:W3CDTF">2021-07-14T05:28:50Z</dcterms:created>
  <dcterms:modified xsi:type="dcterms:W3CDTF">2021-07-14T06:26:45Z</dcterms:modified>
</cp:coreProperties>
</file>